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gif" ContentType="image/gi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0.9-->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3683" r:id="rId3"/>
    <p:sldMasterId id="2147483695" r:id="rId4"/>
    <p:sldMasterId id="2147483707" r:id="rId5"/>
    <p:sldMasterId id="2147483719" r:id="rId6"/>
    <p:sldMasterId id="2147483731" r:id="rId7"/>
    <p:sldMasterId id="2147483743" r:id="rId8"/>
    <p:sldMasterId id="2147483755" r:id="rId9"/>
    <p:sldMasterId id="2147483767" r:id="rId10"/>
    <p:sldMasterId id="2147483779" r:id="rId11"/>
    <p:sldMasterId id="2147483791" r:id="rId12"/>
    <p:sldMasterId id="2147483803" r:id="rId13"/>
    <p:sldMasterId id="2147483815" r:id="rId14"/>
    <p:sldMasterId id="2147483827" r:id="rId15"/>
    <p:sldMasterId id="2147483839" r:id="rId16"/>
    <p:sldMasterId id="2147483851" r:id="rId17"/>
    <p:sldMasterId id="2147483863" r:id="rId18"/>
    <p:sldMasterId id="2147483875" r:id="rId19"/>
    <p:sldMasterId id="2147483888" r:id="rId20"/>
    <p:sldMasterId id="2147483901" r:id="rId21"/>
    <p:sldMasterId id="2147483913" r:id="rId22"/>
    <p:sldMasterId id="2147483925" r:id="rId23"/>
    <p:sldMasterId id="2147483937" r:id="rId24"/>
    <p:sldMasterId id="2147483949" r:id="rId25"/>
  </p:sldMasterIdLst>
  <p:notesMasterIdLst>
    <p:notesMasterId r:id="rId26"/>
  </p:notesMasterIdLst>
  <p:sldIdLst>
    <p:sldId id="259" r:id="rId27"/>
    <p:sldId id="262" r:id="rId28"/>
    <p:sldId id="265" r:id="rId29"/>
    <p:sldId id="268" r:id="rId30"/>
    <p:sldId id="271" r:id="rId31"/>
    <p:sldId id="274" r:id="rId32"/>
    <p:sldId id="277" r:id="rId33"/>
    <p:sldId id="280" r:id="rId34"/>
    <p:sldId id="283" r:id="rId35"/>
    <p:sldId id="286" r:id="rId36"/>
    <p:sldId id="289" r:id="rId37"/>
    <p:sldId id="292" r:id="rId38"/>
    <p:sldId id="295" r:id="rId39"/>
    <p:sldId id="298" r:id="rId40"/>
    <p:sldId id="301" r:id="rId41"/>
    <p:sldId id="304" r:id="rId42"/>
    <p:sldId id="307" r:id="rId43"/>
    <p:sldId id="310" r:id="rId44"/>
    <p:sldId id="313" r:id="rId45"/>
    <p:sldId id="316" r:id="rId46"/>
    <p:sldId id="319" r:id="rId47"/>
    <p:sldId id="322" r:id="rId48"/>
    <p:sldId id="325" r:id="rId49"/>
    <p:sldId id="328" r:id="rId50"/>
    <p:sldId id="331" r:id="rId51"/>
    <p:sldId id="334" r:id="rId52"/>
    <p:sldId id="337" r:id="rId53"/>
    <p:sldId id="340" r:id="rId54"/>
    <p:sldId id="343" r:id="rId55"/>
    <p:sldId id="346" r:id="rId56"/>
    <p:sldId id="349" r:id="rId57"/>
    <p:sldId id="352" r:id="rId58"/>
    <p:sldId id="355" r:id="rId59"/>
    <p:sldId id="358" r:id="rId60"/>
    <p:sldId id="361" r:id="rId61"/>
    <p:sldId id="364" r:id="rId62"/>
    <p:sldId id="367" r:id="rId63"/>
    <p:sldId id="370" r:id="rId64"/>
    <p:sldId id="373" r:id="rId65"/>
    <p:sldId id="376" r:id="rId66"/>
    <p:sldId id="379" r:id="rId67"/>
    <p:sldId id="382" r:id="rId68"/>
    <p:sldId id="385" r:id="rId69"/>
    <p:sldId id="388" r:id="rId70"/>
    <p:sldId id="391" r:id="rId71"/>
    <p:sldId id="394" r:id="rId72"/>
    <p:sldId id="397" r:id="rId73"/>
    <p:sldId id="400" r:id="rId74"/>
    <p:sldId id="403" r:id="rId75"/>
    <p:sldId id="406" r:id="rId76"/>
    <p:sldId id="409" r:id="rId77"/>
    <p:sldId id="412" r:id="rId78"/>
    <p:sldId id="415" r:id="rId79"/>
    <p:sldId id="418" r:id="rId80"/>
    <p:sldId id="421" r:id="rId81"/>
    <p:sldId id="424" r:id="rId82"/>
    <p:sldId id="427" r:id="rId83"/>
    <p:sldId id="430" r:id="rId84"/>
    <p:sldId id="433" r:id="rId85"/>
    <p:sldId id="436" r:id="rId86"/>
    <p:sldId id="439" r:id="rId87"/>
    <p:sldId id="442" r:id="rId88"/>
    <p:sldId id="445" r:id="rId89"/>
    <p:sldId id="448" r:id="rId90"/>
    <p:sldId id="451" r:id="rId91"/>
    <p:sldId id="454" r:id="rId92"/>
    <p:sldId id="457" r:id="rId93"/>
    <p:sldId id="460" r:id="rId94"/>
    <p:sldId id="463" r:id="rId95"/>
    <p:sldId id="466" r:id="rId96"/>
    <p:sldId id="469" r:id="rId97"/>
    <p:sldId id="472" r:id="rId98"/>
    <p:sldId id="475" r:id="rId99"/>
    <p:sldId id="478" r:id="rId100"/>
    <p:sldId id="481" r:id="rId101"/>
    <p:sldId id="484" r:id="rId102"/>
    <p:sldId id="487" r:id="rId103"/>
    <p:sldId id="490" r:id="rId104"/>
    <p:sldId id="493" r:id="rId105"/>
    <p:sldId id="496" r:id="rId106"/>
    <p:sldId id="499" r:id="rId107"/>
    <p:sldId id="502" r:id="rId108"/>
    <p:sldId id="505" r:id="rId109"/>
    <p:sldId id="508" r:id="rId110"/>
    <p:sldId id="511" r:id="rId111"/>
    <p:sldId id="514" r:id="rId112"/>
    <p:sldId id="517" r:id="rId113"/>
    <p:sldId id="520" r:id="rId114"/>
    <p:sldId id="523" r:id="rId115"/>
    <p:sldId id="526" r:id="rId116"/>
    <p:sldId id="529" r:id="rId117"/>
    <p:sldId id="532" r:id="rId118"/>
    <p:sldId id="535" r:id="rId119"/>
    <p:sldId id="538" r:id="rId120"/>
    <p:sldId id="541" r:id="rId121"/>
    <p:sldId id="544" r:id="rId122"/>
    <p:sldId id="547" r:id="rId123"/>
    <p:sldId id="550" r:id="rId124"/>
    <p:sldId id="553" r:id="rId125"/>
    <p:sldId id="556" r:id="rId126"/>
    <p:sldId id="559" r:id="rId127"/>
    <p:sldId id="562" r:id="rId128"/>
    <p:sldId id="565" r:id="rId129"/>
    <p:sldId id="568" r:id="rId130"/>
    <p:sldId id="571" r:id="rId131"/>
    <p:sldId id="574" r:id="rId132"/>
    <p:sldId id="577" r:id="rId133"/>
    <p:sldId id="580" r:id="rId134"/>
    <p:sldId id="583" r:id="rId135"/>
    <p:sldId id="586" r:id="rId136"/>
    <p:sldId id="589" r:id="rId137"/>
    <p:sldId id="592" r:id="rId138"/>
    <p:sldId id="595" r:id="rId139"/>
    <p:sldId id="598" r:id="rId140"/>
    <p:sldId id="601" r:id="rId141"/>
    <p:sldId id="604" r:id="rId142"/>
    <p:sldId id="607" r:id="rId143"/>
    <p:sldId id="610" r:id="rId144"/>
    <p:sldId id="613" r:id="rId145"/>
    <p:sldId id="616" r:id="rId146"/>
    <p:sldId id="619" r:id="rId147"/>
    <p:sldId id="622" r:id="rId148"/>
    <p:sldId id="625" r:id="rId149"/>
    <p:sldId id="628" r:id="rId150"/>
    <p:sldId id="631" r:id="rId151"/>
    <p:sldId id="634" r:id="rId152"/>
    <p:sldId id="637" r:id="rId153"/>
    <p:sldId id="640" r:id="rId154"/>
    <p:sldId id="643" r:id="rId155"/>
    <p:sldId id="646" r:id="rId156"/>
    <p:sldId id="649" r:id="rId157"/>
    <p:sldId id="652" r:id="rId158"/>
    <p:sldId id="655" r:id="rId159"/>
    <p:sldId id="658" r:id="rId160"/>
    <p:sldId id="661" r:id="rId161"/>
    <p:sldId id="664" r:id="rId162"/>
    <p:sldId id="667" r:id="rId163"/>
    <p:sldId id="670" r:id="rId164"/>
    <p:sldId id="673" r:id="rId165"/>
    <p:sldId id="676" r:id="rId166"/>
    <p:sldId id="679" r:id="rId167"/>
    <p:sldId id="682" r:id="rId168"/>
    <p:sldId id="685" r:id="rId169"/>
    <p:sldId id="688" r:id="rId170"/>
    <p:sldId id="691" r:id="rId171"/>
    <p:sldId id="694" r:id="rId172"/>
    <p:sldId id="697" r:id="rId173"/>
    <p:sldId id="700" r:id="rId174"/>
    <p:sldId id="703" r:id="rId175"/>
    <p:sldId id="706" r:id="rId176"/>
    <p:sldId id="709" r:id="rId177"/>
    <p:sldId id="712" r:id="rId178"/>
    <p:sldId id="715" r:id="rId179"/>
    <p:sldId id="718" r:id="rId180"/>
    <p:sldId id="721" r:id="rId181"/>
    <p:sldId id="724" r:id="rId182"/>
    <p:sldId id="727" r:id="rId183"/>
    <p:sldId id="730" r:id="rId184"/>
    <p:sldId id="733" r:id="rId185"/>
    <p:sldId id="736" r:id="rId186"/>
    <p:sldId id="739" r:id="rId187"/>
    <p:sldId id="742" r:id="rId188"/>
    <p:sldId id="745" r:id="rId189"/>
    <p:sldId id="748" r:id="rId190"/>
    <p:sldId id="751" r:id="rId191"/>
    <p:sldId id="754" r:id="rId192"/>
    <p:sldId id="757" r:id="rId193"/>
    <p:sldId id="760" r:id="rId194"/>
    <p:sldId id="763" r:id="rId195"/>
    <p:sldId id="766" r:id="rId196"/>
    <p:sldId id="769" r:id="rId197"/>
    <p:sldId id="772" r:id="rId198"/>
    <p:sldId id="775" r:id="rId199"/>
    <p:sldId id="778" r:id="rId200"/>
    <p:sldId id="781" r:id="rId201"/>
    <p:sldId id="784" r:id="rId202"/>
    <p:sldId id="787" r:id="rId203"/>
    <p:sldId id="790" r:id="rId204"/>
    <p:sldId id="793" r:id="rId205"/>
    <p:sldId id="796" r:id="rId206"/>
    <p:sldId id="799" r:id="rId207"/>
    <p:sldId id="802" r:id="rId208"/>
    <p:sldId id="805" r:id="rId209"/>
    <p:sldId id="808" r:id="rId210"/>
    <p:sldId id="811" r:id="rId211"/>
    <p:sldId id="814" r:id="rId212"/>
    <p:sldId id="817" r:id="rId213"/>
    <p:sldId id="820" r:id="rId214"/>
    <p:sldId id="823" r:id="rId215"/>
    <p:sldId id="826" r:id="rId216"/>
    <p:sldId id="829" r:id="rId217"/>
    <p:sldId id="832" r:id="rId218"/>
    <p:sldId id="835" r:id="rId219"/>
    <p:sldId id="838" r:id="rId220"/>
    <p:sldId id="841" r:id="rId221"/>
    <p:sldId id="844" r:id="rId222"/>
    <p:sldId id="847" r:id="rId223"/>
    <p:sldId id="850" r:id="rId224"/>
    <p:sldId id="853" r:id="rId225"/>
    <p:sldId id="856" r:id="rId226"/>
    <p:sldId id="859" r:id="rId227"/>
    <p:sldId id="862" r:id="rId228"/>
    <p:sldId id="865" r:id="rId229"/>
    <p:sldId id="868" r:id="rId230"/>
    <p:sldId id="871" r:id="rId231"/>
    <p:sldId id="874" r:id="rId232"/>
    <p:sldId id="877" r:id="rId233"/>
    <p:sldId id="880" r:id="rId234"/>
    <p:sldId id="883" r:id="rId235"/>
    <p:sldId id="886" r:id="rId236"/>
    <p:sldId id="889" r:id="rId237"/>
    <p:sldId id="892" r:id="rId238"/>
    <p:sldId id="895" r:id="rId239"/>
    <p:sldId id="898" r:id="rId240"/>
    <p:sldId id="901" r:id="rId241"/>
    <p:sldId id="904" r:id="rId242"/>
    <p:sldId id="907" r:id="rId243"/>
    <p:sldId id="910" r:id="rId244"/>
    <p:sldId id="913" r:id="rId245"/>
    <p:sldId id="916" r:id="rId246"/>
    <p:sldId id="919" r:id="rId247"/>
    <p:sldId id="922" r:id="rId248"/>
    <p:sldId id="925" r:id="rId249"/>
    <p:sldId id="928" r:id="rId250"/>
    <p:sldId id="931" r:id="rId251"/>
    <p:sldId id="934" r:id="rId252"/>
    <p:sldId id="937" r:id="rId253"/>
    <p:sldId id="940" r:id="rId254"/>
    <p:sldId id="943" r:id="rId255"/>
    <p:sldId id="946" r:id="rId256"/>
    <p:sldId id="949" r:id="rId257"/>
    <p:sldId id="952" r:id="rId258"/>
    <p:sldId id="955" r:id="rId259"/>
    <p:sldId id="958" r:id="rId260"/>
    <p:sldId id="961" r:id="rId261"/>
    <p:sldId id="964" r:id="rId262"/>
    <p:sldId id="967" r:id="rId263"/>
    <p:sldId id="970" r:id="rId264"/>
    <p:sldId id="973" r:id="rId265"/>
    <p:sldId id="976" r:id="rId266"/>
    <p:sldId id="979" r:id="rId267"/>
    <p:sldId id="982" r:id="rId268"/>
    <p:sldId id="985" r:id="rId269"/>
    <p:sldId id="988" r:id="rId270"/>
    <p:sldId id="991" r:id="rId271"/>
    <p:sldId id="994" r:id="rId272"/>
    <p:sldId id="997" r:id="rId273"/>
    <p:sldId id="1000" r:id="rId274"/>
    <p:sldId id="1003" r:id="rId275"/>
    <p:sldId id="1006" r:id="rId276"/>
    <p:sldId id="1009" r:id="rId277"/>
    <p:sldId id="1012" r:id="rId278"/>
    <p:sldId id="1015" r:id="rId279"/>
    <p:sldId id="1018" r:id="rId280"/>
    <p:sldId id="1021" r:id="rId281"/>
    <p:sldId id="1024" r:id="rId282"/>
    <p:sldId id="1027" r:id="rId283"/>
    <p:sldId id="1030" r:id="rId284"/>
    <p:sldId id="1033" r:id="rId285"/>
    <p:sldId id="1036" r:id="rId286"/>
    <p:sldId id="1039" r:id="rId287"/>
    <p:sldId id="1042" r:id="rId288"/>
    <p:sldId id="1045" r:id="rId289"/>
    <p:sldId id="1048" r:id="rId290"/>
    <p:sldId id="1051" r:id="rId291"/>
    <p:sldId id="1054" r:id="rId292"/>
    <p:sldId id="1057" r:id="rId293"/>
    <p:sldId id="1060" r:id="rId294"/>
    <p:sldId id="1063" r:id="rId295"/>
    <p:sldId id="1066" r:id="rId296"/>
    <p:sldId id="1069" r:id="rId297"/>
    <p:sldId id="1072" r:id="rId298"/>
    <p:sldId id="1075" r:id="rId299"/>
    <p:sldId id="1078" r:id="rId300"/>
    <p:sldId id="1081" r:id="rId301"/>
    <p:sldId id="1084" r:id="rId302"/>
    <p:sldId id="1087" r:id="rId303"/>
    <p:sldId id="1090" r:id="rId304"/>
    <p:sldId id="1093" r:id="rId305"/>
    <p:sldId id="1096" r:id="rId306"/>
    <p:sldId id="1099" r:id="rId307"/>
    <p:sldId id="1102" r:id="rId308"/>
    <p:sldId id="1105" r:id="rId309"/>
    <p:sldId id="1108" r:id="rId310"/>
    <p:sldId id="1111" r:id="rId311"/>
    <p:sldId id="1114" r:id="rId312"/>
    <p:sldId id="1117" r:id="rId313"/>
    <p:sldId id="1120" r:id="rId314"/>
    <p:sldId id="1123" r:id="rId315"/>
    <p:sldId id="1126" r:id="rId316"/>
    <p:sldId id="1129" r:id="rId317"/>
    <p:sldId id="1132" r:id="rId318"/>
    <p:sldId id="1135" r:id="rId319"/>
    <p:sldId id="1138" r:id="rId320"/>
    <p:sldId id="1141" r:id="rId321"/>
    <p:sldId id="1144" r:id="rId322"/>
    <p:sldId id="1147" r:id="rId323"/>
    <p:sldId id="1150" r:id="rId324"/>
    <p:sldId id="1153" r:id="rId325"/>
    <p:sldId id="1156" r:id="rId326"/>
    <p:sldId id="1159" r:id="rId327"/>
    <p:sldId id="1162" r:id="rId328"/>
    <p:sldId id="1165" r:id="rId329"/>
    <p:sldId id="1168" r:id="rId330"/>
    <p:sldId id="1171" r:id="rId331"/>
    <p:sldId id="1174" r:id="rId332"/>
    <p:sldId id="1177" r:id="rId333"/>
    <p:sldId id="1180" r:id="rId334"/>
    <p:sldId id="1183" r:id="rId335"/>
    <p:sldId id="1186" r:id="rId336"/>
    <p:sldId id="1189" r:id="rId337"/>
    <p:sldId id="1192" r:id="rId338"/>
    <p:sldId id="1195" r:id="rId339"/>
    <p:sldId id="1198" r:id="rId340"/>
    <p:sldId id="1201" r:id="rId341"/>
    <p:sldId id="1204" r:id="rId342"/>
    <p:sldId id="1207" r:id="rId343"/>
    <p:sldId id="1210" r:id="rId344"/>
    <p:sldId id="1213" r:id="rId345"/>
    <p:sldId id="1216" r:id="rId346"/>
    <p:sldId id="1219" r:id="rId347"/>
    <p:sldId id="1222" r:id="rId348"/>
    <p:sldId id="1225" r:id="rId349"/>
    <p:sldId id="1228" r:id="rId350"/>
    <p:sldId id="1231" r:id="rId351"/>
    <p:sldId id="1234" r:id="rId352"/>
    <p:sldId id="1237" r:id="rId353"/>
    <p:sldId id="1240" r:id="rId354"/>
    <p:sldId id="1243" r:id="rId355"/>
    <p:sldId id="1246" r:id="rId356"/>
    <p:sldId id="1249" r:id="rId357"/>
    <p:sldId id="1252" r:id="rId358"/>
    <p:sldId id="1255" r:id="rId359"/>
    <p:sldId id="1258" r:id="rId360"/>
  </p:sldIdLst>
  <p:sldSz cx="12192000" cy="6858000"/>
  <p:notesSz cx="6858000" cy="9144000"/>
  <p:custDataLst>
    <p:tags r:id="rId3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lastCol>
    <a:firstCol>
      <a:tcTxStyle b="on"/>
    </a:firstCol>
    <a:lastRow>
      <a:tcTxStyle b="on"/>
      <a:tcStyle>
        <a:tcBdr>
          <a:top>
            <a:ln w="50800" cmpd="dbl">
              <a:solidFill>
                <a:schemeClr val="accent2"/>
              </a:solidFill>
            </a:ln>
          </a:top>
        </a:tcBdr>
      </a:tcStyle>
    </a:lastRow>
    <a:firstRow>
      <a:tcTxStyle b="on">
        <a:fontRef idx="minor">
          <a:scrgbClr r="0" g="0" b="0"/>
        </a:fontRef>
        <a:schemeClr val="bg1"/>
      </a:tcTxStyle>
      <a:tcStyle>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74.xml" /><Relationship Id="rId101" Type="http://schemas.openxmlformats.org/officeDocument/2006/relationships/slide" Target="slides/slide75.xml" /><Relationship Id="rId102" Type="http://schemas.openxmlformats.org/officeDocument/2006/relationships/slide" Target="slides/slide76.xml" /><Relationship Id="rId103" Type="http://schemas.openxmlformats.org/officeDocument/2006/relationships/slide" Target="slides/slide77.xml" /><Relationship Id="rId104" Type="http://schemas.openxmlformats.org/officeDocument/2006/relationships/slide" Target="slides/slide78.xml" /><Relationship Id="rId105" Type="http://schemas.openxmlformats.org/officeDocument/2006/relationships/slide" Target="slides/slide79.xml" /><Relationship Id="rId106" Type="http://schemas.openxmlformats.org/officeDocument/2006/relationships/slide" Target="slides/slide80.xml" /><Relationship Id="rId107" Type="http://schemas.openxmlformats.org/officeDocument/2006/relationships/slide" Target="slides/slide81.xml" /><Relationship Id="rId108" Type="http://schemas.openxmlformats.org/officeDocument/2006/relationships/slide" Target="slides/slide82.xml" /><Relationship Id="rId109" Type="http://schemas.openxmlformats.org/officeDocument/2006/relationships/slide" Target="slides/slide83.xml" /><Relationship Id="rId11" Type="http://schemas.openxmlformats.org/officeDocument/2006/relationships/slideMaster" Target="slideMasters/slideMaster11.xml" /><Relationship Id="rId110" Type="http://schemas.openxmlformats.org/officeDocument/2006/relationships/slide" Target="slides/slide84.xml" /><Relationship Id="rId111" Type="http://schemas.openxmlformats.org/officeDocument/2006/relationships/slide" Target="slides/slide85.xml" /><Relationship Id="rId112" Type="http://schemas.openxmlformats.org/officeDocument/2006/relationships/slide" Target="slides/slide86.xml" /><Relationship Id="rId113" Type="http://schemas.openxmlformats.org/officeDocument/2006/relationships/slide" Target="slides/slide87.xml" /><Relationship Id="rId114" Type="http://schemas.openxmlformats.org/officeDocument/2006/relationships/slide" Target="slides/slide88.xml" /><Relationship Id="rId115" Type="http://schemas.openxmlformats.org/officeDocument/2006/relationships/slide" Target="slides/slide89.xml" /><Relationship Id="rId116" Type="http://schemas.openxmlformats.org/officeDocument/2006/relationships/slide" Target="slides/slide90.xml" /><Relationship Id="rId117" Type="http://schemas.openxmlformats.org/officeDocument/2006/relationships/slide" Target="slides/slide91.xml" /><Relationship Id="rId118" Type="http://schemas.openxmlformats.org/officeDocument/2006/relationships/slide" Target="slides/slide92.xml" /><Relationship Id="rId119" Type="http://schemas.openxmlformats.org/officeDocument/2006/relationships/slide" Target="slides/slide93.xml" /><Relationship Id="rId12" Type="http://schemas.openxmlformats.org/officeDocument/2006/relationships/slideMaster" Target="slideMasters/slideMaster12.xml" /><Relationship Id="rId120" Type="http://schemas.openxmlformats.org/officeDocument/2006/relationships/slide" Target="slides/slide94.xml" /><Relationship Id="rId121" Type="http://schemas.openxmlformats.org/officeDocument/2006/relationships/slide" Target="slides/slide95.xml" /><Relationship Id="rId122" Type="http://schemas.openxmlformats.org/officeDocument/2006/relationships/slide" Target="slides/slide96.xml" /><Relationship Id="rId123" Type="http://schemas.openxmlformats.org/officeDocument/2006/relationships/slide" Target="slides/slide97.xml" /><Relationship Id="rId124" Type="http://schemas.openxmlformats.org/officeDocument/2006/relationships/slide" Target="slides/slide98.xml" /><Relationship Id="rId125" Type="http://schemas.openxmlformats.org/officeDocument/2006/relationships/slide" Target="slides/slide99.xml" /><Relationship Id="rId126" Type="http://schemas.openxmlformats.org/officeDocument/2006/relationships/slide" Target="slides/slide100.xml" /><Relationship Id="rId127" Type="http://schemas.openxmlformats.org/officeDocument/2006/relationships/slide" Target="slides/slide101.xml" /><Relationship Id="rId128" Type="http://schemas.openxmlformats.org/officeDocument/2006/relationships/slide" Target="slides/slide102.xml" /><Relationship Id="rId129" Type="http://schemas.openxmlformats.org/officeDocument/2006/relationships/slide" Target="slides/slide103.xml" /><Relationship Id="rId13" Type="http://schemas.openxmlformats.org/officeDocument/2006/relationships/slideMaster" Target="slideMasters/slideMaster13.xml" /><Relationship Id="rId130" Type="http://schemas.openxmlformats.org/officeDocument/2006/relationships/slide" Target="slides/slide104.xml" /><Relationship Id="rId131" Type="http://schemas.openxmlformats.org/officeDocument/2006/relationships/slide" Target="slides/slide105.xml" /><Relationship Id="rId132" Type="http://schemas.openxmlformats.org/officeDocument/2006/relationships/slide" Target="slides/slide106.xml" /><Relationship Id="rId133" Type="http://schemas.openxmlformats.org/officeDocument/2006/relationships/slide" Target="slides/slide107.xml" /><Relationship Id="rId134" Type="http://schemas.openxmlformats.org/officeDocument/2006/relationships/slide" Target="slides/slide108.xml" /><Relationship Id="rId135" Type="http://schemas.openxmlformats.org/officeDocument/2006/relationships/slide" Target="slides/slide109.xml" /><Relationship Id="rId136" Type="http://schemas.openxmlformats.org/officeDocument/2006/relationships/slide" Target="slides/slide110.xml" /><Relationship Id="rId137" Type="http://schemas.openxmlformats.org/officeDocument/2006/relationships/slide" Target="slides/slide111.xml" /><Relationship Id="rId138" Type="http://schemas.openxmlformats.org/officeDocument/2006/relationships/slide" Target="slides/slide112.xml" /><Relationship Id="rId139" Type="http://schemas.openxmlformats.org/officeDocument/2006/relationships/slide" Target="slides/slide113.xml" /><Relationship Id="rId14" Type="http://schemas.openxmlformats.org/officeDocument/2006/relationships/slideMaster" Target="slideMasters/slideMaster14.xml" /><Relationship Id="rId140" Type="http://schemas.openxmlformats.org/officeDocument/2006/relationships/slide" Target="slides/slide114.xml" /><Relationship Id="rId141" Type="http://schemas.openxmlformats.org/officeDocument/2006/relationships/slide" Target="slides/slide115.xml" /><Relationship Id="rId142" Type="http://schemas.openxmlformats.org/officeDocument/2006/relationships/slide" Target="slides/slide116.xml" /><Relationship Id="rId143" Type="http://schemas.openxmlformats.org/officeDocument/2006/relationships/slide" Target="slides/slide117.xml" /><Relationship Id="rId144" Type="http://schemas.openxmlformats.org/officeDocument/2006/relationships/slide" Target="slides/slide118.xml" /><Relationship Id="rId145" Type="http://schemas.openxmlformats.org/officeDocument/2006/relationships/slide" Target="slides/slide119.xml" /><Relationship Id="rId146" Type="http://schemas.openxmlformats.org/officeDocument/2006/relationships/slide" Target="slides/slide120.xml" /><Relationship Id="rId147" Type="http://schemas.openxmlformats.org/officeDocument/2006/relationships/slide" Target="slides/slide121.xml" /><Relationship Id="rId148" Type="http://schemas.openxmlformats.org/officeDocument/2006/relationships/slide" Target="slides/slide122.xml" /><Relationship Id="rId149" Type="http://schemas.openxmlformats.org/officeDocument/2006/relationships/slide" Target="slides/slide123.xml" /><Relationship Id="rId15" Type="http://schemas.openxmlformats.org/officeDocument/2006/relationships/slideMaster" Target="slideMasters/slideMaster15.xml" /><Relationship Id="rId150" Type="http://schemas.openxmlformats.org/officeDocument/2006/relationships/slide" Target="slides/slide124.xml" /><Relationship Id="rId151" Type="http://schemas.openxmlformats.org/officeDocument/2006/relationships/slide" Target="slides/slide125.xml" /><Relationship Id="rId152" Type="http://schemas.openxmlformats.org/officeDocument/2006/relationships/slide" Target="slides/slide126.xml" /><Relationship Id="rId153" Type="http://schemas.openxmlformats.org/officeDocument/2006/relationships/slide" Target="slides/slide127.xml" /><Relationship Id="rId154" Type="http://schemas.openxmlformats.org/officeDocument/2006/relationships/slide" Target="slides/slide128.xml" /><Relationship Id="rId155" Type="http://schemas.openxmlformats.org/officeDocument/2006/relationships/slide" Target="slides/slide129.xml" /><Relationship Id="rId156" Type="http://schemas.openxmlformats.org/officeDocument/2006/relationships/slide" Target="slides/slide130.xml" /><Relationship Id="rId157" Type="http://schemas.openxmlformats.org/officeDocument/2006/relationships/slide" Target="slides/slide131.xml" /><Relationship Id="rId158" Type="http://schemas.openxmlformats.org/officeDocument/2006/relationships/slide" Target="slides/slide132.xml" /><Relationship Id="rId159" Type="http://schemas.openxmlformats.org/officeDocument/2006/relationships/slide" Target="slides/slide133.xml" /><Relationship Id="rId16" Type="http://schemas.openxmlformats.org/officeDocument/2006/relationships/slideMaster" Target="slideMasters/slideMaster16.xml" /><Relationship Id="rId160" Type="http://schemas.openxmlformats.org/officeDocument/2006/relationships/slide" Target="slides/slide134.xml" /><Relationship Id="rId161" Type="http://schemas.openxmlformats.org/officeDocument/2006/relationships/slide" Target="slides/slide135.xml" /><Relationship Id="rId162" Type="http://schemas.openxmlformats.org/officeDocument/2006/relationships/slide" Target="slides/slide136.xml" /><Relationship Id="rId163" Type="http://schemas.openxmlformats.org/officeDocument/2006/relationships/slide" Target="slides/slide137.xml" /><Relationship Id="rId164" Type="http://schemas.openxmlformats.org/officeDocument/2006/relationships/slide" Target="slides/slide138.xml" /><Relationship Id="rId165" Type="http://schemas.openxmlformats.org/officeDocument/2006/relationships/slide" Target="slides/slide139.xml" /><Relationship Id="rId166" Type="http://schemas.openxmlformats.org/officeDocument/2006/relationships/slide" Target="slides/slide140.xml" /><Relationship Id="rId167" Type="http://schemas.openxmlformats.org/officeDocument/2006/relationships/slide" Target="slides/slide141.xml" /><Relationship Id="rId168" Type="http://schemas.openxmlformats.org/officeDocument/2006/relationships/slide" Target="slides/slide142.xml" /><Relationship Id="rId169" Type="http://schemas.openxmlformats.org/officeDocument/2006/relationships/slide" Target="slides/slide143.xml" /><Relationship Id="rId17" Type="http://schemas.openxmlformats.org/officeDocument/2006/relationships/slideMaster" Target="slideMasters/slideMaster17.xml" /><Relationship Id="rId170" Type="http://schemas.openxmlformats.org/officeDocument/2006/relationships/slide" Target="slides/slide144.xml" /><Relationship Id="rId171" Type="http://schemas.openxmlformats.org/officeDocument/2006/relationships/slide" Target="slides/slide145.xml" /><Relationship Id="rId172" Type="http://schemas.openxmlformats.org/officeDocument/2006/relationships/slide" Target="slides/slide146.xml" /><Relationship Id="rId173" Type="http://schemas.openxmlformats.org/officeDocument/2006/relationships/slide" Target="slides/slide147.xml" /><Relationship Id="rId174" Type="http://schemas.openxmlformats.org/officeDocument/2006/relationships/slide" Target="slides/slide148.xml" /><Relationship Id="rId175" Type="http://schemas.openxmlformats.org/officeDocument/2006/relationships/slide" Target="slides/slide149.xml" /><Relationship Id="rId176" Type="http://schemas.openxmlformats.org/officeDocument/2006/relationships/slide" Target="slides/slide150.xml" /><Relationship Id="rId177" Type="http://schemas.openxmlformats.org/officeDocument/2006/relationships/slide" Target="slides/slide151.xml" /><Relationship Id="rId178" Type="http://schemas.openxmlformats.org/officeDocument/2006/relationships/slide" Target="slides/slide152.xml" /><Relationship Id="rId179" Type="http://schemas.openxmlformats.org/officeDocument/2006/relationships/slide" Target="slides/slide153.xml" /><Relationship Id="rId18" Type="http://schemas.openxmlformats.org/officeDocument/2006/relationships/slideMaster" Target="slideMasters/slideMaster18.xml" /><Relationship Id="rId180" Type="http://schemas.openxmlformats.org/officeDocument/2006/relationships/slide" Target="slides/slide154.xml" /><Relationship Id="rId181" Type="http://schemas.openxmlformats.org/officeDocument/2006/relationships/slide" Target="slides/slide155.xml" /><Relationship Id="rId182" Type="http://schemas.openxmlformats.org/officeDocument/2006/relationships/slide" Target="slides/slide156.xml" /><Relationship Id="rId183" Type="http://schemas.openxmlformats.org/officeDocument/2006/relationships/slide" Target="slides/slide157.xml" /><Relationship Id="rId184" Type="http://schemas.openxmlformats.org/officeDocument/2006/relationships/slide" Target="slides/slide158.xml" /><Relationship Id="rId185" Type="http://schemas.openxmlformats.org/officeDocument/2006/relationships/slide" Target="slides/slide159.xml" /><Relationship Id="rId186" Type="http://schemas.openxmlformats.org/officeDocument/2006/relationships/slide" Target="slides/slide160.xml" /><Relationship Id="rId187" Type="http://schemas.openxmlformats.org/officeDocument/2006/relationships/slide" Target="slides/slide161.xml" /><Relationship Id="rId188" Type="http://schemas.openxmlformats.org/officeDocument/2006/relationships/slide" Target="slides/slide162.xml" /><Relationship Id="rId189" Type="http://schemas.openxmlformats.org/officeDocument/2006/relationships/slide" Target="slides/slide163.xml" /><Relationship Id="rId19" Type="http://schemas.openxmlformats.org/officeDocument/2006/relationships/slideMaster" Target="slideMasters/slideMaster19.xml" /><Relationship Id="rId190" Type="http://schemas.openxmlformats.org/officeDocument/2006/relationships/slide" Target="slides/slide164.xml" /><Relationship Id="rId191" Type="http://schemas.openxmlformats.org/officeDocument/2006/relationships/slide" Target="slides/slide165.xml" /><Relationship Id="rId192" Type="http://schemas.openxmlformats.org/officeDocument/2006/relationships/slide" Target="slides/slide166.xml" /><Relationship Id="rId193" Type="http://schemas.openxmlformats.org/officeDocument/2006/relationships/slide" Target="slides/slide167.xml" /><Relationship Id="rId194" Type="http://schemas.openxmlformats.org/officeDocument/2006/relationships/slide" Target="slides/slide168.xml" /><Relationship Id="rId195" Type="http://schemas.openxmlformats.org/officeDocument/2006/relationships/slide" Target="slides/slide169.xml" /><Relationship Id="rId196" Type="http://schemas.openxmlformats.org/officeDocument/2006/relationships/slide" Target="slides/slide170.xml" /><Relationship Id="rId197" Type="http://schemas.openxmlformats.org/officeDocument/2006/relationships/slide" Target="slides/slide171.xml" /><Relationship Id="rId198" Type="http://schemas.openxmlformats.org/officeDocument/2006/relationships/slide" Target="slides/slide172.xml" /><Relationship Id="rId199" Type="http://schemas.openxmlformats.org/officeDocument/2006/relationships/slide" Target="slides/slide173.xml" /><Relationship Id="rId2" Type="http://schemas.openxmlformats.org/officeDocument/2006/relationships/slideMaster" Target="slideMasters/slideMaster2.xml" /><Relationship Id="rId20" Type="http://schemas.openxmlformats.org/officeDocument/2006/relationships/slideMaster" Target="slideMasters/slideMaster20.xml" /><Relationship Id="rId200" Type="http://schemas.openxmlformats.org/officeDocument/2006/relationships/slide" Target="slides/slide174.xml" /><Relationship Id="rId201" Type="http://schemas.openxmlformats.org/officeDocument/2006/relationships/slide" Target="slides/slide175.xml" /><Relationship Id="rId202" Type="http://schemas.openxmlformats.org/officeDocument/2006/relationships/slide" Target="slides/slide176.xml" /><Relationship Id="rId203" Type="http://schemas.openxmlformats.org/officeDocument/2006/relationships/slide" Target="slides/slide177.xml" /><Relationship Id="rId204" Type="http://schemas.openxmlformats.org/officeDocument/2006/relationships/slide" Target="slides/slide178.xml" /><Relationship Id="rId205" Type="http://schemas.openxmlformats.org/officeDocument/2006/relationships/slide" Target="slides/slide179.xml" /><Relationship Id="rId206" Type="http://schemas.openxmlformats.org/officeDocument/2006/relationships/slide" Target="slides/slide180.xml" /><Relationship Id="rId207" Type="http://schemas.openxmlformats.org/officeDocument/2006/relationships/slide" Target="slides/slide181.xml" /><Relationship Id="rId208" Type="http://schemas.openxmlformats.org/officeDocument/2006/relationships/slide" Target="slides/slide182.xml" /><Relationship Id="rId209" Type="http://schemas.openxmlformats.org/officeDocument/2006/relationships/slide" Target="slides/slide183.xml" /><Relationship Id="rId21" Type="http://schemas.openxmlformats.org/officeDocument/2006/relationships/slideMaster" Target="slideMasters/slideMaster21.xml" /><Relationship Id="rId210" Type="http://schemas.openxmlformats.org/officeDocument/2006/relationships/slide" Target="slides/slide184.xml" /><Relationship Id="rId211" Type="http://schemas.openxmlformats.org/officeDocument/2006/relationships/slide" Target="slides/slide185.xml" /><Relationship Id="rId212" Type="http://schemas.openxmlformats.org/officeDocument/2006/relationships/slide" Target="slides/slide186.xml" /><Relationship Id="rId213" Type="http://schemas.openxmlformats.org/officeDocument/2006/relationships/slide" Target="slides/slide187.xml" /><Relationship Id="rId214" Type="http://schemas.openxmlformats.org/officeDocument/2006/relationships/slide" Target="slides/slide188.xml" /><Relationship Id="rId215" Type="http://schemas.openxmlformats.org/officeDocument/2006/relationships/slide" Target="slides/slide189.xml" /><Relationship Id="rId216" Type="http://schemas.openxmlformats.org/officeDocument/2006/relationships/slide" Target="slides/slide190.xml" /><Relationship Id="rId217" Type="http://schemas.openxmlformats.org/officeDocument/2006/relationships/slide" Target="slides/slide191.xml" /><Relationship Id="rId218" Type="http://schemas.openxmlformats.org/officeDocument/2006/relationships/slide" Target="slides/slide192.xml" /><Relationship Id="rId219" Type="http://schemas.openxmlformats.org/officeDocument/2006/relationships/slide" Target="slides/slide193.xml" /><Relationship Id="rId22" Type="http://schemas.openxmlformats.org/officeDocument/2006/relationships/slideMaster" Target="slideMasters/slideMaster22.xml" /><Relationship Id="rId220" Type="http://schemas.openxmlformats.org/officeDocument/2006/relationships/slide" Target="slides/slide194.xml" /><Relationship Id="rId221" Type="http://schemas.openxmlformats.org/officeDocument/2006/relationships/slide" Target="slides/slide195.xml" /><Relationship Id="rId222" Type="http://schemas.openxmlformats.org/officeDocument/2006/relationships/slide" Target="slides/slide196.xml" /><Relationship Id="rId223" Type="http://schemas.openxmlformats.org/officeDocument/2006/relationships/slide" Target="slides/slide197.xml" /><Relationship Id="rId224" Type="http://schemas.openxmlformats.org/officeDocument/2006/relationships/slide" Target="slides/slide198.xml" /><Relationship Id="rId225" Type="http://schemas.openxmlformats.org/officeDocument/2006/relationships/slide" Target="slides/slide199.xml" /><Relationship Id="rId226" Type="http://schemas.openxmlformats.org/officeDocument/2006/relationships/slide" Target="slides/slide200.xml" /><Relationship Id="rId227" Type="http://schemas.openxmlformats.org/officeDocument/2006/relationships/slide" Target="slides/slide201.xml" /><Relationship Id="rId228" Type="http://schemas.openxmlformats.org/officeDocument/2006/relationships/slide" Target="slides/slide202.xml" /><Relationship Id="rId229" Type="http://schemas.openxmlformats.org/officeDocument/2006/relationships/slide" Target="slides/slide203.xml" /><Relationship Id="rId23" Type="http://schemas.openxmlformats.org/officeDocument/2006/relationships/slideMaster" Target="slideMasters/slideMaster23.xml" /><Relationship Id="rId230" Type="http://schemas.openxmlformats.org/officeDocument/2006/relationships/slide" Target="slides/slide204.xml" /><Relationship Id="rId231" Type="http://schemas.openxmlformats.org/officeDocument/2006/relationships/slide" Target="slides/slide205.xml" /><Relationship Id="rId232" Type="http://schemas.openxmlformats.org/officeDocument/2006/relationships/slide" Target="slides/slide206.xml" /><Relationship Id="rId233" Type="http://schemas.openxmlformats.org/officeDocument/2006/relationships/slide" Target="slides/slide207.xml" /><Relationship Id="rId234" Type="http://schemas.openxmlformats.org/officeDocument/2006/relationships/slide" Target="slides/slide208.xml" /><Relationship Id="rId235" Type="http://schemas.openxmlformats.org/officeDocument/2006/relationships/slide" Target="slides/slide209.xml" /><Relationship Id="rId236" Type="http://schemas.openxmlformats.org/officeDocument/2006/relationships/slide" Target="slides/slide210.xml" /><Relationship Id="rId237" Type="http://schemas.openxmlformats.org/officeDocument/2006/relationships/slide" Target="slides/slide211.xml" /><Relationship Id="rId238" Type="http://schemas.openxmlformats.org/officeDocument/2006/relationships/slide" Target="slides/slide212.xml" /><Relationship Id="rId239" Type="http://schemas.openxmlformats.org/officeDocument/2006/relationships/slide" Target="slides/slide213.xml" /><Relationship Id="rId24" Type="http://schemas.openxmlformats.org/officeDocument/2006/relationships/slideMaster" Target="slideMasters/slideMaster24.xml" /><Relationship Id="rId240" Type="http://schemas.openxmlformats.org/officeDocument/2006/relationships/slide" Target="slides/slide214.xml" /><Relationship Id="rId241" Type="http://schemas.openxmlformats.org/officeDocument/2006/relationships/slide" Target="slides/slide215.xml" /><Relationship Id="rId242" Type="http://schemas.openxmlformats.org/officeDocument/2006/relationships/slide" Target="slides/slide216.xml" /><Relationship Id="rId243" Type="http://schemas.openxmlformats.org/officeDocument/2006/relationships/slide" Target="slides/slide217.xml" /><Relationship Id="rId244" Type="http://schemas.openxmlformats.org/officeDocument/2006/relationships/slide" Target="slides/slide218.xml" /><Relationship Id="rId245" Type="http://schemas.openxmlformats.org/officeDocument/2006/relationships/slide" Target="slides/slide219.xml" /><Relationship Id="rId246" Type="http://schemas.openxmlformats.org/officeDocument/2006/relationships/slide" Target="slides/slide220.xml" /><Relationship Id="rId247" Type="http://schemas.openxmlformats.org/officeDocument/2006/relationships/slide" Target="slides/slide221.xml" /><Relationship Id="rId248" Type="http://schemas.openxmlformats.org/officeDocument/2006/relationships/slide" Target="slides/slide222.xml" /><Relationship Id="rId249" Type="http://schemas.openxmlformats.org/officeDocument/2006/relationships/slide" Target="slides/slide223.xml" /><Relationship Id="rId25" Type="http://schemas.openxmlformats.org/officeDocument/2006/relationships/slideMaster" Target="slideMasters/slideMaster25.xml" /><Relationship Id="rId250" Type="http://schemas.openxmlformats.org/officeDocument/2006/relationships/slide" Target="slides/slide224.xml" /><Relationship Id="rId251" Type="http://schemas.openxmlformats.org/officeDocument/2006/relationships/slide" Target="slides/slide225.xml" /><Relationship Id="rId252" Type="http://schemas.openxmlformats.org/officeDocument/2006/relationships/slide" Target="slides/slide226.xml" /><Relationship Id="rId253" Type="http://schemas.openxmlformats.org/officeDocument/2006/relationships/slide" Target="slides/slide227.xml" /><Relationship Id="rId254" Type="http://schemas.openxmlformats.org/officeDocument/2006/relationships/slide" Target="slides/slide228.xml" /><Relationship Id="rId255" Type="http://schemas.openxmlformats.org/officeDocument/2006/relationships/slide" Target="slides/slide229.xml" /><Relationship Id="rId256" Type="http://schemas.openxmlformats.org/officeDocument/2006/relationships/slide" Target="slides/slide230.xml" /><Relationship Id="rId257" Type="http://schemas.openxmlformats.org/officeDocument/2006/relationships/slide" Target="slides/slide231.xml" /><Relationship Id="rId258" Type="http://schemas.openxmlformats.org/officeDocument/2006/relationships/slide" Target="slides/slide232.xml" /><Relationship Id="rId259" Type="http://schemas.openxmlformats.org/officeDocument/2006/relationships/slide" Target="slides/slide233.xml" /><Relationship Id="rId26" Type="http://schemas.openxmlformats.org/officeDocument/2006/relationships/notesMaster" Target="notesMasters/notesMaster1.xml" /><Relationship Id="rId260" Type="http://schemas.openxmlformats.org/officeDocument/2006/relationships/slide" Target="slides/slide234.xml" /><Relationship Id="rId261" Type="http://schemas.openxmlformats.org/officeDocument/2006/relationships/slide" Target="slides/slide235.xml" /><Relationship Id="rId262" Type="http://schemas.openxmlformats.org/officeDocument/2006/relationships/slide" Target="slides/slide236.xml" /><Relationship Id="rId263" Type="http://schemas.openxmlformats.org/officeDocument/2006/relationships/slide" Target="slides/slide237.xml" /><Relationship Id="rId264" Type="http://schemas.openxmlformats.org/officeDocument/2006/relationships/slide" Target="slides/slide238.xml" /><Relationship Id="rId265" Type="http://schemas.openxmlformats.org/officeDocument/2006/relationships/slide" Target="slides/slide239.xml" /><Relationship Id="rId266" Type="http://schemas.openxmlformats.org/officeDocument/2006/relationships/slide" Target="slides/slide240.xml" /><Relationship Id="rId267" Type="http://schemas.openxmlformats.org/officeDocument/2006/relationships/slide" Target="slides/slide241.xml" /><Relationship Id="rId268" Type="http://schemas.openxmlformats.org/officeDocument/2006/relationships/slide" Target="slides/slide242.xml" /><Relationship Id="rId269" Type="http://schemas.openxmlformats.org/officeDocument/2006/relationships/slide" Target="slides/slide243.xml" /><Relationship Id="rId27" Type="http://schemas.openxmlformats.org/officeDocument/2006/relationships/slide" Target="slides/slide1.xml" /><Relationship Id="rId270" Type="http://schemas.openxmlformats.org/officeDocument/2006/relationships/slide" Target="slides/slide244.xml" /><Relationship Id="rId271" Type="http://schemas.openxmlformats.org/officeDocument/2006/relationships/slide" Target="slides/slide245.xml" /><Relationship Id="rId272" Type="http://schemas.openxmlformats.org/officeDocument/2006/relationships/slide" Target="slides/slide246.xml" /><Relationship Id="rId273" Type="http://schemas.openxmlformats.org/officeDocument/2006/relationships/slide" Target="slides/slide247.xml" /><Relationship Id="rId274" Type="http://schemas.openxmlformats.org/officeDocument/2006/relationships/slide" Target="slides/slide248.xml" /><Relationship Id="rId275" Type="http://schemas.openxmlformats.org/officeDocument/2006/relationships/slide" Target="slides/slide249.xml" /><Relationship Id="rId276" Type="http://schemas.openxmlformats.org/officeDocument/2006/relationships/slide" Target="slides/slide250.xml" /><Relationship Id="rId277" Type="http://schemas.openxmlformats.org/officeDocument/2006/relationships/slide" Target="slides/slide251.xml" /><Relationship Id="rId278" Type="http://schemas.openxmlformats.org/officeDocument/2006/relationships/slide" Target="slides/slide252.xml" /><Relationship Id="rId279" Type="http://schemas.openxmlformats.org/officeDocument/2006/relationships/slide" Target="slides/slide253.xml" /><Relationship Id="rId28" Type="http://schemas.openxmlformats.org/officeDocument/2006/relationships/slide" Target="slides/slide2.xml" /><Relationship Id="rId280" Type="http://schemas.openxmlformats.org/officeDocument/2006/relationships/slide" Target="slides/slide254.xml" /><Relationship Id="rId281" Type="http://schemas.openxmlformats.org/officeDocument/2006/relationships/slide" Target="slides/slide255.xml" /><Relationship Id="rId282" Type="http://schemas.openxmlformats.org/officeDocument/2006/relationships/slide" Target="slides/slide256.xml" /><Relationship Id="rId283" Type="http://schemas.openxmlformats.org/officeDocument/2006/relationships/slide" Target="slides/slide257.xml" /><Relationship Id="rId284" Type="http://schemas.openxmlformats.org/officeDocument/2006/relationships/slide" Target="slides/slide258.xml" /><Relationship Id="rId285" Type="http://schemas.openxmlformats.org/officeDocument/2006/relationships/slide" Target="slides/slide259.xml" /><Relationship Id="rId286" Type="http://schemas.openxmlformats.org/officeDocument/2006/relationships/slide" Target="slides/slide260.xml" /><Relationship Id="rId287" Type="http://schemas.openxmlformats.org/officeDocument/2006/relationships/slide" Target="slides/slide261.xml" /><Relationship Id="rId288" Type="http://schemas.openxmlformats.org/officeDocument/2006/relationships/slide" Target="slides/slide262.xml" /><Relationship Id="rId289" Type="http://schemas.openxmlformats.org/officeDocument/2006/relationships/slide" Target="slides/slide263.xml" /><Relationship Id="rId29" Type="http://schemas.openxmlformats.org/officeDocument/2006/relationships/slide" Target="slides/slide3.xml" /><Relationship Id="rId290" Type="http://schemas.openxmlformats.org/officeDocument/2006/relationships/slide" Target="slides/slide264.xml" /><Relationship Id="rId291" Type="http://schemas.openxmlformats.org/officeDocument/2006/relationships/slide" Target="slides/slide265.xml" /><Relationship Id="rId292" Type="http://schemas.openxmlformats.org/officeDocument/2006/relationships/slide" Target="slides/slide266.xml" /><Relationship Id="rId293" Type="http://schemas.openxmlformats.org/officeDocument/2006/relationships/slide" Target="slides/slide267.xml" /><Relationship Id="rId294" Type="http://schemas.openxmlformats.org/officeDocument/2006/relationships/slide" Target="slides/slide268.xml" /><Relationship Id="rId295" Type="http://schemas.openxmlformats.org/officeDocument/2006/relationships/slide" Target="slides/slide269.xml" /><Relationship Id="rId296" Type="http://schemas.openxmlformats.org/officeDocument/2006/relationships/slide" Target="slides/slide270.xml" /><Relationship Id="rId297" Type="http://schemas.openxmlformats.org/officeDocument/2006/relationships/slide" Target="slides/slide271.xml" /><Relationship Id="rId298" Type="http://schemas.openxmlformats.org/officeDocument/2006/relationships/slide" Target="slides/slide272.xml" /><Relationship Id="rId299" Type="http://schemas.openxmlformats.org/officeDocument/2006/relationships/slide" Target="slides/slide273.xml" /><Relationship Id="rId3" Type="http://schemas.openxmlformats.org/officeDocument/2006/relationships/slideMaster" Target="slideMasters/slideMaster3.xml" /><Relationship Id="rId30" Type="http://schemas.openxmlformats.org/officeDocument/2006/relationships/slide" Target="slides/slide4.xml" /><Relationship Id="rId300" Type="http://schemas.openxmlformats.org/officeDocument/2006/relationships/slide" Target="slides/slide274.xml" /><Relationship Id="rId301" Type="http://schemas.openxmlformats.org/officeDocument/2006/relationships/slide" Target="slides/slide275.xml" /><Relationship Id="rId302" Type="http://schemas.openxmlformats.org/officeDocument/2006/relationships/slide" Target="slides/slide276.xml" /><Relationship Id="rId303" Type="http://schemas.openxmlformats.org/officeDocument/2006/relationships/slide" Target="slides/slide277.xml" /><Relationship Id="rId304" Type="http://schemas.openxmlformats.org/officeDocument/2006/relationships/slide" Target="slides/slide278.xml" /><Relationship Id="rId305" Type="http://schemas.openxmlformats.org/officeDocument/2006/relationships/slide" Target="slides/slide279.xml" /><Relationship Id="rId306" Type="http://schemas.openxmlformats.org/officeDocument/2006/relationships/slide" Target="slides/slide280.xml" /><Relationship Id="rId307" Type="http://schemas.openxmlformats.org/officeDocument/2006/relationships/slide" Target="slides/slide281.xml" /><Relationship Id="rId308" Type="http://schemas.openxmlformats.org/officeDocument/2006/relationships/slide" Target="slides/slide282.xml" /><Relationship Id="rId309" Type="http://schemas.openxmlformats.org/officeDocument/2006/relationships/slide" Target="slides/slide283.xml" /><Relationship Id="rId31" Type="http://schemas.openxmlformats.org/officeDocument/2006/relationships/slide" Target="slides/slide5.xml" /><Relationship Id="rId310" Type="http://schemas.openxmlformats.org/officeDocument/2006/relationships/slide" Target="slides/slide284.xml" /><Relationship Id="rId311" Type="http://schemas.openxmlformats.org/officeDocument/2006/relationships/slide" Target="slides/slide285.xml" /><Relationship Id="rId312" Type="http://schemas.openxmlformats.org/officeDocument/2006/relationships/slide" Target="slides/slide286.xml" /><Relationship Id="rId313" Type="http://schemas.openxmlformats.org/officeDocument/2006/relationships/slide" Target="slides/slide287.xml" /><Relationship Id="rId314" Type="http://schemas.openxmlformats.org/officeDocument/2006/relationships/slide" Target="slides/slide288.xml" /><Relationship Id="rId315" Type="http://schemas.openxmlformats.org/officeDocument/2006/relationships/slide" Target="slides/slide289.xml" /><Relationship Id="rId316" Type="http://schemas.openxmlformats.org/officeDocument/2006/relationships/slide" Target="slides/slide290.xml" /><Relationship Id="rId317" Type="http://schemas.openxmlformats.org/officeDocument/2006/relationships/slide" Target="slides/slide291.xml" /><Relationship Id="rId318" Type="http://schemas.openxmlformats.org/officeDocument/2006/relationships/slide" Target="slides/slide292.xml" /><Relationship Id="rId319" Type="http://schemas.openxmlformats.org/officeDocument/2006/relationships/slide" Target="slides/slide293.xml" /><Relationship Id="rId32" Type="http://schemas.openxmlformats.org/officeDocument/2006/relationships/slide" Target="slides/slide6.xml" /><Relationship Id="rId320" Type="http://schemas.openxmlformats.org/officeDocument/2006/relationships/slide" Target="slides/slide294.xml" /><Relationship Id="rId321" Type="http://schemas.openxmlformats.org/officeDocument/2006/relationships/slide" Target="slides/slide295.xml" /><Relationship Id="rId322" Type="http://schemas.openxmlformats.org/officeDocument/2006/relationships/slide" Target="slides/slide296.xml" /><Relationship Id="rId323" Type="http://schemas.openxmlformats.org/officeDocument/2006/relationships/slide" Target="slides/slide297.xml" /><Relationship Id="rId324" Type="http://schemas.openxmlformats.org/officeDocument/2006/relationships/slide" Target="slides/slide298.xml" /><Relationship Id="rId325" Type="http://schemas.openxmlformats.org/officeDocument/2006/relationships/slide" Target="slides/slide299.xml" /><Relationship Id="rId326" Type="http://schemas.openxmlformats.org/officeDocument/2006/relationships/slide" Target="slides/slide300.xml" /><Relationship Id="rId327" Type="http://schemas.openxmlformats.org/officeDocument/2006/relationships/slide" Target="slides/slide301.xml" /><Relationship Id="rId328" Type="http://schemas.openxmlformats.org/officeDocument/2006/relationships/slide" Target="slides/slide302.xml" /><Relationship Id="rId329" Type="http://schemas.openxmlformats.org/officeDocument/2006/relationships/slide" Target="slides/slide303.xml" /><Relationship Id="rId33" Type="http://schemas.openxmlformats.org/officeDocument/2006/relationships/slide" Target="slides/slide7.xml" /><Relationship Id="rId330" Type="http://schemas.openxmlformats.org/officeDocument/2006/relationships/slide" Target="slides/slide304.xml" /><Relationship Id="rId331" Type="http://schemas.openxmlformats.org/officeDocument/2006/relationships/slide" Target="slides/slide305.xml" /><Relationship Id="rId332" Type="http://schemas.openxmlformats.org/officeDocument/2006/relationships/slide" Target="slides/slide306.xml" /><Relationship Id="rId333" Type="http://schemas.openxmlformats.org/officeDocument/2006/relationships/slide" Target="slides/slide307.xml" /><Relationship Id="rId334" Type="http://schemas.openxmlformats.org/officeDocument/2006/relationships/slide" Target="slides/slide308.xml" /><Relationship Id="rId335" Type="http://schemas.openxmlformats.org/officeDocument/2006/relationships/slide" Target="slides/slide309.xml" /><Relationship Id="rId336" Type="http://schemas.openxmlformats.org/officeDocument/2006/relationships/slide" Target="slides/slide310.xml" /><Relationship Id="rId337" Type="http://schemas.openxmlformats.org/officeDocument/2006/relationships/slide" Target="slides/slide311.xml" /><Relationship Id="rId338" Type="http://schemas.openxmlformats.org/officeDocument/2006/relationships/slide" Target="slides/slide312.xml" /><Relationship Id="rId339" Type="http://schemas.openxmlformats.org/officeDocument/2006/relationships/slide" Target="slides/slide313.xml" /><Relationship Id="rId34" Type="http://schemas.openxmlformats.org/officeDocument/2006/relationships/slide" Target="slides/slide8.xml" /><Relationship Id="rId340" Type="http://schemas.openxmlformats.org/officeDocument/2006/relationships/slide" Target="slides/slide314.xml" /><Relationship Id="rId341" Type="http://schemas.openxmlformats.org/officeDocument/2006/relationships/slide" Target="slides/slide315.xml" /><Relationship Id="rId342" Type="http://schemas.openxmlformats.org/officeDocument/2006/relationships/slide" Target="slides/slide316.xml" /><Relationship Id="rId343" Type="http://schemas.openxmlformats.org/officeDocument/2006/relationships/slide" Target="slides/slide317.xml" /><Relationship Id="rId344" Type="http://schemas.openxmlformats.org/officeDocument/2006/relationships/slide" Target="slides/slide318.xml" /><Relationship Id="rId345" Type="http://schemas.openxmlformats.org/officeDocument/2006/relationships/slide" Target="slides/slide319.xml" /><Relationship Id="rId346" Type="http://schemas.openxmlformats.org/officeDocument/2006/relationships/slide" Target="slides/slide320.xml" /><Relationship Id="rId347" Type="http://schemas.openxmlformats.org/officeDocument/2006/relationships/slide" Target="slides/slide321.xml" /><Relationship Id="rId348" Type="http://schemas.openxmlformats.org/officeDocument/2006/relationships/slide" Target="slides/slide322.xml" /><Relationship Id="rId349" Type="http://schemas.openxmlformats.org/officeDocument/2006/relationships/slide" Target="slides/slide323.xml" /><Relationship Id="rId35" Type="http://schemas.openxmlformats.org/officeDocument/2006/relationships/slide" Target="slides/slide9.xml" /><Relationship Id="rId350" Type="http://schemas.openxmlformats.org/officeDocument/2006/relationships/slide" Target="slides/slide324.xml" /><Relationship Id="rId351" Type="http://schemas.openxmlformats.org/officeDocument/2006/relationships/slide" Target="slides/slide325.xml" /><Relationship Id="rId352" Type="http://schemas.openxmlformats.org/officeDocument/2006/relationships/slide" Target="slides/slide326.xml" /><Relationship Id="rId353" Type="http://schemas.openxmlformats.org/officeDocument/2006/relationships/slide" Target="slides/slide327.xml" /><Relationship Id="rId354" Type="http://schemas.openxmlformats.org/officeDocument/2006/relationships/slide" Target="slides/slide328.xml" /><Relationship Id="rId355" Type="http://schemas.openxmlformats.org/officeDocument/2006/relationships/slide" Target="slides/slide329.xml" /><Relationship Id="rId356" Type="http://schemas.openxmlformats.org/officeDocument/2006/relationships/slide" Target="slides/slide330.xml" /><Relationship Id="rId357" Type="http://schemas.openxmlformats.org/officeDocument/2006/relationships/slide" Target="slides/slide331.xml" /><Relationship Id="rId358" Type="http://schemas.openxmlformats.org/officeDocument/2006/relationships/slide" Target="slides/slide332.xml" /><Relationship Id="rId359" Type="http://schemas.openxmlformats.org/officeDocument/2006/relationships/slide" Target="slides/slide333.xml" /><Relationship Id="rId36" Type="http://schemas.openxmlformats.org/officeDocument/2006/relationships/slide" Target="slides/slide10.xml" /><Relationship Id="rId360" Type="http://schemas.openxmlformats.org/officeDocument/2006/relationships/slide" Target="slides/slide334.xml" /><Relationship Id="rId361" Type="http://schemas.openxmlformats.org/officeDocument/2006/relationships/tags" Target="tags/tag1.xml" /><Relationship Id="rId362" Type="http://schemas.openxmlformats.org/officeDocument/2006/relationships/presProps" Target="presProps.xml" /><Relationship Id="rId363" Type="http://schemas.openxmlformats.org/officeDocument/2006/relationships/viewProps" Target="viewProps.xml" /><Relationship Id="rId364" Type="http://schemas.openxmlformats.org/officeDocument/2006/relationships/theme" Target="theme/theme1.xml" /><Relationship Id="rId365" Type="http://schemas.openxmlformats.org/officeDocument/2006/relationships/tableStyles" Target="tableStyles.xml" /><Relationship Id="rId37" Type="http://schemas.openxmlformats.org/officeDocument/2006/relationships/slide" Target="slides/slide11.xml" /><Relationship Id="rId38" Type="http://schemas.openxmlformats.org/officeDocument/2006/relationships/slide" Target="slides/slide12.xml" /><Relationship Id="rId39" Type="http://schemas.openxmlformats.org/officeDocument/2006/relationships/slide" Target="slides/slide13.xml" /><Relationship Id="rId4" Type="http://schemas.openxmlformats.org/officeDocument/2006/relationships/slideMaster" Target="slideMasters/slideMaster4.xml" /><Relationship Id="rId40" Type="http://schemas.openxmlformats.org/officeDocument/2006/relationships/slide" Target="slides/slide14.xml" /><Relationship Id="rId41" Type="http://schemas.openxmlformats.org/officeDocument/2006/relationships/slide" Target="slides/slide15.xml" /><Relationship Id="rId42" Type="http://schemas.openxmlformats.org/officeDocument/2006/relationships/slide" Target="slides/slide16.xml" /><Relationship Id="rId43" Type="http://schemas.openxmlformats.org/officeDocument/2006/relationships/slide" Target="slides/slide17.xml" /><Relationship Id="rId44" Type="http://schemas.openxmlformats.org/officeDocument/2006/relationships/slide" Target="slides/slide18.xml" /><Relationship Id="rId45" Type="http://schemas.openxmlformats.org/officeDocument/2006/relationships/slide" Target="slides/slide19.xml" /><Relationship Id="rId46" Type="http://schemas.openxmlformats.org/officeDocument/2006/relationships/slide" Target="slides/slide20.xml" /><Relationship Id="rId47" Type="http://schemas.openxmlformats.org/officeDocument/2006/relationships/slide" Target="slides/slide21.xml" /><Relationship Id="rId48" Type="http://schemas.openxmlformats.org/officeDocument/2006/relationships/slide" Target="slides/slide22.xml" /><Relationship Id="rId49" Type="http://schemas.openxmlformats.org/officeDocument/2006/relationships/slide" Target="slides/slide23.xml" /><Relationship Id="rId5" Type="http://schemas.openxmlformats.org/officeDocument/2006/relationships/slideMaster" Target="slideMasters/slideMaster5.xml" /><Relationship Id="rId50" Type="http://schemas.openxmlformats.org/officeDocument/2006/relationships/slide" Target="slides/slide24.xml" /><Relationship Id="rId51" Type="http://schemas.openxmlformats.org/officeDocument/2006/relationships/slide" Target="slides/slide25.xml" /><Relationship Id="rId52" Type="http://schemas.openxmlformats.org/officeDocument/2006/relationships/slide" Target="slides/slide26.xml" /><Relationship Id="rId53" Type="http://schemas.openxmlformats.org/officeDocument/2006/relationships/slide" Target="slides/slide27.xml" /><Relationship Id="rId54" Type="http://schemas.openxmlformats.org/officeDocument/2006/relationships/slide" Target="slides/slide28.xml" /><Relationship Id="rId55" Type="http://schemas.openxmlformats.org/officeDocument/2006/relationships/slide" Target="slides/slide29.xml" /><Relationship Id="rId56" Type="http://schemas.openxmlformats.org/officeDocument/2006/relationships/slide" Target="slides/slide30.xml" /><Relationship Id="rId57" Type="http://schemas.openxmlformats.org/officeDocument/2006/relationships/slide" Target="slides/slide31.xml" /><Relationship Id="rId58" Type="http://schemas.openxmlformats.org/officeDocument/2006/relationships/slide" Target="slides/slide32.xml" /><Relationship Id="rId59" Type="http://schemas.openxmlformats.org/officeDocument/2006/relationships/slide" Target="slides/slide33.xml" /><Relationship Id="rId6" Type="http://schemas.openxmlformats.org/officeDocument/2006/relationships/slideMaster" Target="slideMasters/slideMaster6.xml" /><Relationship Id="rId60" Type="http://schemas.openxmlformats.org/officeDocument/2006/relationships/slide" Target="slides/slide34.xml" /><Relationship Id="rId61" Type="http://schemas.openxmlformats.org/officeDocument/2006/relationships/slide" Target="slides/slide35.xml" /><Relationship Id="rId62" Type="http://schemas.openxmlformats.org/officeDocument/2006/relationships/slide" Target="slides/slide36.xml" /><Relationship Id="rId63" Type="http://schemas.openxmlformats.org/officeDocument/2006/relationships/slide" Target="slides/slide37.xml" /><Relationship Id="rId64" Type="http://schemas.openxmlformats.org/officeDocument/2006/relationships/slide" Target="slides/slide38.xml" /><Relationship Id="rId65" Type="http://schemas.openxmlformats.org/officeDocument/2006/relationships/slide" Target="slides/slide39.xml" /><Relationship Id="rId66" Type="http://schemas.openxmlformats.org/officeDocument/2006/relationships/slide" Target="slides/slide40.xml" /><Relationship Id="rId67" Type="http://schemas.openxmlformats.org/officeDocument/2006/relationships/slide" Target="slides/slide41.xml" /><Relationship Id="rId68" Type="http://schemas.openxmlformats.org/officeDocument/2006/relationships/slide" Target="slides/slide42.xml" /><Relationship Id="rId69" Type="http://schemas.openxmlformats.org/officeDocument/2006/relationships/slide" Target="slides/slide43.xml" /><Relationship Id="rId7" Type="http://schemas.openxmlformats.org/officeDocument/2006/relationships/slideMaster" Target="slideMasters/slideMaster7.xml" /><Relationship Id="rId70" Type="http://schemas.openxmlformats.org/officeDocument/2006/relationships/slide" Target="slides/slide44.xml" /><Relationship Id="rId71" Type="http://schemas.openxmlformats.org/officeDocument/2006/relationships/slide" Target="slides/slide45.xml" /><Relationship Id="rId72" Type="http://schemas.openxmlformats.org/officeDocument/2006/relationships/slide" Target="slides/slide46.xml" /><Relationship Id="rId73" Type="http://schemas.openxmlformats.org/officeDocument/2006/relationships/slide" Target="slides/slide47.xml" /><Relationship Id="rId74" Type="http://schemas.openxmlformats.org/officeDocument/2006/relationships/slide" Target="slides/slide48.xml" /><Relationship Id="rId75" Type="http://schemas.openxmlformats.org/officeDocument/2006/relationships/slide" Target="slides/slide49.xml" /><Relationship Id="rId76" Type="http://schemas.openxmlformats.org/officeDocument/2006/relationships/slide" Target="slides/slide50.xml" /><Relationship Id="rId77" Type="http://schemas.openxmlformats.org/officeDocument/2006/relationships/slide" Target="slides/slide51.xml" /><Relationship Id="rId78" Type="http://schemas.openxmlformats.org/officeDocument/2006/relationships/slide" Target="slides/slide52.xml" /><Relationship Id="rId79" Type="http://schemas.openxmlformats.org/officeDocument/2006/relationships/slide" Target="slides/slide53.xml" /><Relationship Id="rId8" Type="http://schemas.openxmlformats.org/officeDocument/2006/relationships/slideMaster" Target="slideMasters/slideMaster8.xml" /><Relationship Id="rId80" Type="http://schemas.openxmlformats.org/officeDocument/2006/relationships/slide" Target="slides/slide54.xml" /><Relationship Id="rId81" Type="http://schemas.openxmlformats.org/officeDocument/2006/relationships/slide" Target="slides/slide55.xml" /><Relationship Id="rId82" Type="http://schemas.openxmlformats.org/officeDocument/2006/relationships/slide" Target="slides/slide56.xml" /><Relationship Id="rId83" Type="http://schemas.openxmlformats.org/officeDocument/2006/relationships/slide" Target="slides/slide57.xml" /><Relationship Id="rId84" Type="http://schemas.openxmlformats.org/officeDocument/2006/relationships/slide" Target="slides/slide58.xml" /><Relationship Id="rId85" Type="http://schemas.openxmlformats.org/officeDocument/2006/relationships/slide" Target="slides/slide59.xml" /><Relationship Id="rId86" Type="http://schemas.openxmlformats.org/officeDocument/2006/relationships/slide" Target="slides/slide60.xml" /><Relationship Id="rId87" Type="http://schemas.openxmlformats.org/officeDocument/2006/relationships/slide" Target="slides/slide61.xml" /><Relationship Id="rId88" Type="http://schemas.openxmlformats.org/officeDocument/2006/relationships/slide" Target="slides/slide62.xml" /><Relationship Id="rId89" Type="http://schemas.openxmlformats.org/officeDocument/2006/relationships/slide" Target="slides/slide63.xml" /><Relationship Id="rId9" Type="http://schemas.openxmlformats.org/officeDocument/2006/relationships/slideMaster" Target="slideMasters/slideMaster9.xml" /><Relationship Id="rId90" Type="http://schemas.openxmlformats.org/officeDocument/2006/relationships/slide" Target="slides/slide64.xml" /><Relationship Id="rId91" Type="http://schemas.openxmlformats.org/officeDocument/2006/relationships/slide" Target="slides/slide65.xml" /><Relationship Id="rId92" Type="http://schemas.openxmlformats.org/officeDocument/2006/relationships/slide" Target="slides/slide66.xml" /><Relationship Id="rId93" Type="http://schemas.openxmlformats.org/officeDocument/2006/relationships/slide" Target="slides/slide67.xml" /><Relationship Id="rId94" Type="http://schemas.openxmlformats.org/officeDocument/2006/relationships/slide" Target="slides/slide68.xml" /><Relationship Id="rId95" Type="http://schemas.openxmlformats.org/officeDocument/2006/relationships/slide" Target="slides/slide69.xml" /><Relationship Id="rId96" Type="http://schemas.openxmlformats.org/officeDocument/2006/relationships/slide" Target="slides/slide70.xml" /><Relationship Id="rId97" Type="http://schemas.openxmlformats.org/officeDocument/2006/relationships/slide" Target="slides/slide71.xml" /><Relationship Id="rId98" Type="http://schemas.openxmlformats.org/officeDocument/2006/relationships/slide" Target="slides/slide72.xml" /><Relationship Id="rId99" Type="http://schemas.openxmlformats.org/officeDocument/2006/relationships/slide" Target="slides/slide73.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26.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Ref idx="1001">
        <a:schemeClr val="bg1"/>
      </p:bgRef>
    </p:bg>
    <p:spTree>
      <p:nvGrpSpPr>
        <p:cNvPr id="1" name=""/>
        <p:cNvGrpSpPr/>
        <p:nvPr/>
      </p:nvGrpSpPr>
      <p:grpSpPr>
        <a:xfrm>
          <a:off x="0" y="0"/>
          <a: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lvl1pPr algn="l">
              <a:defRPr sz="1200"/>
            </a:lvl1pPr>
          </a:lstStyle>
          <a:p>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lvl1pPr algn="r">
              <a:defRPr sz="1200"/>
            </a:lvl1pPr>
          </a:lstStyle>
          <a:p>
            <a:pPr/>
            <a:fld id="{8EDB73ED-85B1-4A9F-8496-36D1FA69B655}" type="datetimeFigureOut">
              <a:rPr lang="en-US" smtClean="0"/>
              <a:pPr/>
              <a:t>10/17/2020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lvl1pPr algn="l">
              <a:defRPr sz="1200"/>
            </a:lvl1pPr>
          </a:lstStyle>
          <a:p>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lvl1pPr algn="r">
              <a:defRPr sz="1200"/>
            </a:lvl1pPr>
          </a:lstStyle>
          <a:p>
            <a:pPr/>
            <a:fld id="{ED157FC8-983B-478E-B6CE-85A7D7703E92}" type="slidenum">
              <a:rPr lang="en-US" smtClean="0"/>
              <a:pPr/>
              <a:t>‹#›</a:t>
            </a:fld>
            <a:endParaRPr lang="en-US"/>
          </a:p>
        </p:txBody>
      </p:sp>
    </p:spTree>
  </p:cSld>
  <p:clrMap bg1="lt1" tx1="dk1" bg2="lt2" tx2="dk2" accent1="accent1" accent2="accent2" accent3="accent3" accent4="accent4" accent5="accent5" accent6="accent6" hlink="hlink" folHlink="folHlink"/>
  <p:notesStyle>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283.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284.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28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286.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289.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291.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294.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295.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75.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96.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300.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276.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278.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80.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281.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282.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defPPr/>
          </a:lstStyle>
          <a:p>
            <a:endParaRPr lang="en-US"/>
          </a:p>
        </p:txBody>
      </p:sp>
      <p:sp>
        <p:nvSpPr>
          <p:cNvPr id="4" name="Slide Number Placeholder 3"/>
          <p:cNvSpPr>
            <a:spLocks noGrp="1"/>
          </p:cNvSpPr>
          <p:nvPr>
            <p:ph type="sldNum" sz="quarter" idx="10"/>
          </p:nvPr>
        </p:nvSpPr>
        <p:spPr/>
        <p:txBody>
          <a:bodyPr/>
          <a:lstStyle>
            <a:defPPr/>
          </a:lstStyle>
          <a:p>
            <a:pPr/>
            <a:fld id="{ED157FC8-983B-478E-B6CE-85A7D7703E92}" type="slidenum">
              <a:rPr lang="en-US" smtClean="0"/>
              <a:pPr/>
              <a:t>69</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9090" name="Rectangle 7">
            <a:extLst>
              <a:ext uri="{FF2B5EF4-FFF2-40B4-BE49-F238E27FC236}">
                <a16:creationId xmlns:a16="http://schemas.microsoft.com/office/drawing/2014/main" id="{2C088B25-B2C0-4F5A-ABDD-0167DDB44FF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03E8B695-48A7-49D6-A9CA-F737069A1C87}" type="slidenum">
              <a:rPr lang="en-US" altLang="en-US">
                <a:latin typeface="Times New Roman" panose="02020603050405020304" pitchFamily="18" charset="0"/>
                <a:ea typeface="ＭＳ Ｐゴシック" panose="020b0600070205080204" pitchFamily="34" charset="-128"/>
              </a:rPr>
              <a:pPr/>
              <a:t>283</a:t>
            </a:fld>
            <a:endParaRPr lang="en-US" altLang="en-US">
              <a:latin typeface="Times New Roman" panose="02020603050405020304" pitchFamily="18" charset="0"/>
              <a:ea typeface="ＭＳ Ｐゴシック" panose="020b0600070205080204" pitchFamily="34" charset="-128"/>
            </a:endParaRPr>
          </a:p>
        </p:txBody>
      </p:sp>
      <p:sp>
        <p:nvSpPr>
          <p:cNvPr id="89091" name="Rectangle 2">
            <a:extLst>
              <a:ext uri="{FF2B5EF4-FFF2-40B4-BE49-F238E27FC236}">
                <a16:creationId xmlns:a16="http://schemas.microsoft.com/office/drawing/2014/main" id="{DE836765-93CB-4F4C-B478-4D79AB2390C0}"/>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9092" name="Rectangle 3">
            <a:extLst>
              <a:ext uri="{FF2B5EF4-FFF2-40B4-BE49-F238E27FC236}">
                <a16:creationId xmlns:a16="http://schemas.microsoft.com/office/drawing/2014/main" id="{7135EFFB-0B2F-459C-B1FB-F9F243EAA5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1138" name="Rectangle 7">
            <a:extLst>
              <a:ext uri="{FF2B5EF4-FFF2-40B4-BE49-F238E27FC236}">
                <a16:creationId xmlns:a16="http://schemas.microsoft.com/office/drawing/2014/main" id="{FBCA50E7-8F2B-4088-9DF7-849387AE857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1BEA752B-3C77-4CF8-890A-AAE75C172B7E}" type="slidenum">
              <a:rPr lang="en-US" altLang="en-US">
                <a:latin typeface="Times New Roman" panose="02020603050405020304" pitchFamily="18" charset="0"/>
                <a:ea typeface="ＭＳ Ｐゴシック" panose="020b0600070205080204" pitchFamily="34" charset="-128"/>
              </a:rPr>
              <a:pPr/>
              <a:t>284</a:t>
            </a:fld>
            <a:endParaRPr lang="en-US" altLang="en-US">
              <a:latin typeface="Times New Roman" panose="02020603050405020304" pitchFamily="18" charset="0"/>
              <a:ea typeface="ＭＳ Ｐゴシック" panose="020b0600070205080204" pitchFamily="34" charset="-128"/>
            </a:endParaRPr>
          </a:p>
        </p:txBody>
      </p:sp>
      <p:sp>
        <p:nvSpPr>
          <p:cNvPr id="91139" name="Rectangle 2">
            <a:extLst>
              <a:ext uri="{FF2B5EF4-FFF2-40B4-BE49-F238E27FC236}">
                <a16:creationId xmlns:a16="http://schemas.microsoft.com/office/drawing/2014/main" id="{9574C7AC-6A2C-44BA-9670-9EFB0B6CA088}"/>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1140" name="Rectangle 3">
            <a:extLst>
              <a:ext uri="{FF2B5EF4-FFF2-40B4-BE49-F238E27FC236}">
                <a16:creationId xmlns:a16="http://schemas.microsoft.com/office/drawing/2014/main" id="{944261AA-BEB6-40BC-88FE-4433E94BD2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3186" name="Rectangle 7">
            <a:extLst>
              <a:ext uri="{FF2B5EF4-FFF2-40B4-BE49-F238E27FC236}">
                <a16:creationId xmlns:a16="http://schemas.microsoft.com/office/drawing/2014/main" id="{A61E9257-6476-4067-8B3E-D387C18D79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78DEE69F-7ACA-40D4-8B42-A955CFF5A275}" type="slidenum">
              <a:rPr lang="en-US" altLang="en-US">
                <a:latin typeface="Times New Roman" panose="02020603050405020304" pitchFamily="18" charset="0"/>
                <a:ea typeface="ＭＳ Ｐゴシック" panose="020b0600070205080204" pitchFamily="34" charset="-128"/>
              </a:rPr>
              <a:pPr/>
              <a:t>285</a:t>
            </a:fld>
            <a:endParaRPr lang="en-US" altLang="en-US">
              <a:latin typeface="Times New Roman" panose="02020603050405020304" pitchFamily="18" charset="0"/>
              <a:ea typeface="ＭＳ Ｐゴシック" panose="020b0600070205080204" pitchFamily="34" charset="-128"/>
            </a:endParaRPr>
          </a:p>
        </p:txBody>
      </p:sp>
      <p:sp>
        <p:nvSpPr>
          <p:cNvPr id="93187" name="Rectangle 2">
            <a:extLst>
              <a:ext uri="{FF2B5EF4-FFF2-40B4-BE49-F238E27FC236}">
                <a16:creationId xmlns:a16="http://schemas.microsoft.com/office/drawing/2014/main" id="{D9898732-5C92-4494-9CF0-E67AFDC4A3B0}"/>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BA240C91-EADF-4AA4-A2E4-B19E634AC15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5234" name="Rectangle 7">
            <a:extLst>
              <a:ext uri="{FF2B5EF4-FFF2-40B4-BE49-F238E27FC236}">
                <a16:creationId xmlns:a16="http://schemas.microsoft.com/office/drawing/2014/main" id="{45C52451-E9B2-40E6-A67F-B5A3332A33F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EFDEE2C3-C63C-46F6-89B9-68BC8449D8E0}" type="slidenum">
              <a:rPr lang="en-US" altLang="en-US">
                <a:latin typeface="Times New Roman" panose="02020603050405020304" pitchFamily="18" charset="0"/>
                <a:ea typeface="ＭＳ Ｐゴシック" panose="020b0600070205080204" pitchFamily="34" charset="-128"/>
              </a:rPr>
              <a:pPr/>
              <a:t>286</a:t>
            </a:fld>
            <a:endParaRPr lang="en-US" altLang="en-US">
              <a:latin typeface="Times New Roman" panose="02020603050405020304" pitchFamily="18" charset="0"/>
              <a:ea typeface="ＭＳ Ｐゴシック" panose="020b0600070205080204" pitchFamily="34" charset="-128"/>
            </a:endParaRPr>
          </a:p>
        </p:txBody>
      </p:sp>
      <p:sp>
        <p:nvSpPr>
          <p:cNvPr id="95235" name="Rectangle 2">
            <a:extLst>
              <a:ext uri="{FF2B5EF4-FFF2-40B4-BE49-F238E27FC236}">
                <a16:creationId xmlns:a16="http://schemas.microsoft.com/office/drawing/2014/main" id="{A99C1F24-4807-4726-AECF-4F4FFB511FA2}"/>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5236" name="Rectangle 3">
            <a:extLst>
              <a:ext uri="{FF2B5EF4-FFF2-40B4-BE49-F238E27FC236}">
                <a16:creationId xmlns:a16="http://schemas.microsoft.com/office/drawing/2014/main" id="{3640EB79-6616-4B55-A410-6E80D67C3C1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289</a:t>
            </a:fld>
            <a:endParaRPr lang="en-US"/>
          </a:p>
        </p:txBody>
      </p:sp>
    </p:spTree>
    <p:extLst>
      <p:ext uri="{BB962C8B-B14F-4D97-AF65-F5344CB8AC3E}">
        <p14:creationId xmlns:p14="http://schemas.microsoft.com/office/powerpoint/2010/main" val="2358051634"/>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290</a:t>
            </a:fld>
            <a:endParaRPr lang="en-US"/>
          </a:p>
        </p:txBody>
      </p:sp>
    </p:spTree>
    <p:extLst>
      <p:ext uri="{BB962C8B-B14F-4D97-AF65-F5344CB8AC3E}">
        <p14:creationId xmlns:p14="http://schemas.microsoft.com/office/powerpoint/2010/main" val="2039816374"/>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291</a:t>
            </a:fld>
            <a:endParaRPr lang="en-US"/>
          </a:p>
        </p:txBody>
      </p:sp>
    </p:spTree>
    <p:extLst>
      <p:ext uri="{BB962C8B-B14F-4D97-AF65-F5344CB8AC3E}">
        <p14:creationId xmlns:p14="http://schemas.microsoft.com/office/powerpoint/2010/main" val="3776809628"/>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293</a:t>
            </a:fld>
            <a:endParaRPr lang="en-US"/>
          </a:p>
        </p:txBody>
      </p:sp>
    </p:spTree>
    <p:extLst>
      <p:ext uri="{BB962C8B-B14F-4D97-AF65-F5344CB8AC3E}">
        <p14:creationId xmlns:p14="http://schemas.microsoft.com/office/powerpoint/2010/main" val="2474299204"/>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294</a:t>
            </a:fld>
            <a:endParaRPr lang="en-US"/>
          </a:p>
        </p:txBody>
      </p:sp>
    </p:spTree>
    <p:extLst>
      <p:ext uri="{BB962C8B-B14F-4D97-AF65-F5344CB8AC3E}">
        <p14:creationId xmlns:p14="http://schemas.microsoft.com/office/powerpoint/2010/main" val="3241438922"/>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295</a:t>
            </a:fld>
            <a:endParaRPr lang="en-US"/>
          </a:p>
        </p:txBody>
      </p:sp>
    </p:spTree>
    <p:extLst>
      <p:ext uri="{BB962C8B-B14F-4D97-AF65-F5344CB8AC3E}">
        <p14:creationId xmlns:p14="http://schemas.microsoft.com/office/powerpoint/2010/main" val="1189345113"/>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6562" name="Rectangle 7">
            <a:extLst>
              <a:ext uri="{FF2B5EF4-FFF2-40B4-BE49-F238E27FC236}">
                <a16:creationId xmlns:a16="http://schemas.microsoft.com/office/drawing/2014/main" id="{B60F0B81-2DA8-45B6-987F-E3F01BEC9F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423ACA9D-34BC-48A7-987F-F46755289FCB}" type="slidenum">
              <a:rPr lang="en-US" altLang="en-US">
                <a:latin typeface="Times New Roman" panose="02020603050405020304" pitchFamily="18" charset="0"/>
                <a:ea typeface="ＭＳ Ｐゴシック" panose="020b0600070205080204" pitchFamily="34" charset="-128"/>
              </a:rPr>
              <a:pPr/>
              <a:t>275</a:t>
            </a:fld>
            <a:endParaRPr lang="en-US" altLang="en-US">
              <a:latin typeface="Times New Roman" panose="02020603050405020304" pitchFamily="18" charset="0"/>
              <a:ea typeface="ＭＳ Ｐゴシック" panose="020b0600070205080204" pitchFamily="34" charset="-128"/>
            </a:endParaRPr>
          </a:p>
        </p:txBody>
      </p:sp>
      <p:sp>
        <p:nvSpPr>
          <p:cNvPr id="66563" name="Rectangle 2">
            <a:extLst>
              <a:ext uri="{FF2B5EF4-FFF2-40B4-BE49-F238E27FC236}">
                <a16:creationId xmlns:a16="http://schemas.microsoft.com/office/drawing/2014/main" id="{FF991414-BA6E-4140-AFB7-E6D2CFD6D924}"/>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6564" name="Rectangle 3">
            <a:extLst>
              <a:ext uri="{FF2B5EF4-FFF2-40B4-BE49-F238E27FC236}">
                <a16:creationId xmlns:a16="http://schemas.microsoft.com/office/drawing/2014/main" id="{0CD8DD74-F1B2-4EF3-838D-3850EDD0C4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r>
              <a:rPr lang="en-US" err="1"/>
              <a:t>gdt</a:t>
            </a: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296</a:t>
            </a:fld>
            <a:endParaRPr lang="en-US"/>
          </a:p>
        </p:txBody>
      </p:sp>
    </p:spTree>
    <p:extLst>
      <p:ext uri="{BB962C8B-B14F-4D97-AF65-F5344CB8AC3E}">
        <p14:creationId xmlns:p14="http://schemas.microsoft.com/office/powerpoint/2010/main" val="280148089"/>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r>
              <a:rPr lang="en-US" err="1"/>
              <a:t>gdt</a:t>
            </a: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297</a:t>
            </a:fld>
            <a:endParaRPr lang="en-US"/>
          </a:p>
        </p:txBody>
      </p:sp>
    </p:spTree>
    <p:extLst>
      <p:ext uri="{BB962C8B-B14F-4D97-AF65-F5344CB8AC3E}">
        <p14:creationId xmlns:p14="http://schemas.microsoft.com/office/powerpoint/2010/main" val="895404098"/>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298</a:t>
            </a:fld>
            <a:endParaRPr lang="en-US"/>
          </a:p>
        </p:txBody>
      </p:sp>
    </p:spTree>
    <p:extLst>
      <p:ext uri="{BB962C8B-B14F-4D97-AF65-F5344CB8AC3E}">
        <p14:creationId xmlns:p14="http://schemas.microsoft.com/office/powerpoint/2010/main" val="2720682775"/>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299</a:t>
            </a:fld>
            <a:endParaRPr lang="en-US"/>
          </a:p>
        </p:txBody>
      </p:sp>
    </p:spTree>
    <p:extLst>
      <p:ext uri="{BB962C8B-B14F-4D97-AF65-F5344CB8AC3E}">
        <p14:creationId xmlns:p14="http://schemas.microsoft.com/office/powerpoint/2010/main" val="422819660"/>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300</a:t>
            </a:fld>
            <a:endParaRPr lang="en-US"/>
          </a:p>
        </p:txBody>
      </p:sp>
    </p:spTree>
    <p:extLst>
      <p:ext uri="{BB962C8B-B14F-4D97-AF65-F5344CB8AC3E}">
        <p14:creationId xmlns:p14="http://schemas.microsoft.com/office/powerpoint/2010/main" val="781238149"/>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defPPr/>
          </a:lstStyle>
          <a:p>
            <a:pPr/>
            <a:endParaRPr lang="en-US"/>
          </a:p>
        </p:txBody>
      </p:sp>
      <p:sp>
        <p:nvSpPr>
          <p:cNvPr id="4" name="Slide Number Placeholder 3"/>
          <p:cNvSpPr>
            <a:spLocks noGrp="1"/>
          </p:cNvSpPr>
          <p:nvPr>
            <p:ph type="sldNum" sz="quarter" idx="5"/>
          </p:nvPr>
        </p:nvSpPr>
        <p:spPr/>
        <p:txBody>
          <a:bodyPr/>
          <a:lstStyle>
            <a:defPPr/>
          </a:lstStyle>
          <a:p>
            <a:pPr/>
            <a:fld id="{D8A19B23-C748-434B-A43A-33F74BE47F1D}" type="slidenum">
              <a:rPr lang="en-US" smtClean="0"/>
              <a:pPr/>
              <a:t>301</a:t>
            </a:fld>
            <a:endParaRPr lang="en-US"/>
          </a:p>
        </p:txBody>
      </p:sp>
    </p:spTree>
    <p:extLst>
      <p:ext uri="{BB962C8B-B14F-4D97-AF65-F5344CB8AC3E}">
        <p14:creationId xmlns:p14="http://schemas.microsoft.com/office/powerpoint/2010/main" val="183767305"/>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2706" name="Rectangle 7">
            <a:extLst>
              <a:ext uri="{FF2B5EF4-FFF2-40B4-BE49-F238E27FC236}">
                <a16:creationId xmlns:a16="http://schemas.microsoft.com/office/drawing/2014/main" id="{655211CA-22BF-4675-8C46-297E404DA5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37DDFCE4-ED67-4AA6-93E7-033EF37C6074}" type="slidenum">
              <a:rPr lang="en-US" altLang="en-US">
                <a:latin typeface="Times New Roman" panose="02020603050405020304" pitchFamily="18" charset="0"/>
                <a:ea typeface="ＭＳ Ｐゴシック" panose="020b0600070205080204" pitchFamily="34" charset="-128"/>
              </a:rPr>
              <a:pPr/>
              <a:t>276</a:t>
            </a:fld>
            <a:endParaRPr lang="en-US" altLang="en-US">
              <a:latin typeface="Times New Roman" panose="02020603050405020304" pitchFamily="18" charset="0"/>
              <a:ea typeface="ＭＳ Ｐゴシック" panose="020b0600070205080204" pitchFamily="34" charset="-128"/>
            </a:endParaRPr>
          </a:p>
        </p:txBody>
      </p:sp>
      <p:sp>
        <p:nvSpPr>
          <p:cNvPr id="72707" name="Rectangle 2">
            <a:extLst>
              <a:ext uri="{FF2B5EF4-FFF2-40B4-BE49-F238E27FC236}">
                <a16:creationId xmlns:a16="http://schemas.microsoft.com/office/drawing/2014/main" id="{F2FB1308-1337-4B76-9460-9584C447170E}"/>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2708" name="Rectangle 3">
            <a:extLst>
              <a:ext uri="{FF2B5EF4-FFF2-40B4-BE49-F238E27FC236}">
                <a16:creationId xmlns:a16="http://schemas.microsoft.com/office/drawing/2014/main" id="{49AB1F2A-75C3-4065-9C77-5B83150F59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4754" name="Rectangle 7">
            <a:extLst>
              <a:ext uri="{FF2B5EF4-FFF2-40B4-BE49-F238E27FC236}">
                <a16:creationId xmlns:a16="http://schemas.microsoft.com/office/drawing/2014/main" id="{93D1E20E-2031-4AB0-8C3E-05266F78C2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2D2FE7C6-EE58-4518-AE25-DDDFEE03583C}" type="slidenum">
              <a:rPr lang="en-US" altLang="en-US">
                <a:latin typeface="Times New Roman" panose="02020603050405020304" pitchFamily="18" charset="0"/>
                <a:ea typeface="ＭＳ Ｐゴシック" panose="020b0600070205080204" pitchFamily="34" charset="-128"/>
              </a:rPr>
              <a:pPr/>
              <a:t>277</a:t>
            </a:fld>
            <a:endParaRPr lang="en-US" altLang="en-US">
              <a:latin typeface="Times New Roman" panose="02020603050405020304" pitchFamily="18" charset="0"/>
              <a:ea typeface="ＭＳ Ｐゴシック" panose="020b0600070205080204" pitchFamily="34" charset="-128"/>
            </a:endParaRPr>
          </a:p>
        </p:txBody>
      </p:sp>
      <p:sp>
        <p:nvSpPr>
          <p:cNvPr id="74755" name="Rectangle 2">
            <a:extLst>
              <a:ext uri="{FF2B5EF4-FFF2-40B4-BE49-F238E27FC236}">
                <a16:creationId xmlns:a16="http://schemas.microsoft.com/office/drawing/2014/main" id="{45157E8A-88E1-4251-937E-4DA7E5AE5E0E}"/>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6" name="Rectangle 3">
            <a:extLst>
              <a:ext uri="{FF2B5EF4-FFF2-40B4-BE49-F238E27FC236}">
                <a16:creationId xmlns:a16="http://schemas.microsoft.com/office/drawing/2014/main" id="{F9DB70F0-341D-457C-A186-416AB80BE0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2226" name="Rectangle 7">
            <a:extLst>
              <a:ext uri="{FF2B5EF4-FFF2-40B4-BE49-F238E27FC236}">
                <a16:creationId xmlns:a16="http://schemas.microsoft.com/office/drawing/2014/main" id="{0E6511F8-28EC-4256-839A-DCA232172B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956DAF13-6CED-4134-9D21-DFCA24BBA678}" type="slidenum">
              <a:rPr lang="en-US" altLang="en-US">
                <a:latin typeface="Times New Roman" panose="02020603050405020304" pitchFamily="18" charset="0"/>
                <a:ea typeface="ＭＳ Ｐゴシック" panose="020b0600070205080204" pitchFamily="34" charset="-128"/>
              </a:rPr>
              <a:pPr/>
              <a:t>278</a:t>
            </a:fld>
            <a:endParaRPr lang="en-US" altLang="en-US">
              <a:latin typeface="Times New Roman" panose="02020603050405020304" pitchFamily="18" charset="0"/>
              <a:ea typeface="ＭＳ Ｐゴシック" panose="020b0600070205080204" pitchFamily="34" charset="-128"/>
            </a:endParaRPr>
          </a:p>
        </p:txBody>
      </p:sp>
      <p:sp>
        <p:nvSpPr>
          <p:cNvPr id="52227" name="Rectangle 2">
            <a:extLst>
              <a:ext uri="{FF2B5EF4-FFF2-40B4-BE49-F238E27FC236}">
                <a16:creationId xmlns:a16="http://schemas.microsoft.com/office/drawing/2014/main" id="{8372353D-F98D-4E12-8F6D-BC9561B11C7F}"/>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D4224106-E087-44DF-B589-982BCF8E67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4274" name="Rectangle 7">
            <a:extLst>
              <a:ext uri="{FF2B5EF4-FFF2-40B4-BE49-F238E27FC236}">
                <a16:creationId xmlns:a16="http://schemas.microsoft.com/office/drawing/2014/main" id="{9175AA50-641F-4CF0-8180-549C055224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9BD14624-A16A-4FCF-BDF1-EB0E76FB133F}" type="slidenum">
              <a:rPr lang="en-US" altLang="en-US">
                <a:latin typeface="Times New Roman" panose="02020603050405020304" pitchFamily="18" charset="0"/>
                <a:ea typeface="ＭＳ Ｐゴシック" panose="020b0600070205080204" pitchFamily="34" charset="-128"/>
              </a:rPr>
              <a:pPr/>
              <a:t>279</a:t>
            </a:fld>
            <a:endParaRPr lang="en-US" altLang="en-US">
              <a:latin typeface="Times New Roman" panose="02020603050405020304" pitchFamily="18" charset="0"/>
              <a:ea typeface="ＭＳ Ｐゴシック" panose="020b0600070205080204" pitchFamily="34" charset="-128"/>
            </a:endParaRPr>
          </a:p>
        </p:txBody>
      </p:sp>
      <p:sp>
        <p:nvSpPr>
          <p:cNvPr id="54275" name="Rectangle 2">
            <a:extLst>
              <a:ext uri="{FF2B5EF4-FFF2-40B4-BE49-F238E27FC236}">
                <a16:creationId xmlns:a16="http://schemas.microsoft.com/office/drawing/2014/main" id="{02D2EAC7-CD97-498F-9E40-3BA2E9048B4C}"/>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4276" name="Rectangle 3">
            <a:extLst>
              <a:ext uri="{FF2B5EF4-FFF2-40B4-BE49-F238E27FC236}">
                <a16:creationId xmlns:a16="http://schemas.microsoft.com/office/drawing/2014/main" id="{6B8CD7A6-6375-46D7-8F80-85C4B27B4C4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0898" name="Rectangle 7">
            <a:extLst>
              <a:ext uri="{FF2B5EF4-FFF2-40B4-BE49-F238E27FC236}">
                <a16:creationId xmlns:a16="http://schemas.microsoft.com/office/drawing/2014/main" id="{F8B58326-28FC-4896-A868-1D7F815327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58FE7643-25E5-414B-AE0E-DD04FE5E1760}" type="slidenum">
              <a:rPr lang="en-US" altLang="en-US">
                <a:latin typeface="Times New Roman" panose="02020603050405020304" pitchFamily="18" charset="0"/>
                <a:ea typeface="ＭＳ Ｐゴシック" panose="020b0600070205080204" pitchFamily="34" charset="-128"/>
              </a:rPr>
              <a:pPr/>
              <a:t>280</a:t>
            </a:fld>
            <a:endParaRPr lang="en-US" altLang="en-US">
              <a:latin typeface="Times New Roman" panose="02020603050405020304" pitchFamily="18" charset="0"/>
              <a:ea typeface="ＭＳ Ｐゴシック" panose="020b0600070205080204" pitchFamily="34" charset="-128"/>
            </a:endParaRPr>
          </a:p>
        </p:txBody>
      </p:sp>
      <p:sp>
        <p:nvSpPr>
          <p:cNvPr id="80899" name="Rectangle 2">
            <a:extLst>
              <a:ext uri="{FF2B5EF4-FFF2-40B4-BE49-F238E27FC236}">
                <a16:creationId xmlns:a16="http://schemas.microsoft.com/office/drawing/2014/main" id="{C388D7D5-73A8-4148-ABBA-C63A648F22DB}"/>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900" name="Rectangle 3">
            <a:extLst>
              <a:ext uri="{FF2B5EF4-FFF2-40B4-BE49-F238E27FC236}">
                <a16:creationId xmlns:a16="http://schemas.microsoft.com/office/drawing/2014/main" id="{56D4C26F-8F66-4212-ADD5-E24D4BE70F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4994" name="Rectangle 7">
            <a:extLst>
              <a:ext uri="{FF2B5EF4-FFF2-40B4-BE49-F238E27FC236}">
                <a16:creationId xmlns:a16="http://schemas.microsoft.com/office/drawing/2014/main" id="{076BBF88-BDD1-4702-8B2A-1D40274592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00966AFD-3BA5-488D-9048-7232284F9EA0}" type="slidenum">
              <a:rPr lang="en-US" altLang="en-US">
                <a:latin typeface="Times New Roman" panose="02020603050405020304" pitchFamily="18" charset="0"/>
                <a:ea typeface="ＭＳ Ｐゴシック" panose="020b0600070205080204" pitchFamily="34" charset="-128"/>
              </a:rPr>
              <a:pPr/>
              <a:t>281</a:t>
            </a:fld>
            <a:endParaRPr lang="en-US" altLang="en-US">
              <a:latin typeface="Times New Roman" panose="02020603050405020304" pitchFamily="18" charset="0"/>
              <a:ea typeface="ＭＳ Ｐゴシック" panose="020b0600070205080204" pitchFamily="34" charset="-128"/>
            </a:endParaRPr>
          </a:p>
        </p:txBody>
      </p:sp>
      <p:sp>
        <p:nvSpPr>
          <p:cNvPr id="84995" name="Rectangle 2">
            <a:extLst>
              <a:ext uri="{FF2B5EF4-FFF2-40B4-BE49-F238E27FC236}">
                <a16:creationId xmlns:a16="http://schemas.microsoft.com/office/drawing/2014/main" id="{D0495C38-065C-49B2-B84A-389DE04110F4}"/>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88A3D6FB-5070-4117-9246-504D1F97B1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7042" name="Rectangle 7">
            <a:extLst>
              <a:ext uri="{FF2B5EF4-FFF2-40B4-BE49-F238E27FC236}">
                <a16:creationId xmlns:a16="http://schemas.microsoft.com/office/drawing/2014/main" id="{0C0062EB-8E7B-4BFF-8128-F3C9CE41F2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lvl1pPr defTabSz="966788">
              <a:defRPr>
                <a:solidFill>
                  <a:schemeClr val="tx1"/>
                </a:solidFill>
                <a:latin typeface="Calibri" panose="020f0502020204030204" pitchFamily="34" charset="0"/>
                <a:cs typeface="Arial" pitchFamily="34" charset="0"/>
              </a:defRPr>
            </a:lvl1pPr>
            <a:lvl2pPr marL="742950" indent="-285750" defTabSz="966788">
              <a:defRPr>
                <a:solidFill>
                  <a:schemeClr val="tx1"/>
                </a:solidFill>
                <a:latin typeface="Calibri" panose="020f0502020204030204" pitchFamily="34" charset="0"/>
                <a:cs typeface="Arial" pitchFamily="34" charset="0"/>
              </a:defRPr>
            </a:lvl2pPr>
            <a:lvl3pPr marL="1143000" indent="-228600" defTabSz="966788">
              <a:defRPr>
                <a:solidFill>
                  <a:schemeClr val="tx1"/>
                </a:solidFill>
                <a:latin typeface="Calibri" panose="020f0502020204030204" pitchFamily="34" charset="0"/>
                <a:cs typeface="Arial" pitchFamily="34" charset="0"/>
              </a:defRPr>
            </a:lvl3pPr>
            <a:lvl4pPr marL="1600200" indent="-228600" defTabSz="966788">
              <a:defRPr>
                <a:solidFill>
                  <a:schemeClr val="tx1"/>
                </a:solidFill>
                <a:latin typeface="Calibri" panose="020f0502020204030204" pitchFamily="34" charset="0"/>
                <a:cs typeface="Arial" pitchFamily="34" charset="0"/>
              </a:defRPr>
            </a:lvl4pPr>
            <a:lvl5pPr marL="2057400" indent="-228600" defTabSz="966788">
              <a:defRPr>
                <a:solidFill>
                  <a:schemeClr val="tx1"/>
                </a:solidFill>
                <a:latin typeface="Calibri" panose="020f0502020204030204" pitchFamily="34" charset="0"/>
                <a:cs typeface="Arial" pitchFamily="34" charset="0"/>
              </a:defRPr>
            </a:lvl5pPr>
            <a:lvl6pPr marL="25146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6pPr>
            <a:lvl7pPr marL="29718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7pPr>
            <a:lvl8pPr marL="34290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8pPr>
            <a:lvl9pPr marL="3886200" indent="-228600" defTabSz="966788" eaLnBrk="0" fontAlgn="base" hangingPunct="0">
              <a:spcBef>
                <a:spcPct val="0"/>
              </a:spcBef>
              <a:spcAft>
                <a:spcPct val="0"/>
              </a:spcAft>
              <a:defRPr>
                <a:solidFill>
                  <a:schemeClr val="tx1"/>
                </a:solidFill>
                <a:latin typeface="Calibri" panose="020f0502020204030204" pitchFamily="34" charset="0"/>
                <a:cs typeface="Arial" pitchFamily="34" charset="0"/>
              </a:defRPr>
            </a:lvl9pPr>
          </a:lstStyle>
          <a:p>
            <a:pPr/>
            <a:fld id="{020E7952-D1A6-47A7-8FC0-6CF78D452823}" type="slidenum">
              <a:rPr lang="en-US" altLang="en-US">
                <a:latin typeface="Times New Roman" panose="02020603050405020304" pitchFamily="18" charset="0"/>
                <a:ea typeface="ＭＳ Ｐゴシック" panose="020b0600070205080204" pitchFamily="34" charset="-128"/>
              </a:rPr>
              <a:pPr/>
              <a:t>282</a:t>
            </a:fld>
            <a:endParaRPr lang="en-US" altLang="en-US">
              <a:latin typeface="Times New Roman" panose="02020603050405020304" pitchFamily="18" charset="0"/>
              <a:ea typeface="ＭＳ Ｐゴシック" panose="020b0600070205080204" pitchFamily="34" charset="-128"/>
            </a:endParaRPr>
          </a:p>
        </p:txBody>
      </p:sp>
      <p:sp>
        <p:nvSpPr>
          <p:cNvPr id="87043" name="Rectangle 2">
            <a:extLst>
              <a:ext uri="{FF2B5EF4-FFF2-40B4-BE49-F238E27FC236}">
                <a16:creationId xmlns:a16="http://schemas.microsoft.com/office/drawing/2014/main" id="{A89B21E2-15A3-4101-81BC-3B46AC6FBB05}"/>
              </a:ext>
            </a:extLst>
          </p:cNvPr>
          <p:cNvSpPr>
            <a:spLocks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7044" name="Rectangle 3">
            <a:extLst>
              <a:ext uri="{FF2B5EF4-FFF2-40B4-BE49-F238E27FC236}">
                <a16:creationId xmlns:a16="http://schemas.microsoft.com/office/drawing/2014/main" id="{C1440413-ACA0-4364-8E57-977FE2E6F9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defPPr/>
          </a:lstStyle>
          <a:p>
            <a:pP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4.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5.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6.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7.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8.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29.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0.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1.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2.xml.rels>&#65279;<?xml version="1.0" encoding="utf-8" standalone="yes"?><Relationships xmlns="http://schemas.openxmlformats.org/package/2006/relationships"><Relationship Id="rId1" Type="http://schemas.openxmlformats.org/officeDocument/2006/relationships/slideMaster" Target="../slideMasters/slideMaster12.xml" /></Relationships>
</file>

<file path=ppt/slideLayouts/_rels/slideLayout13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4.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5.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6.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7.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8.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39.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0.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1.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2.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3.xml.rels>&#65279;<?xml version="1.0" encoding="utf-8" standalone="yes"?><Relationships xmlns="http://schemas.openxmlformats.org/package/2006/relationships"><Relationship Id="rId1" Type="http://schemas.openxmlformats.org/officeDocument/2006/relationships/slideMaster" Target="../slideMasters/slideMaster13.xml" /></Relationships>
</file>

<file path=ppt/slideLayouts/_rels/slideLayout14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5.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6.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7.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8.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49.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0.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1.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2.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3.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4.xml.rels>&#65279;<?xml version="1.0" encoding="utf-8" standalone="yes"?><Relationships xmlns="http://schemas.openxmlformats.org/package/2006/relationships"><Relationship Id="rId1" Type="http://schemas.openxmlformats.org/officeDocument/2006/relationships/slideMaster" Target="../slideMasters/slideMaster14.xml" /></Relationships>
</file>

<file path=ppt/slideLayouts/_rels/slideLayout15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6.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7.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8.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59.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0.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1.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2.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3.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4.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5.xml.rels>&#65279;<?xml version="1.0" encoding="utf-8" standalone="yes"?><Relationships xmlns="http://schemas.openxmlformats.org/package/2006/relationships"><Relationship Id="rId1" Type="http://schemas.openxmlformats.org/officeDocument/2006/relationships/slideMaster" Target="../slideMasters/slideMaster15.xml" /></Relationships>
</file>

<file path=ppt/slideLayouts/_rels/slideLayout16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7.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8.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69.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0.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1.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2.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3.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4.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5.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6.xml.rels>&#65279;<?xml version="1.0" encoding="utf-8" standalone="yes"?><Relationships xmlns="http://schemas.openxmlformats.org/package/2006/relationships"><Relationship Id="rId1" Type="http://schemas.openxmlformats.org/officeDocument/2006/relationships/slideMaster" Target="../slideMasters/slideMaster16.xml" /></Relationships>
</file>

<file path=ppt/slideLayouts/_rels/slideLayout17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8.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79.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0.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1.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2.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3.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4.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5.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6.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7.xml.rels>&#65279;<?xml version="1.0" encoding="utf-8" standalone="yes"?><Relationships xmlns="http://schemas.openxmlformats.org/package/2006/relationships"><Relationship Id="rId1" Type="http://schemas.openxmlformats.org/officeDocument/2006/relationships/slideMaster" Target="../slideMasters/slideMaster17.xml" /></Relationships>
</file>

<file path=ppt/slideLayouts/_rels/slideLayout18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89.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0.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1.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2.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3.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4.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5.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6.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7.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8.xml.rels>&#65279;<?xml version="1.0" encoding="utf-8" standalone="yes"?><Relationships xmlns="http://schemas.openxmlformats.org/package/2006/relationships"><Relationship Id="rId1" Type="http://schemas.openxmlformats.org/officeDocument/2006/relationships/slideMaster" Target="../slideMasters/slideMaster18.xml" /></Relationships>
</file>

<file path=ppt/slideLayouts/_rels/slideLayout19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00.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1.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2.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3.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4.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5.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6.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7.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8.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09.xml.rels>&#65279;<?xml version="1.0" encoding="utf-8" standalone="yes"?><Relationships xmlns="http://schemas.openxmlformats.org/package/2006/relationships"><Relationship Id="rId1" Type="http://schemas.openxmlformats.org/officeDocument/2006/relationships/slideMaster" Target="../slideMasters/slideMaster19.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2.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3.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4.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5.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6.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7.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8.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19.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0.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1.xml.rels>&#65279;<?xml version="1.0" encoding="utf-8" standalone="yes"?><Relationships xmlns="http://schemas.openxmlformats.org/package/2006/relationships"><Relationship Id="rId1" Type="http://schemas.openxmlformats.org/officeDocument/2006/relationships/slideMaster" Target="../slideMasters/slideMaster20.xml" /></Relationships>
</file>

<file path=ppt/slideLayouts/_rels/slideLayout22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4.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5.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6.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7.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8.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29.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30.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1.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2.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3.xml.rels>&#65279;<?xml version="1.0" encoding="utf-8" standalone="yes"?><Relationships xmlns="http://schemas.openxmlformats.org/package/2006/relationships"><Relationship Id="rId1" Type="http://schemas.openxmlformats.org/officeDocument/2006/relationships/slideMaster" Target="../slideMasters/slideMaster21.xml" /></Relationships>
</file>

<file path=ppt/slideLayouts/_rels/slideLayout23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5.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6.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7.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8.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39.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0.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1.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2.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3.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4.xml.rels>&#65279;<?xml version="1.0" encoding="utf-8" standalone="yes"?><Relationships xmlns="http://schemas.openxmlformats.org/package/2006/relationships"><Relationship Id="rId1" Type="http://schemas.openxmlformats.org/officeDocument/2006/relationships/slideMaster" Target="../slideMasters/slideMaster22.xml" /></Relationships>
</file>

<file path=ppt/slideLayouts/_rels/slideLayout24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6.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7.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8.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49.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0.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1.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2.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3.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4.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5.xml.rels>&#65279;<?xml version="1.0" encoding="utf-8" standalone="yes"?><Relationships xmlns="http://schemas.openxmlformats.org/package/2006/relationships"><Relationship Id="rId1" Type="http://schemas.openxmlformats.org/officeDocument/2006/relationships/slideMaster" Target="../slideMasters/slideMaster23.xml" /></Relationships>
</file>

<file path=ppt/slideLayouts/_rels/slideLayout25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7.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8.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59.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0.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1.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2.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3.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4.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5.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6.xml.rels>&#65279;<?xml version="1.0" encoding="utf-8" standalone="yes"?><Relationships xmlns="http://schemas.openxmlformats.org/package/2006/relationships"><Relationship Id="rId1" Type="http://schemas.openxmlformats.org/officeDocument/2006/relationships/slideMaster" Target="../slideMasters/slideMaster24.xml" /></Relationships>
</file>

<file path=ppt/slideLayouts/_rels/slideLayout26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68.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69.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0.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1.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2.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3.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4.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5.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6.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77.xml.rels>&#65279;<?xml version="1.0" encoding="utf-8" standalone="yes"?><Relationships xmlns="http://schemas.openxmlformats.org/package/2006/relationships"><Relationship Id="rId1" Type="http://schemas.openxmlformats.org/officeDocument/2006/relationships/slideMaster" Target="../slideMasters/slideMaster25.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pPr/>
            <a:fld id="{A3588B8C-8ACB-4EF2-B399-4DE8E9C71999}"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0C1F6444-E0B6-482E-9898-925410E21FBD}"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869160AF-D70B-4DF7-9C80-D3274CDEAC00}"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1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1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1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1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1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1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1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1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1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1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CFD51E95-04C0-43A0-B289-7852CE217D16}"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2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2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2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2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Date Placeholder 2"/>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2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Custom Layout">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solidFill>
                  <a:srgbClr val="FF0000"/>
                </a:solidFill>
              </a:defRPr>
            </a:lvl1pPr>
          </a:lstStyle>
          <a:p>
            <a:pPr/>
            <a:r>
              <a:rPr lang="en-US"/>
              <a:t>Click to edit Master title style</a:t>
            </a:r>
            <a:endParaRPr lang="en-US"/>
          </a:p>
        </p:txBody>
      </p:sp>
      <p:sp>
        <p:nvSpPr>
          <p:cNvPr id="7" name="Text Placeholder 6"/>
          <p:cNvSpPr>
            <a:spLocks noGrp="1"/>
          </p:cNvSpPr>
          <p:nvPr>
            <p:ph type="body" sz="quarter" idx="12"/>
          </p:nvPr>
        </p:nvSpPr>
        <p:spPr>
          <a:xfrm>
            <a:off x="886759" y="5513948"/>
            <a:ext cx="7759700" cy="833437"/>
          </a:xfrm>
        </p:spPr>
        <p:txBody>
          <a:bodyPr>
            <a:noAutofit/>
          </a:bodyPr>
          <a:lstStyle>
            <a:defPPr/>
            <a:lvl1pPr marL="0" indent="0" algn="ctr">
              <a:buNone/>
              <a:defRPr sz="2400"/>
            </a:lvl1pPr>
          </a:lstStyle>
          <a:p>
            <a:pPr lvl="0"/>
            <a:r>
              <a:rPr lang="en-US"/>
              <a:t>Click to edit Master text styles</a:t>
            </a:r>
          </a:p>
        </p:txBody>
      </p:sp>
      <p:sp>
        <p:nvSpPr>
          <p:cNvPr id="4" name="Footer Placeholder 3">
            <a:extLst>
              <a:ext uri="{FF2B5EF4-FFF2-40B4-BE49-F238E27FC236}">
                <a16:creationId xmlns:a16="http://schemas.microsoft.com/office/drawing/2014/main" id="{DB64DCDD-9755-4CEF-AD87-8AA323E3AEFB}"/>
              </a:ext>
            </a:extLst>
          </p:cNvPr>
          <p:cNvSpPr>
            <a:spLocks noGrp="1"/>
          </p:cNvSpPr>
          <p:nvPr>
            <p:ph type="ftr" sz="quarter" idx="13"/>
          </p:nvPr>
        </p:nvSpPr>
        <p:spPr>
          <a:xfrm>
            <a:off x="215900" y="6492875"/>
            <a:ext cx="8672513" cy="365125"/>
          </a:xfrm>
        </p:spPr>
        <p:txBody>
          <a:bodyPr/>
          <a:lstStyle>
            <a:defPPr/>
            <a:lvl1pPr>
              <a:defRPr/>
            </a:lvl1pPr>
          </a:lstStyle>
          <a:p>
            <a:pPr>
              <a:defRPr/>
            </a:pPr>
            <a:r>
              <a:rPr lang="en-US"/>
              <a:t>Tanenbaum &amp; Bo, Modern  Operating Systems:4th ed., (c) 2013 Prentice-Hall, Inc. All rights reserved. </a:t>
            </a:r>
          </a:p>
        </p:txBody>
      </p:sp>
    </p:spTree>
    <p:extLst>
      <p:ext uri="{BB962C8B-B14F-4D97-AF65-F5344CB8AC3E}">
        <p14:creationId xmlns:p14="http://schemas.microsoft.com/office/powerpoint/2010/main" val="722352039"/>
      </p:ext>
    </p:extLst>
  </p:cSld>
  <p:clrMapOvr>
    <a:masterClrMapping/>
  </p:clrMapOvr>
  <p:transition/>
  <p:timing/>
</p:sldLayout>
</file>

<file path=ppt/slideLayouts/slideLayout2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a:t>Click to edit Master subtitle style</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Date Placeholder 2"/>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2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11/8/2020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2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Custom Layout">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solidFill>
                  <a:srgbClr val="FF0000"/>
                </a:solidFill>
              </a:defRPr>
            </a:lvl1pPr>
          </a:lstStyle>
          <a:p>
            <a:pPr/>
            <a:r>
              <a:rPr lang="en-US"/>
              <a:t>Click to edit Master title style</a:t>
            </a:r>
            <a:endParaRPr lang="en-US"/>
          </a:p>
        </p:txBody>
      </p:sp>
      <p:sp>
        <p:nvSpPr>
          <p:cNvPr id="7" name="Text Placeholder 6"/>
          <p:cNvSpPr>
            <a:spLocks noGrp="1"/>
          </p:cNvSpPr>
          <p:nvPr>
            <p:ph type="body" sz="quarter" idx="12"/>
          </p:nvPr>
        </p:nvSpPr>
        <p:spPr>
          <a:xfrm>
            <a:off x="886759" y="5513948"/>
            <a:ext cx="7759700" cy="833437"/>
          </a:xfrm>
        </p:spPr>
        <p:txBody>
          <a:bodyPr>
            <a:noAutofit/>
          </a:bodyPr>
          <a:lstStyle>
            <a:defPPr/>
            <a:lvl1pPr marL="0" indent="0" algn="ctr">
              <a:buNone/>
              <a:defRPr sz="2400"/>
            </a:lvl1pPr>
          </a:lstStyle>
          <a:p>
            <a:pPr lvl="0"/>
            <a:r>
              <a:rPr lang="en-US"/>
              <a:t>Click to edit Master text styles</a:t>
            </a:r>
          </a:p>
        </p:txBody>
      </p:sp>
      <p:sp>
        <p:nvSpPr>
          <p:cNvPr id="4" name="Footer Placeholder 3">
            <a:extLst>
              <a:ext uri="{FF2B5EF4-FFF2-40B4-BE49-F238E27FC236}">
                <a16:creationId xmlns:a16="http://schemas.microsoft.com/office/drawing/2014/main" id="{DB64DCDD-9755-4CEF-AD87-8AA323E3AEFB}"/>
              </a:ext>
            </a:extLst>
          </p:cNvPr>
          <p:cNvSpPr>
            <a:spLocks noGrp="1"/>
          </p:cNvSpPr>
          <p:nvPr>
            <p:ph type="ftr" sz="quarter" idx="13"/>
          </p:nvPr>
        </p:nvSpPr>
        <p:spPr>
          <a:xfrm>
            <a:off x="215900" y="6492875"/>
            <a:ext cx="8672513" cy="365125"/>
          </a:xfrm>
        </p:spPr>
        <p:txBody>
          <a:bodyPr/>
          <a:lstStyle>
            <a:defPPr/>
            <a:lvl1pPr>
              <a:defRPr/>
            </a:lvl1pPr>
          </a:lstStyle>
          <a:p>
            <a:pPr>
              <a:defRPr/>
            </a:pPr>
            <a:r>
              <a:rPr lang="en-US"/>
              <a:t>Tanenbaum &amp; Bo, Modern  Operating Systems:4th ed., (c) 2013 Prentice-Hall, Inc. All rights reserved. </a:t>
            </a:r>
          </a:p>
        </p:txBody>
      </p:sp>
    </p:spTree>
    <p:extLst>
      <p:ext uri="{BB962C8B-B14F-4D97-AF65-F5344CB8AC3E}">
        <p14:creationId xmlns:p14="http://schemas.microsoft.com/office/powerpoint/2010/main" val="722352039"/>
      </p:ext>
    </p:extLst>
  </p:cSld>
  <p:clrMapOvr>
    <a:masterClrMapping/>
  </p:clrMapOvr>
  <p:transition/>
  <p:timing/>
</p:sldLayout>
</file>

<file path=ppt/slideLayouts/slideLayout2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F40122A-3241-43F6-9600-03194EB3F623}"/>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ACC6183F-5A9C-43A4-A54E-F7D431784F18}"/>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27BE8D7D-5A96-451F-A55B-393D7697BA85}"/>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A26ADD83-9134-4456-85C3-B2840C47179F}"/>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5E00EC45-47F4-4811-842E-B912B2D8D661}"/>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93060318"/>
      </p:ext>
    </p:extLst>
  </p:cSld>
  <p:clrMapOvr>
    <a:masterClrMapping/>
  </p:clrMapOvr>
  <p:transition/>
  <p:timing/>
</p:sldLayout>
</file>

<file path=ppt/slideLayouts/slideLayout2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8964022-3F3C-4704-A727-EFA15C1F40A8}"/>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FD00B7FB-0AFF-4420-BD51-7DF65AE6649F}"/>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23296-2306-4C31-A6B2-5B1E01DAF81D}"/>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C9160066-89B9-4BD7-8FA4-383303AD7447}"/>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2F7B622-CA8E-4371-9A84-903266C76EC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023217045"/>
      </p:ext>
    </p:extLst>
  </p:cSld>
  <p:clrMapOvr>
    <a:masterClrMapping/>
  </p:clrMapOvr>
  <p:transition/>
  <p:timing/>
</p:sldLayout>
</file>

<file path=ppt/slideLayouts/slideLayout2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EDD10668-B88D-4CE5-A9FC-EFE961127136}"/>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A44D60CA-2AEE-4C65-A8B4-2A6D5C4A8151}"/>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6F118-4D1F-45F5-B7EC-58AC437751A3}"/>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3CCE8A20-386C-4458-9B52-2BCB5B3B38DF}"/>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E12BC1D-186C-4DF6-BE55-7536CE2082EC}"/>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656220538"/>
      </p:ext>
    </p:extLst>
  </p:cSld>
  <p:clrMapOvr>
    <a:masterClrMapping/>
  </p:clrMapOvr>
  <p:transition/>
  <p:timing/>
</p:sldLayout>
</file>

<file path=ppt/slideLayouts/slideLayout2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9DB55A65-F570-431F-B6A1-FD5B76672AF0}"/>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C1E2EAED-A2DD-4BBB-9B4F-AF48D0120604}"/>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61BF1-B6E7-4595-BE8B-9D642A1AC84D}"/>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AB6FE7-F577-49F6-B38A-F927C3CC5B68}"/>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51D7F4D4-3E7C-4B18-8866-085D55B463E7}"/>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930CC16-B5B1-4208-A4E2-BB9654576C5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730212877"/>
      </p:ext>
    </p:extLst>
  </p:cSld>
  <p:clrMapOvr>
    <a:masterClrMapping/>
  </p:clrMapOvr>
  <p:transition/>
  <p:timing/>
</p:sldLayout>
</file>

<file path=ppt/slideLayouts/slideLayout2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0947E9ED-E27C-40B9-918F-326A50B20DAD}"/>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7DB55757-77E1-4FCD-83FD-C790B9F59940}"/>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70BFC3-2B7A-4BEB-9EED-FCE181185880}"/>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B0DD0-2FA8-4AA5-817A-8EDC3A62373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8C20C0-665F-48A2-911B-412757FD5C89}"/>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964407-DBB3-4038-A717-B65216FE9A58}"/>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8" name="Footer Placeholder 7">
            <a:extLst>
              <a:ext uri="{FF2B5EF4-FFF2-40B4-BE49-F238E27FC236}">
                <a16:creationId xmlns:a16="http://schemas.microsoft.com/office/drawing/2014/main" id="{6890B040-FD23-4F9D-9EE5-92262586ECC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0CE230A2-2F36-4C77-BD0F-8181CDD1BEE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342161963"/>
      </p:ext>
    </p:extLst>
  </p:cSld>
  <p:clrMapOvr>
    <a:masterClrMapping/>
  </p:clrMapOvr>
  <p:transition/>
  <p:timing/>
</p:sldLayout>
</file>

<file path=ppt/slideLayouts/slideLayout2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1FB230CA-1BE6-484B-83D7-2315DFE9FF5C}"/>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2C7A53DE-538A-492F-BAC2-B2EAF91D9324}"/>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4" name="Footer Placeholder 3">
            <a:extLst>
              <a:ext uri="{FF2B5EF4-FFF2-40B4-BE49-F238E27FC236}">
                <a16:creationId xmlns:a16="http://schemas.microsoft.com/office/drawing/2014/main" id="{69255687-9F8F-4119-9B32-5F92481061DA}"/>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DF49FAE1-1F6E-4E33-BFEC-67A502C34DE9}"/>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133260061"/>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2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42700483-EA1E-4C70-8B87-96C7DAC50BA5}"/>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3" name="Footer Placeholder 2">
            <a:extLst>
              <a:ext uri="{FF2B5EF4-FFF2-40B4-BE49-F238E27FC236}">
                <a16:creationId xmlns:a16="http://schemas.microsoft.com/office/drawing/2014/main" id="{1649216D-C595-4D90-9895-DD482A214CD5}"/>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BCACEDE1-4EC4-4546-889A-DC5A9F5D2FDE}"/>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169050610"/>
      </p:ext>
    </p:extLst>
  </p:cSld>
  <p:clrMapOvr>
    <a:masterClrMapping/>
  </p:clrMapOvr>
  <p:transition/>
  <p:timing/>
</p:sldLayout>
</file>

<file path=ppt/slideLayouts/slideLayout2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C4C41F12-9B0A-4164-B5F0-80FED12A7CD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ECEFECC0-E831-45CA-8F7B-3353757A9241}"/>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65751A-63D0-415C-965C-1D434B0847C9}"/>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08274-5590-432D-BD77-BA0C4D85AFFD}"/>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8673D547-79BC-4CDC-93AE-AFCC0DB288E0}"/>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3C5DE17-F1D3-4534-AF4D-7C989A83C6D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096200097"/>
      </p:ext>
    </p:extLst>
  </p:cSld>
  <p:clrMapOvr>
    <a:masterClrMapping/>
  </p:clrMapOvr>
  <p:transition/>
  <p:timing/>
</p:sldLayout>
</file>

<file path=ppt/slideLayouts/slideLayout2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327A8BC1-8223-4610-B66D-86DCF4261DE9}"/>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ACE1C1BE-5F85-40FE-A82D-FD3B7E7899D3}"/>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FD30E3C6-C79B-4A01-9EE8-A86D3F969126}"/>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370BB-DCCD-4C72-A507-B499971578AA}"/>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49ED7F84-4535-4575-80D3-A2484CC366EC}"/>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60B57C45-1D05-4FC0-B771-66D1A16D7E3E}"/>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685333457"/>
      </p:ext>
    </p:extLst>
  </p:cSld>
  <p:clrMapOvr>
    <a:masterClrMapping/>
  </p:clrMapOvr>
  <p:transition/>
  <p:timing/>
</p:sldLayout>
</file>

<file path=ppt/slideLayouts/slideLayout2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187314D6-6238-4465-8F25-794D1D279B28}"/>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93F25CC3-9C39-4DEC-B041-36791AC9CD9C}"/>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534D1-6AC2-4A7F-AD09-FF6988789449}"/>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BD9549F7-A5E7-4E42-AF52-EF9693C2E651}"/>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ECF797D7-69C4-422F-9F75-D59A29637095}"/>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4013905088"/>
      </p:ext>
    </p:extLst>
  </p:cSld>
  <p:clrMapOvr>
    <a:masterClrMapping/>
  </p:clrMapOvr>
  <p:transition/>
  <p:timing/>
</p:sldLayout>
</file>

<file path=ppt/slideLayouts/slideLayout2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7C2EEA63-AB85-4910-9E6F-28253B4CC40C}"/>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D2DE813-3D71-4B55-86DA-A68E6240FD4F}"/>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E76A0-3C50-4980-B9A8-7CCC092E7024}"/>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A7F48FDE-51B4-40BE-9B48-49A38F5AB4F7}"/>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98A6A9FF-3886-4020-BE04-91F2F94CFC48}"/>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3362059942"/>
      </p:ext>
    </p:extLst>
  </p:cSld>
  <p:clrMapOvr>
    <a:masterClrMapping/>
  </p:clrMapOvr>
  <p:transition/>
  <p:timing/>
</p:sldLayout>
</file>

<file path=ppt/slideLayouts/slideLayout2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F40122A-3241-43F6-9600-03194EB3F623}"/>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ACC6183F-5A9C-43A4-A54E-F7D431784F18}"/>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27BE8D7D-5A96-451F-A55B-393D7697BA85}"/>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A26ADD83-9134-4456-85C3-B2840C47179F}"/>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5E00EC45-47F4-4811-842E-B912B2D8D661}"/>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93060318"/>
      </p:ext>
    </p:extLst>
  </p:cSld>
  <p:clrMapOvr>
    <a:masterClrMapping/>
  </p:clrMapOvr>
  <p:transition/>
  <p:timing/>
</p:sldLayout>
</file>

<file path=ppt/slideLayouts/slideLayout2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8964022-3F3C-4704-A727-EFA15C1F40A8}"/>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FD00B7FB-0AFF-4420-BD51-7DF65AE6649F}"/>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23296-2306-4C31-A6B2-5B1E01DAF81D}"/>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C9160066-89B9-4BD7-8FA4-383303AD7447}"/>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2F7B622-CA8E-4371-9A84-903266C76EC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023217045"/>
      </p:ext>
    </p:extLst>
  </p:cSld>
  <p:clrMapOvr>
    <a:masterClrMapping/>
  </p:clrMapOvr>
  <p:transition/>
  <p:timing/>
</p:sldLayout>
</file>

<file path=ppt/slideLayouts/slideLayout2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EDD10668-B88D-4CE5-A9FC-EFE961127136}"/>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A44D60CA-2AEE-4C65-A8B4-2A6D5C4A8151}"/>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6F118-4D1F-45F5-B7EC-58AC437751A3}"/>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3CCE8A20-386C-4458-9B52-2BCB5B3B38DF}"/>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E12BC1D-186C-4DF6-BE55-7536CE2082EC}"/>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656220538"/>
      </p:ext>
    </p:extLst>
  </p:cSld>
  <p:clrMapOvr>
    <a:masterClrMapping/>
  </p:clrMapOvr>
  <p:transition/>
  <p:timing/>
</p:sldLayout>
</file>

<file path=ppt/slideLayouts/slideLayout2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9DB55A65-F570-431F-B6A1-FD5B76672AF0}"/>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C1E2EAED-A2DD-4BBB-9B4F-AF48D0120604}"/>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C61BF1-B6E7-4595-BE8B-9D642A1AC84D}"/>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AB6FE7-F577-49F6-B38A-F927C3CC5B68}"/>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51D7F4D4-3E7C-4B18-8866-085D55B463E7}"/>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930CC16-B5B1-4208-A4E2-BB9654576C5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730212877"/>
      </p:ext>
    </p:extLst>
  </p:cSld>
  <p:clrMapOvr>
    <a:masterClrMapping/>
  </p:clrMapOvr>
  <p:transition/>
  <p:timing/>
</p:sldLayout>
</file>

<file path=ppt/slideLayouts/slideLayout2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0947E9ED-E27C-40B9-918F-326A50B20DAD}"/>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7DB55757-77E1-4FCD-83FD-C790B9F59940}"/>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70BFC3-2B7A-4BEB-9EED-FCE181185880}"/>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B0DD0-2FA8-4AA5-817A-8EDC3A62373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8C20C0-665F-48A2-911B-412757FD5C89}"/>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964407-DBB3-4038-A717-B65216FE9A58}"/>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8" name="Footer Placeholder 7">
            <a:extLst>
              <a:ext uri="{FF2B5EF4-FFF2-40B4-BE49-F238E27FC236}">
                <a16:creationId xmlns:a16="http://schemas.microsoft.com/office/drawing/2014/main" id="{6890B040-FD23-4F9D-9EE5-92262586ECC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0CE230A2-2F36-4C77-BD0F-8181CDD1BEE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342161963"/>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2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1FB230CA-1BE6-484B-83D7-2315DFE9FF5C}"/>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2C7A53DE-538A-492F-BAC2-B2EAF91D9324}"/>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4" name="Footer Placeholder 3">
            <a:extLst>
              <a:ext uri="{FF2B5EF4-FFF2-40B4-BE49-F238E27FC236}">
                <a16:creationId xmlns:a16="http://schemas.microsoft.com/office/drawing/2014/main" id="{69255687-9F8F-4119-9B32-5F92481061DA}"/>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DF49FAE1-1F6E-4E33-BFEC-67A502C34DE9}"/>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133260061"/>
      </p:ext>
    </p:extLst>
  </p:cSld>
  <p:clrMapOvr>
    <a:masterClrMapping/>
  </p:clrMapOvr>
  <p:transition/>
  <p:timing/>
</p:sldLayout>
</file>

<file path=ppt/slideLayouts/slideLayout2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42700483-EA1E-4C70-8B87-96C7DAC50BA5}"/>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3" name="Footer Placeholder 2">
            <a:extLst>
              <a:ext uri="{FF2B5EF4-FFF2-40B4-BE49-F238E27FC236}">
                <a16:creationId xmlns:a16="http://schemas.microsoft.com/office/drawing/2014/main" id="{1649216D-C595-4D90-9895-DD482A214CD5}"/>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BCACEDE1-4EC4-4546-889A-DC5A9F5D2FDE}"/>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169050610"/>
      </p:ext>
    </p:extLst>
  </p:cSld>
  <p:clrMapOvr>
    <a:masterClrMapping/>
  </p:clrMapOvr>
  <p:transition/>
  <p:timing/>
</p:sldLayout>
</file>

<file path=ppt/slideLayouts/slideLayout2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C4C41F12-9B0A-4164-B5F0-80FED12A7CD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ECEFECC0-E831-45CA-8F7B-3353757A9241}"/>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65751A-63D0-415C-965C-1D434B0847C9}"/>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08274-5590-432D-BD77-BA0C4D85AFFD}"/>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8673D547-79BC-4CDC-93AE-AFCC0DB288E0}"/>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3C5DE17-F1D3-4534-AF4D-7C989A83C6DB}"/>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096200097"/>
      </p:ext>
    </p:extLst>
  </p:cSld>
  <p:clrMapOvr>
    <a:masterClrMapping/>
  </p:clrMapOvr>
  <p:transition/>
  <p:timing/>
</p:sldLayout>
</file>

<file path=ppt/slideLayouts/slideLayout2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327A8BC1-8223-4610-B66D-86DCF4261DE9}"/>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ACE1C1BE-5F85-40FE-A82D-FD3B7E7899D3}"/>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FD30E3C6-C79B-4A01-9EE8-A86D3F969126}"/>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370BB-DCCD-4C72-A507-B499971578AA}"/>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6" name="Footer Placeholder 5">
            <a:extLst>
              <a:ext uri="{FF2B5EF4-FFF2-40B4-BE49-F238E27FC236}">
                <a16:creationId xmlns:a16="http://schemas.microsoft.com/office/drawing/2014/main" id="{49ED7F84-4535-4575-80D3-A2484CC366EC}"/>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60B57C45-1D05-4FC0-B771-66D1A16D7E3E}"/>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1685333457"/>
      </p:ext>
    </p:extLst>
  </p:cSld>
  <p:clrMapOvr>
    <a:masterClrMapping/>
  </p:clrMapOvr>
  <p:transition/>
  <p:timing/>
</p:sldLayout>
</file>

<file path=ppt/slideLayouts/slideLayout2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187314D6-6238-4465-8F25-794D1D279B28}"/>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93F25CC3-9C39-4DEC-B041-36791AC9CD9C}"/>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9534D1-6AC2-4A7F-AD09-FF6988789449}"/>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BD9549F7-A5E7-4E42-AF52-EF9693C2E651}"/>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ECF797D7-69C4-422F-9F75-D59A29637095}"/>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4013905088"/>
      </p:ext>
    </p:extLst>
  </p:cSld>
  <p:clrMapOvr>
    <a:masterClrMapping/>
  </p:clrMapOvr>
  <p:transition/>
  <p:timing/>
</p:sldLayout>
</file>

<file path=ppt/slideLayouts/slideLayout2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7C2EEA63-AB85-4910-9E6F-28253B4CC40C}"/>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D2DE813-3D71-4B55-86DA-A68E6240FD4F}"/>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E76A0-3C50-4980-B9A8-7CCC092E7024}"/>
              </a:ext>
            </a:extLst>
          </p:cNvPr>
          <p:cNvSpPr>
            <a:spLocks noGrp="1"/>
          </p:cNvSpPr>
          <p:nvPr>
            <p:ph type="dt" sz="half" idx="10"/>
          </p:nvPr>
        </p:nvSpPr>
        <p:spPr/>
        <p:txBody>
          <a:bodyPr/>
          <a:lstStyle>
            <a:def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A7F48FDE-51B4-40BE-9B48-49A38F5AB4F7}"/>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98A6A9FF-3886-4020-BE04-91F2F94CFC48}"/>
              </a:ext>
            </a:extLst>
          </p:cNvPr>
          <p:cNvSpPr>
            <a:spLocks noGrp="1"/>
          </p:cNvSpPr>
          <p:nvPr>
            <p:ph type="sldNum" sz="quarter" idx="12"/>
          </p:nvPr>
        </p:nvSpPr>
        <p:spPr/>
        <p:txBody>
          <a:bodyPr/>
          <a:lstStyle>
            <a:def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3362059942"/>
      </p:ext>
    </p:extLst>
  </p:cSld>
  <p:clrMapOvr>
    <a:masterClrMapping/>
  </p:clrMapOvr>
  <p:transition/>
  <p:timing/>
</p:sldLayout>
</file>

<file path=ppt/slideLayouts/slideLayout2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105474" name="Rectangle 2">
            <a:extLst>
              <a:ext uri="{FF2B5EF4-FFF2-40B4-BE49-F238E27FC236}">
                <a16:creationId xmlns:a16="http://schemas.microsoft.com/office/drawing/2014/main" id="{0524CF43-8454-4ADF-8ACF-5D7C922FDF94}"/>
              </a:ext>
            </a:extLst>
          </p:cNvPr>
          <p:cNvSpPr>
            <a:spLocks noGrp="1" noChangeArrowheads="1"/>
          </p:cNvSpPr>
          <p:nvPr>
            <p:ph type="subTitle" sz="quarter" idx="1"/>
          </p:nvPr>
        </p:nvSpPr>
        <p:spPr>
          <a:xfrm>
            <a:off x="1371600" y="2501900"/>
            <a:ext cx="6400800" cy="1752600"/>
          </a:xfrm>
        </p:spPr>
        <p:txBody>
          <a:bodyPr/>
          <a:lstStyle>
            <a:defPPr/>
            <a:lvl1pPr marL="0" indent="0" algn="ctr">
              <a:defRPr/>
            </a:lvl1pPr>
          </a:lstStyle>
          <a:p>
            <a:pPr lvl="0"/>
            <a:r>
              <a:rPr lang="en-US" altLang="en-US" noProof="0"/>
              <a:t>Click to edit Master subtitle style</a:t>
            </a:r>
          </a:p>
        </p:txBody>
      </p:sp>
      <p:sp>
        <p:nvSpPr>
          <p:cNvPr id="105475" name="Rectangle 3">
            <a:extLst>
              <a:ext uri="{FF2B5EF4-FFF2-40B4-BE49-F238E27FC236}">
                <a16:creationId xmlns:a16="http://schemas.microsoft.com/office/drawing/2014/main" id="{835F66AA-2542-406D-BFE6-FE9973F75760}"/>
              </a:ext>
            </a:extLst>
          </p:cNvPr>
          <p:cNvSpPr>
            <a:spLocks noGrp="1" noChangeArrowheads="1"/>
          </p:cNvSpPr>
          <p:nvPr>
            <p:ph type="ctrTitle" sz="quarter"/>
          </p:nvPr>
        </p:nvSpPr>
        <p:spPr>
          <a:xfrm>
            <a:off x="685800" y="365125"/>
            <a:ext cx="7772400" cy="1143000"/>
          </a:xfrm>
          <a:effectLst>
            <a:outerShdw dist="71842" dir="2700000" algn="ctr" rotWithShape="0">
              <a:schemeClr val="bg2"/>
            </a:outerShdw>
          </a:effectLst>
        </p:spPr>
        <p:txBody>
          <a:bodyPr lIns="92066" tIns="46033" rIns="92066" bIns="46033"/>
          <a:lstStyle>
            <a:defPPr/>
            <a:lvl1pPr>
              <a:defRPr/>
            </a:lvl1pPr>
          </a:lstStyle>
          <a:p>
            <a:pPr lvl="0"/>
            <a:r>
              <a:rPr lang="en-US" altLang="en-US" noProof="0"/>
              <a:t>Click to edit Master title style</a:t>
            </a:r>
          </a:p>
        </p:txBody>
      </p:sp>
    </p:spTree>
  </p:cSld>
  <p:clrMapOvr>
    <a:masterClrMapping/>
  </p:clrMapOvr>
  <p:transition spd="med"/>
  <p:timing/>
</p:sldLayout>
</file>

<file path=ppt/slideLayouts/slideLayout2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19E4F004-A00C-4499-8A55-E5AFC79DC970}"/>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581390C9-BE42-4C8B-A873-A26833F173C1}"/>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64631"/>
      </p:ext>
    </p:extLst>
  </p:cSld>
  <p:clrMapOvr>
    <a:masterClrMapping/>
  </p:clrMapOvr>
  <p:transition spd="med"/>
  <p:timing/>
</p:sldLayout>
</file>

<file path=ppt/slideLayouts/slideLayout2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C929BB65-F52F-437E-A608-9EE31BD9683B}"/>
              </a:ext>
            </a:extLst>
          </p:cNvPr>
          <p:cNvSpPr>
            <a:spLocks noGrp="1"/>
          </p:cNvSpPr>
          <p:nvPr>
            <p:ph type="title"/>
          </p:nvPr>
        </p:nvSpPr>
        <p:spPr>
          <a:xfrm>
            <a:off x="623888" y="1709738"/>
            <a:ext cx="78867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C7B08EE6-85A7-4D1C-97EB-CEED3B8B1682}"/>
              </a:ext>
            </a:extLst>
          </p:cNvPr>
          <p:cNvSpPr>
            <a:spLocks noGrp="1"/>
          </p:cNvSpPr>
          <p:nvPr>
            <p:ph type="body" idx="1"/>
          </p:nvPr>
        </p:nvSpPr>
        <p:spPr>
          <a:xfrm>
            <a:off x="623888" y="4589463"/>
            <a:ext cx="7886700" cy="1500187"/>
          </a:xfrm>
        </p:spPr>
        <p:txBody>
          <a:bodyPr/>
          <a:lstStyle>
            <a:defPPr/>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097696006"/>
      </p:ext>
    </p:extLst>
  </p:cSld>
  <p:clrMapOvr>
    <a:masterClrMapping/>
  </p:clrMapOvr>
  <p:transition spd="med"/>
  <p:timing/>
</p:sldLayout>
</file>

<file path=ppt/slideLayouts/slideLayout2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B3128D0B-25A9-4CC5-8DF9-31C44BD91B3C}"/>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48BCD108-1140-4C28-A9BF-779677CDD616}"/>
              </a:ext>
            </a:extLst>
          </p:cNvPr>
          <p:cNvSpPr>
            <a:spLocks noGrp="1"/>
          </p:cNvSpPr>
          <p:nvPr>
            <p:ph sz="half" idx="1"/>
          </p:nvPr>
        </p:nvSpPr>
        <p:spPr>
          <a:xfrm>
            <a:off x="290513" y="1220788"/>
            <a:ext cx="4076700" cy="522446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F30FB-DA5B-4F25-8F56-B6510C588895}"/>
              </a:ext>
            </a:extLst>
          </p:cNvPr>
          <p:cNvSpPr>
            <a:spLocks noGrp="1"/>
          </p:cNvSpPr>
          <p:nvPr>
            <p:ph sz="half" idx="2"/>
          </p:nvPr>
        </p:nvSpPr>
        <p:spPr>
          <a:xfrm>
            <a:off x="4519613" y="1220788"/>
            <a:ext cx="4078287" cy="522446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043205"/>
      </p:ext>
    </p:extLst>
  </p:cSld>
  <p:clrMapOvr>
    <a:masterClrMapping/>
  </p:clrMapOvr>
  <p:transition spd="med"/>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2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3A476E9C-AAFC-42C0-9509-AEFEA2D1400D}"/>
              </a:ext>
            </a:extLst>
          </p:cNvPr>
          <p:cNvSpPr>
            <a:spLocks noGrp="1"/>
          </p:cNvSpPr>
          <p:nvPr>
            <p:ph type="title"/>
          </p:nvPr>
        </p:nvSpPr>
        <p:spPr>
          <a:xfrm>
            <a:off x="630238" y="365125"/>
            <a:ext cx="78867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7180C77-0A56-4B84-8935-D4C7CC5F5599}"/>
              </a:ext>
            </a:extLst>
          </p:cNvPr>
          <p:cNvSpPr>
            <a:spLocks noGrp="1"/>
          </p:cNvSpPr>
          <p:nvPr>
            <p:ph type="body" idx="1"/>
          </p:nvPr>
        </p:nvSpPr>
        <p:spPr>
          <a:xfrm>
            <a:off x="630238" y="1681163"/>
            <a:ext cx="386873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B7DEA5-7228-4BEE-9507-1C03F19DA5FA}"/>
              </a:ext>
            </a:extLst>
          </p:cNvPr>
          <p:cNvSpPr>
            <a:spLocks noGrp="1"/>
          </p:cNvSpPr>
          <p:nvPr>
            <p:ph sz="half" idx="2"/>
          </p:nvPr>
        </p:nvSpPr>
        <p:spPr>
          <a:xfrm>
            <a:off x="630238" y="2505075"/>
            <a:ext cx="386873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434EF-D3C5-4043-8013-3439936BA3E8}"/>
              </a:ext>
            </a:extLst>
          </p:cNvPr>
          <p:cNvSpPr>
            <a:spLocks noGrp="1"/>
          </p:cNvSpPr>
          <p:nvPr>
            <p:ph type="body" sz="quarter" idx="3"/>
          </p:nvPr>
        </p:nvSpPr>
        <p:spPr>
          <a:xfrm>
            <a:off x="4629150" y="1681163"/>
            <a:ext cx="38877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D1475F-1728-4875-9F72-158F88F5D010}"/>
              </a:ext>
            </a:extLst>
          </p:cNvPr>
          <p:cNvSpPr>
            <a:spLocks noGrp="1"/>
          </p:cNvSpPr>
          <p:nvPr>
            <p:ph sz="quarter" idx="4"/>
          </p:nvPr>
        </p:nvSpPr>
        <p:spPr>
          <a:xfrm>
            <a:off x="4629150" y="2505075"/>
            <a:ext cx="38877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965408"/>
      </p:ext>
    </p:extLst>
  </p:cSld>
  <p:clrMapOvr>
    <a:masterClrMapping/>
  </p:clrMapOvr>
  <p:transition spd="med"/>
  <p:timing/>
</p:sldLayout>
</file>

<file path=ppt/slideLayouts/slideLayout2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3A904FE0-A355-474B-8EBE-786CCF60EBAD}"/>
              </a:ext>
            </a:extLst>
          </p:cNvPr>
          <p:cNvSpPr>
            <a:spLocks noGrp="1"/>
          </p:cNvSpPr>
          <p:nvPr>
            <p:ph type="title"/>
          </p:nvPr>
        </p:nvSpPr>
        <p:spPr/>
        <p:txBody>
          <a:bodyPr/>
          <a:lstStyle>
            <a:defPPr/>
          </a:lstStyle>
          <a:p>
            <a:pPr/>
            <a:r>
              <a:rPr lang="en-US"/>
              <a:t>Click to edit Master title style</a:t>
            </a:r>
          </a:p>
        </p:txBody>
      </p:sp>
    </p:spTree>
    <p:extLst>
      <p:ext uri="{BB962C8B-B14F-4D97-AF65-F5344CB8AC3E}">
        <p14:creationId xmlns:p14="http://schemas.microsoft.com/office/powerpoint/2010/main" val="3128339846"/>
      </p:ext>
    </p:extLst>
  </p:cSld>
  <p:clrMapOvr>
    <a:masterClrMapping/>
  </p:clrMapOvr>
  <p:transition spd="med"/>
  <p:timing/>
</p:sldLayout>
</file>

<file path=ppt/slideLayouts/slideLayout2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Tree>
    <p:extLst>
      <p:ext uri="{BB962C8B-B14F-4D97-AF65-F5344CB8AC3E}">
        <p14:creationId xmlns:p14="http://schemas.microsoft.com/office/powerpoint/2010/main" val="3711520539"/>
      </p:ext>
    </p:extLst>
  </p:cSld>
  <p:clrMapOvr>
    <a:masterClrMapping/>
  </p:clrMapOvr>
  <p:transition spd="med"/>
  <p:timing/>
</p:sldLayout>
</file>

<file path=ppt/slideLayouts/slideLayout2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A3783E0E-D3EF-4018-8062-0039EDBEE934}"/>
              </a:ext>
            </a:extLst>
          </p:cNvPr>
          <p:cNvSpPr>
            <a:spLocks noGrp="1"/>
          </p:cNvSpPr>
          <p:nvPr>
            <p:ph type="title"/>
          </p:nvPr>
        </p:nvSpPr>
        <p:spPr>
          <a:xfrm>
            <a:off x="630238" y="457200"/>
            <a:ext cx="2949575"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54DDBFB5-0D20-4C62-AF88-BD9FCA966C40}"/>
              </a:ext>
            </a:extLst>
          </p:cNvPr>
          <p:cNvSpPr>
            <a:spLocks noGrp="1"/>
          </p:cNvSpPr>
          <p:nvPr>
            <p:ph idx="1"/>
          </p:nvPr>
        </p:nvSpPr>
        <p:spPr>
          <a:xfrm>
            <a:off x="3887788" y="987425"/>
            <a:ext cx="462915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DBF58-66CA-4A2B-835C-2C670564A0F1}"/>
              </a:ext>
            </a:extLst>
          </p:cNvPr>
          <p:cNvSpPr>
            <a:spLocks noGrp="1"/>
          </p:cNvSpPr>
          <p:nvPr>
            <p:ph type="body" sz="half" idx="2"/>
          </p:nvPr>
        </p:nvSpPr>
        <p:spPr>
          <a:xfrm>
            <a:off x="630238" y="2057400"/>
            <a:ext cx="2949575"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04288357"/>
      </p:ext>
    </p:extLst>
  </p:cSld>
  <p:clrMapOvr>
    <a:masterClrMapping/>
  </p:clrMapOvr>
  <p:transition spd="med"/>
  <p:timing/>
</p:sldLayout>
</file>

<file path=ppt/slideLayouts/slideLayout2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91615086-DD34-4F7A-9BDB-FF730E097EE0}"/>
              </a:ext>
            </a:extLst>
          </p:cNvPr>
          <p:cNvSpPr>
            <a:spLocks noGrp="1"/>
          </p:cNvSpPr>
          <p:nvPr>
            <p:ph type="title"/>
          </p:nvPr>
        </p:nvSpPr>
        <p:spPr>
          <a:xfrm>
            <a:off x="630238" y="457200"/>
            <a:ext cx="2949575"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038FABB8-0D94-4045-965E-C9018F9AB21F}"/>
              </a:ext>
            </a:extLst>
          </p:cNvPr>
          <p:cNvSpPr>
            <a:spLocks noGrp="1"/>
          </p:cNvSpPr>
          <p:nvPr>
            <p:ph type="pic" idx="1"/>
          </p:nvPr>
        </p:nvSpPr>
        <p:spPr>
          <a:xfrm>
            <a:off x="3887788" y="987425"/>
            <a:ext cx="462915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A9A89A4-1376-4E22-A6A2-ADF0F7C1E5C2}"/>
              </a:ext>
            </a:extLst>
          </p:cNvPr>
          <p:cNvSpPr>
            <a:spLocks noGrp="1"/>
          </p:cNvSpPr>
          <p:nvPr>
            <p:ph type="body" sz="half" idx="2"/>
          </p:nvPr>
        </p:nvSpPr>
        <p:spPr>
          <a:xfrm>
            <a:off x="630238" y="2057400"/>
            <a:ext cx="2949575"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54198216"/>
      </p:ext>
    </p:extLst>
  </p:cSld>
  <p:clrMapOvr>
    <a:masterClrMapping/>
  </p:clrMapOvr>
  <p:transition spd="med"/>
  <p:timing/>
</p:sldLayout>
</file>

<file path=ppt/slideLayouts/slideLayout2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55D43362-D47D-4DB8-AD89-5695020F812C}"/>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EFFF34E6-7BCA-4B60-96B1-0570F68E1067}"/>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588465"/>
      </p:ext>
    </p:extLst>
  </p:cSld>
  <p:clrMapOvr>
    <a:masterClrMapping/>
  </p:clrMapOvr>
  <p:transition spd="med"/>
  <p:timing/>
</p:sldLayout>
</file>

<file path=ppt/slideLayouts/slideLayout2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88413A9E-1CA7-4DA8-9E51-EFC10FEA9D7E}"/>
              </a:ext>
            </a:extLst>
          </p:cNvPr>
          <p:cNvSpPr>
            <a:spLocks noGrp="1"/>
          </p:cNvSpPr>
          <p:nvPr>
            <p:ph type="title" orient="vert"/>
          </p:nvPr>
        </p:nvSpPr>
        <p:spPr>
          <a:xfrm>
            <a:off x="6486525" y="228600"/>
            <a:ext cx="2111375" cy="6216650"/>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0B1FBCE7-F6D7-4EA8-B0F6-D5F835101D42}"/>
              </a:ext>
            </a:extLst>
          </p:cNvPr>
          <p:cNvSpPr>
            <a:spLocks noGrp="1"/>
          </p:cNvSpPr>
          <p:nvPr>
            <p:ph type="body" orient="vert" idx="1"/>
          </p:nvPr>
        </p:nvSpPr>
        <p:spPr>
          <a:xfrm>
            <a:off x="152400" y="228600"/>
            <a:ext cx="6181725" cy="6216650"/>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46815"/>
      </p:ext>
    </p:extLst>
  </p:cSld>
  <p:clrMapOvr>
    <a:masterClrMapping/>
  </p:clrMapOvr>
  <p:transition spd="med"/>
  <p:timing/>
</p:sldLayout>
</file>

<file path=ppt/slideLayouts/slideLayout2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Title Slide">
    <p:spTree>
      <p:nvGrpSpPr>
        <p:cNvPr id="1" name=""/>
        <p:cNvGrpSpPr/>
        <p:nvPr/>
      </p:nvGrpSpPr>
      <p:grpSpPr>
        <a:xfrm>
          <a:off x="0" y="0"/>
          <a:ext cx="0" cy="0"/>
        </a:xfrm>
      </p:grpSpPr>
      <p:sp>
        <p:nvSpPr>
          <p:cNvPr id="105474" name="Rectangle 2">
            <a:extLst>
              <a:ext uri="{FF2B5EF4-FFF2-40B4-BE49-F238E27FC236}">
                <a16:creationId xmlns:a16="http://schemas.microsoft.com/office/drawing/2014/main" id="{0524CF43-8454-4ADF-8ACF-5D7C922FDF94}"/>
              </a:ext>
            </a:extLst>
          </p:cNvPr>
          <p:cNvSpPr>
            <a:spLocks noGrp="1" noChangeArrowheads="1"/>
          </p:cNvSpPr>
          <p:nvPr>
            <p:ph type="subTitle" sz="quarter" idx="1"/>
          </p:nvPr>
        </p:nvSpPr>
        <p:spPr>
          <a:xfrm>
            <a:off x="1371600" y="2501900"/>
            <a:ext cx="6400800" cy="1752600"/>
          </a:xfrm>
        </p:spPr>
        <p:txBody>
          <a:bodyPr/>
          <a:lstStyle>
            <a:defPPr/>
            <a:lvl1pPr marL="0" indent="0" algn="ctr">
              <a:defRPr/>
            </a:lvl1pPr>
          </a:lstStyle>
          <a:p>
            <a:pPr lvl="0"/>
            <a:r>
              <a:rPr lang="en-US" altLang="en-US" noProof="0"/>
              <a:t>Click to edit Master subtitle style</a:t>
            </a:r>
          </a:p>
        </p:txBody>
      </p:sp>
      <p:sp>
        <p:nvSpPr>
          <p:cNvPr id="105475" name="Rectangle 3">
            <a:extLst>
              <a:ext uri="{FF2B5EF4-FFF2-40B4-BE49-F238E27FC236}">
                <a16:creationId xmlns:a16="http://schemas.microsoft.com/office/drawing/2014/main" id="{835F66AA-2542-406D-BFE6-FE9973F75760}"/>
              </a:ext>
            </a:extLst>
          </p:cNvPr>
          <p:cNvSpPr>
            <a:spLocks noGrp="1" noChangeArrowheads="1"/>
          </p:cNvSpPr>
          <p:nvPr>
            <p:ph type="ctrTitle" sz="quarter"/>
          </p:nvPr>
        </p:nvSpPr>
        <p:spPr>
          <a:xfrm>
            <a:off x="685800" y="365125"/>
            <a:ext cx="7772400" cy="1143000"/>
          </a:xfrm>
          <a:effectLst>
            <a:outerShdw dist="71842" dir="2700000" algn="ctr" rotWithShape="0">
              <a:schemeClr val="bg2"/>
            </a:outerShdw>
          </a:effectLst>
        </p:spPr>
        <p:txBody>
          <a:bodyPr lIns="92066" tIns="46033" rIns="92066" bIns="46033"/>
          <a:lstStyle>
            <a:defPPr/>
            <a:lvl1pPr>
              <a:defRPr/>
            </a:lvl1pPr>
          </a:lstStyle>
          <a:p>
            <a:pPr lvl="0"/>
            <a:r>
              <a:rPr lang="en-US" altLang="en-US" noProof="0"/>
              <a:t>Click to edit Master title style</a:t>
            </a:r>
          </a:p>
        </p:txBody>
      </p:sp>
    </p:spTree>
  </p:cSld>
  <p:clrMapOvr>
    <a:masterClrMapping/>
  </p:clrMapOvr>
  <p:transition spd="med"/>
  <p:timing/>
</p:sldLayout>
</file>

<file path=ppt/slideLayouts/slideLayout2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19E4F004-A00C-4499-8A55-E5AFC79DC970}"/>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581390C9-BE42-4C8B-A873-A26833F173C1}"/>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64631"/>
      </p:ext>
    </p:extLst>
  </p:cSld>
  <p:clrMapOvr>
    <a:masterClrMapping/>
  </p:clrMapOvr>
  <p:transition spd="med"/>
  <p:timing/>
</p:sldLayout>
</file>

<file path=ppt/slideLayouts/slideLayout2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C929BB65-F52F-437E-A608-9EE31BD9683B}"/>
              </a:ext>
            </a:extLst>
          </p:cNvPr>
          <p:cNvSpPr>
            <a:spLocks noGrp="1"/>
          </p:cNvSpPr>
          <p:nvPr>
            <p:ph type="title"/>
          </p:nvPr>
        </p:nvSpPr>
        <p:spPr>
          <a:xfrm>
            <a:off x="623888" y="1709738"/>
            <a:ext cx="78867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C7B08EE6-85A7-4D1C-97EB-CEED3B8B1682}"/>
              </a:ext>
            </a:extLst>
          </p:cNvPr>
          <p:cNvSpPr>
            <a:spLocks noGrp="1"/>
          </p:cNvSpPr>
          <p:nvPr>
            <p:ph type="body" idx="1"/>
          </p:nvPr>
        </p:nvSpPr>
        <p:spPr>
          <a:xfrm>
            <a:off x="623888" y="4589463"/>
            <a:ext cx="7886700" cy="1500187"/>
          </a:xfrm>
        </p:spPr>
        <p:txBody>
          <a:bodyPr/>
          <a:lstStyle>
            <a:defPPr/>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097696006"/>
      </p:ext>
    </p:extLst>
  </p:cSld>
  <p:clrMapOvr>
    <a:masterClrMapping/>
  </p:clrMapOvr>
  <p:transition spd="med"/>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2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B3128D0B-25A9-4CC5-8DF9-31C44BD91B3C}"/>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48BCD108-1140-4C28-A9BF-779677CDD616}"/>
              </a:ext>
            </a:extLst>
          </p:cNvPr>
          <p:cNvSpPr>
            <a:spLocks noGrp="1"/>
          </p:cNvSpPr>
          <p:nvPr>
            <p:ph sz="half" idx="1"/>
          </p:nvPr>
        </p:nvSpPr>
        <p:spPr>
          <a:xfrm>
            <a:off x="290513" y="1220788"/>
            <a:ext cx="4076700" cy="522446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F30FB-DA5B-4F25-8F56-B6510C588895}"/>
              </a:ext>
            </a:extLst>
          </p:cNvPr>
          <p:cNvSpPr>
            <a:spLocks noGrp="1"/>
          </p:cNvSpPr>
          <p:nvPr>
            <p:ph sz="half" idx="2"/>
          </p:nvPr>
        </p:nvSpPr>
        <p:spPr>
          <a:xfrm>
            <a:off x="4519613" y="1220788"/>
            <a:ext cx="4078287" cy="5224462"/>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043205"/>
      </p:ext>
    </p:extLst>
  </p:cSld>
  <p:clrMapOvr>
    <a:masterClrMapping/>
  </p:clrMapOvr>
  <p:transition spd="med"/>
  <p:timing/>
</p:sldLayout>
</file>

<file path=ppt/slideLayouts/slideLayout2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3A476E9C-AAFC-42C0-9509-AEFEA2D1400D}"/>
              </a:ext>
            </a:extLst>
          </p:cNvPr>
          <p:cNvSpPr>
            <a:spLocks noGrp="1"/>
          </p:cNvSpPr>
          <p:nvPr>
            <p:ph type="title"/>
          </p:nvPr>
        </p:nvSpPr>
        <p:spPr>
          <a:xfrm>
            <a:off x="630238" y="365125"/>
            <a:ext cx="78867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7180C77-0A56-4B84-8935-D4C7CC5F5599}"/>
              </a:ext>
            </a:extLst>
          </p:cNvPr>
          <p:cNvSpPr>
            <a:spLocks noGrp="1"/>
          </p:cNvSpPr>
          <p:nvPr>
            <p:ph type="body" idx="1"/>
          </p:nvPr>
        </p:nvSpPr>
        <p:spPr>
          <a:xfrm>
            <a:off x="630238" y="1681163"/>
            <a:ext cx="386873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B7DEA5-7228-4BEE-9507-1C03F19DA5FA}"/>
              </a:ext>
            </a:extLst>
          </p:cNvPr>
          <p:cNvSpPr>
            <a:spLocks noGrp="1"/>
          </p:cNvSpPr>
          <p:nvPr>
            <p:ph sz="half" idx="2"/>
          </p:nvPr>
        </p:nvSpPr>
        <p:spPr>
          <a:xfrm>
            <a:off x="630238" y="2505075"/>
            <a:ext cx="386873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A434EF-D3C5-4043-8013-3439936BA3E8}"/>
              </a:ext>
            </a:extLst>
          </p:cNvPr>
          <p:cNvSpPr>
            <a:spLocks noGrp="1"/>
          </p:cNvSpPr>
          <p:nvPr>
            <p:ph type="body" sz="quarter" idx="3"/>
          </p:nvPr>
        </p:nvSpPr>
        <p:spPr>
          <a:xfrm>
            <a:off x="4629150" y="1681163"/>
            <a:ext cx="38877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D1475F-1728-4875-9F72-158F88F5D010}"/>
              </a:ext>
            </a:extLst>
          </p:cNvPr>
          <p:cNvSpPr>
            <a:spLocks noGrp="1"/>
          </p:cNvSpPr>
          <p:nvPr>
            <p:ph sz="quarter" idx="4"/>
          </p:nvPr>
        </p:nvSpPr>
        <p:spPr>
          <a:xfrm>
            <a:off x="4629150" y="2505075"/>
            <a:ext cx="38877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3965408"/>
      </p:ext>
    </p:extLst>
  </p:cSld>
  <p:clrMapOvr>
    <a:masterClrMapping/>
  </p:clrMapOvr>
  <p:transition spd="med"/>
  <p:timing/>
</p:sldLayout>
</file>

<file path=ppt/slideLayouts/slideLayout2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3A904FE0-A355-474B-8EBE-786CCF60EBAD}"/>
              </a:ext>
            </a:extLst>
          </p:cNvPr>
          <p:cNvSpPr>
            <a:spLocks noGrp="1"/>
          </p:cNvSpPr>
          <p:nvPr>
            <p:ph type="title"/>
          </p:nvPr>
        </p:nvSpPr>
        <p:spPr/>
        <p:txBody>
          <a:bodyPr/>
          <a:lstStyle>
            <a:defPPr/>
          </a:lstStyle>
          <a:p>
            <a:pPr/>
            <a:r>
              <a:rPr lang="en-US"/>
              <a:t>Click to edit Master title style</a:t>
            </a:r>
          </a:p>
        </p:txBody>
      </p:sp>
    </p:spTree>
    <p:extLst>
      <p:ext uri="{BB962C8B-B14F-4D97-AF65-F5344CB8AC3E}">
        <p14:creationId xmlns:p14="http://schemas.microsoft.com/office/powerpoint/2010/main" val="3128339846"/>
      </p:ext>
    </p:extLst>
  </p:cSld>
  <p:clrMapOvr>
    <a:masterClrMapping/>
  </p:clrMapOvr>
  <p:transition spd="med"/>
  <p:timing/>
</p:sldLayout>
</file>

<file path=ppt/slideLayouts/slideLayout2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Blank">
    <p:spTree>
      <p:nvGrpSpPr>
        <p:cNvPr id="1" name=""/>
        <p:cNvGrpSpPr/>
        <p:nvPr/>
      </p:nvGrpSpPr>
      <p:grpSpPr>
        <a:xfrm>
          <a:off x="0" y="0"/>
          <a:ext cx="0" cy="0"/>
        </a:xfrm>
      </p:grpSpPr>
    </p:spTree>
    <p:extLst>
      <p:ext uri="{BB962C8B-B14F-4D97-AF65-F5344CB8AC3E}">
        <p14:creationId xmlns:p14="http://schemas.microsoft.com/office/powerpoint/2010/main" val="3711520539"/>
      </p:ext>
    </p:extLst>
  </p:cSld>
  <p:clrMapOvr>
    <a:masterClrMapping/>
  </p:clrMapOvr>
  <p:transition spd="med"/>
  <p:timing/>
</p:sldLayout>
</file>

<file path=ppt/slideLayouts/slideLayout2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A3783E0E-D3EF-4018-8062-0039EDBEE934}"/>
              </a:ext>
            </a:extLst>
          </p:cNvPr>
          <p:cNvSpPr>
            <a:spLocks noGrp="1"/>
          </p:cNvSpPr>
          <p:nvPr>
            <p:ph type="title"/>
          </p:nvPr>
        </p:nvSpPr>
        <p:spPr>
          <a:xfrm>
            <a:off x="630238" y="457200"/>
            <a:ext cx="2949575"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54DDBFB5-0D20-4C62-AF88-BD9FCA966C40}"/>
              </a:ext>
            </a:extLst>
          </p:cNvPr>
          <p:cNvSpPr>
            <a:spLocks noGrp="1"/>
          </p:cNvSpPr>
          <p:nvPr>
            <p:ph idx="1"/>
          </p:nvPr>
        </p:nvSpPr>
        <p:spPr>
          <a:xfrm>
            <a:off x="3887788" y="987425"/>
            <a:ext cx="462915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DBF58-66CA-4A2B-835C-2C670564A0F1}"/>
              </a:ext>
            </a:extLst>
          </p:cNvPr>
          <p:cNvSpPr>
            <a:spLocks noGrp="1"/>
          </p:cNvSpPr>
          <p:nvPr>
            <p:ph type="body" sz="half" idx="2"/>
          </p:nvPr>
        </p:nvSpPr>
        <p:spPr>
          <a:xfrm>
            <a:off x="630238" y="2057400"/>
            <a:ext cx="2949575"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404288357"/>
      </p:ext>
    </p:extLst>
  </p:cSld>
  <p:clrMapOvr>
    <a:masterClrMapping/>
  </p:clrMapOvr>
  <p:transition spd="med"/>
  <p:timing/>
</p:sldLayout>
</file>

<file path=ppt/slideLayouts/slideLayout2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91615086-DD34-4F7A-9BDB-FF730E097EE0}"/>
              </a:ext>
            </a:extLst>
          </p:cNvPr>
          <p:cNvSpPr>
            <a:spLocks noGrp="1"/>
          </p:cNvSpPr>
          <p:nvPr>
            <p:ph type="title"/>
          </p:nvPr>
        </p:nvSpPr>
        <p:spPr>
          <a:xfrm>
            <a:off x="630238" y="457200"/>
            <a:ext cx="2949575"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038FABB8-0D94-4045-965E-C9018F9AB21F}"/>
              </a:ext>
            </a:extLst>
          </p:cNvPr>
          <p:cNvSpPr>
            <a:spLocks noGrp="1"/>
          </p:cNvSpPr>
          <p:nvPr>
            <p:ph type="pic" idx="1"/>
          </p:nvPr>
        </p:nvSpPr>
        <p:spPr>
          <a:xfrm>
            <a:off x="3887788" y="987425"/>
            <a:ext cx="462915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a:extLst>
              <a:ext uri="{FF2B5EF4-FFF2-40B4-BE49-F238E27FC236}">
                <a16:creationId xmlns:a16="http://schemas.microsoft.com/office/drawing/2014/main" id="{EA9A89A4-1376-4E22-A6A2-ADF0F7C1E5C2}"/>
              </a:ext>
            </a:extLst>
          </p:cNvPr>
          <p:cNvSpPr>
            <a:spLocks noGrp="1"/>
          </p:cNvSpPr>
          <p:nvPr>
            <p:ph type="body" sz="half" idx="2"/>
          </p:nvPr>
        </p:nvSpPr>
        <p:spPr>
          <a:xfrm>
            <a:off x="630238" y="2057400"/>
            <a:ext cx="2949575"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54198216"/>
      </p:ext>
    </p:extLst>
  </p:cSld>
  <p:clrMapOvr>
    <a:masterClrMapping/>
  </p:clrMapOvr>
  <p:transition spd="med"/>
  <p:timing/>
</p:sldLayout>
</file>

<file path=ppt/slideLayouts/slideLayout2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55D43362-D47D-4DB8-AD89-5695020F812C}"/>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EFFF34E6-7BCA-4B60-96B1-0570F68E1067}"/>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588465"/>
      </p:ext>
    </p:extLst>
  </p:cSld>
  <p:clrMapOvr>
    <a:masterClrMapping/>
  </p:clrMapOvr>
  <p:transition spd="med"/>
  <p:timing/>
</p:sldLayout>
</file>

<file path=ppt/slideLayouts/slideLayout2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88413A9E-1CA7-4DA8-9E51-EFC10FEA9D7E}"/>
              </a:ext>
            </a:extLst>
          </p:cNvPr>
          <p:cNvSpPr>
            <a:spLocks noGrp="1"/>
          </p:cNvSpPr>
          <p:nvPr>
            <p:ph type="title" orient="vert"/>
          </p:nvPr>
        </p:nvSpPr>
        <p:spPr>
          <a:xfrm>
            <a:off x="6486525" y="228600"/>
            <a:ext cx="2111375" cy="6216650"/>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0B1FBCE7-F6D7-4EA8-B0F6-D5F835101D42}"/>
              </a:ext>
            </a:extLst>
          </p:cNvPr>
          <p:cNvSpPr>
            <a:spLocks noGrp="1"/>
          </p:cNvSpPr>
          <p:nvPr>
            <p:ph type="body" orient="vert" idx="1"/>
          </p:nvPr>
        </p:nvSpPr>
        <p:spPr>
          <a:xfrm>
            <a:off x="152400" y="228600"/>
            <a:ext cx="6181725" cy="6216650"/>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446815"/>
      </p:ext>
    </p:extLst>
  </p:cSld>
  <p:clrMapOvr>
    <a:masterClrMapping/>
  </p:clrMapOvr>
  <p:transition spd="med"/>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r>
              <a:rPr lang="en-US" smtClean="0"/>
              <a:t>Click to edit Master text styles</a:t>
            </a:r>
          </a:p>
        </p:txBody>
      </p:sp>
      <p:sp>
        <p:nvSpPr>
          <p:cNvPr id="4" name="Date Placeholder 3"/>
          <p:cNvSpPr>
            <a:spLocks noGrp="1"/>
          </p:cNvSpPr>
          <p:nvPr>
            <p:ph type="dt" sz="half" idx="2"/>
          </p:nvPr>
        </p:nvSpPr>
        <p:spPr/>
        <p:txBody>
          <a:bodyPr/>
          <a:lstStyle>
            <a:defPPr/>
          </a:lstStyle>
          <a:p>
            <a:pPr/>
            <a:fld id="{F3F0F0AC-D46D-41D8-81F3-93B77F17FDF1}"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pPr/>
            <a:fld id="{1C4D793D-E28D-47F0-B099-3BEABB691E04}"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a:xfrm>
            <a:off x="685800" y="2130425"/>
            <a:ext cx="77724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8" name="Footer Placeholder 7"/>
          <p:cNvSpPr>
            <a:spLocks noGrp="1"/>
          </p:cNvSpPr>
          <p:nvPr>
            <p:ph type="ftr" sz="quarter" idx="11"/>
          </p:nvPr>
        </p:nvSpPr>
        <p:spPr/>
        <p:txBody>
          <a:bodyPr/>
          <a:lstStyle>
            <a:defPPr/>
          </a:lstStyle>
          <a:p>
            <a:pPr/>
            <a:endParaRPr lang="en-US"/>
          </a:p>
        </p:txBody>
      </p:sp>
      <p:sp>
        <p:nvSpPr>
          <p:cNvPr id="9" name="Slide Number Placeholder 8"/>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pPr/>
            <a:fld id="{F009ABB9-0BA1-453E-A9B4-65BA909FF83D}" type="datetimeFigureOut">
              <a:rPr lang="en-US" smtClean="0"/>
              <a:pPr/>
              <a:t>11/7/2009</a:t>
            </a:fld>
            <a:endParaRPr lang="en-US"/>
          </a:p>
        </p:txBody>
      </p:sp>
      <p:sp>
        <p:nvSpPr>
          <p:cNvPr id="8" name="Footer Placeholder 7"/>
          <p:cNvSpPr>
            <a:spLocks noGrp="1"/>
          </p:cNvSpPr>
          <p:nvPr>
            <p:ph type="ftr" sz="quarter" idx="6"/>
          </p:nvPr>
        </p:nvSpPr>
        <p:spPr/>
        <p:txBody>
          <a:bodyPr/>
          <a:lstStyle>
            <a:defPPr/>
          </a:lstStyle>
          <a:p>
            <a:pPr/>
            <a:endParaRPr lang="en-US"/>
          </a:p>
        </p:txBody>
      </p:sp>
      <p:sp>
        <p:nvSpPr>
          <p:cNvPr id="9" name="Slide Number Placeholder 8"/>
          <p:cNvSpPr>
            <a:spLocks noGrp="1"/>
          </p:cNvSpPr>
          <p:nvPr>
            <p:ph type="sldNum" sz="quarter" idx="7"/>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4" name="Footer Placeholder 3"/>
          <p:cNvSpPr>
            <a:spLocks noGrp="1"/>
          </p:cNvSpPr>
          <p:nvPr>
            <p:ph type="ftr" sz="quarter" idx="11"/>
          </p:nvPr>
        </p:nvSpPr>
        <p:spPr/>
        <p:txBody>
          <a:bodyPr/>
          <a:lstStyle>
            <a:defPPr/>
          </a:lstStyle>
          <a:p>
            <a:pPr/>
            <a:endParaRPr lang="en-US"/>
          </a:p>
        </p:txBody>
      </p:sp>
      <p:sp>
        <p:nvSpPr>
          <p:cNvPr id="5" name="Slide Number Placeholder 4"/>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3" name="Footer Placeholder 2"/>
          <p:cNvSpPr>
            <a:spLocks noGrp="1"/>
          </p:cNvSpPr>
          <p:nvPr>
            <p:ph type="ftr" sz="quarter" idx="11"/>
          </p:nvPr>
        </p:nvSpPr>
        <p:spPr/>
        <p:txBody>
          <a:bodyPr/>
          <a:lstStyle>
            <a:defPPr/>
          </a:lstStyle>
          <a:p>
            <a:pPr/>
            <a:endParaRPr lang="en-US"/>
          </a:p>
        </p:txBody>
      </p:sp>
      <p:sp>
        <p:nvSpPr>
          <p:cNvPr id="4" name="Slide Number Placeholder 3"/>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a:xfrm>
            <a:off x="1792288" y="5367338"/>
            <a:ext cx="54864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6" name="Footer Placeholder 5"/>
          <p:cNvSpPr>
            <a:spLocks noGrp="1"/>
          </p:cNvSpPr>
          <p:nvPr>
            <p:ph type="ftr" sz="quarter" idx="11"/>
          </p:nvPr>
        </p:nvSpPr>
        <p:spPr/>
        <p:txBody>
          <a:bodyPr/>
          <a:lstStyle>
            <a:defPPr/>
          </a:lstStyle>
          <a:p>
            <a:pPr/>
            <a:endParaRPr lang="en-US"/>
          </a:p>
        </p:txBody>
      </p:sp>
      <p:sp>
        <p:nvSpPr>
          <p:cNvPr id="7" name="Slide Number Placeholder 6"/>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629400" y="274638"/>
            <a:ext cx="205740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def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11"/>
          </p:nvPr>
        </p:nvSpPr>
        <p:spPr/>
        <p:txBody>
          <a:bodyPr/>
          <a:lstStyle>
            <a:defPPr/>
          </a:lstStyle>
          <a:p>
            <a:pPr/>
            <a:endParaRPr lang="en-US"/>
          </a:p>
        </p:txBody>
      </p:sp>
      <p:sp>
        <p:nvSpPr>
          <p:cNvPr id="6" name="Slide Number Placeholder 5"/>
          <p:cNvSpPr>
            <a:spLocks noGrp="1"/>
          </p:cNvSpPr>
          <p:nvPr>
            <p:ph type="sldNum" sz="quarter" idx="12"/>
          </p:nvPr>
        </p:nvSpPr>
        <p:spPr/>
        <p:txBody>
          <a:bodyPr/>
          <a:lstStyle>
            <a:defPPr/>
          </a:lstStyle>
          <a:p>
            <a:pPr/>
            <a:fld id="{27F43286-E56E-4A15-AE63-37214CE102F7}" type="slidenum">
              <a:rPr lang="en-US" smtClean="0"/>
              <a:pPr/>
              <a:t>‹#›</a:t>
            </a:fld>
            <a:endParaRPr lang="en-US"/>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pPr/>
            <a:fld id="{16F73665-3224-43B5-861C-9110CB0CF489}" type="datetimeFigureOut">
              <a:rPr lang="en-US" smtClean="0"/>
              <a:pPr/>
              <a:t>11/7/2009</a:t>
            </a:fld>
            <a:endParaRPr lang="en-US"/>
          </a:p>
        </p:txBody>
      </p:sp>
      <p:sp>
        <p:nvSpPr>
          <p:cNvPr id="4" name="Footer Placeholder 3"/>
          <p:cNvSpPr>
            <a:spLocks noGrp="1"/>
          </p:cNvSpPr>
          <p:nvPr>
            <p:ph type="ftr" sz="quarter" idx="2"/>
          </p:nvPr>
        </p:nvSpPr>
        <p:spPr/>
        <p:txBody>
          <a:bodyPr/>
          <a:lstStyle>
            <a:defPPr/>
          </a:lstStyle>
          <a:p>
            <a:pPr/>
            <a:endParaRPr lang="en-US"/>
          </a:p>
        </p:txBody>
      </p:sp>
      <p:sp>
        <p:nvSpPr>
          <p:cNvPr id="5" name="Slide Number Placeholder 4"/>
          <p:cNvSpPr>
            <a:spLocks noGrp="1"/>
          </p:cNvSpPr>
          <p:nvPr>
            <p:ph type="sldNum" sz="quarter" idx="3"/>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defPPr/>
          </a:lstStyle>
          <a:p>
            <a:pPr/>
            <a:fld id="{8B180A26-3B15-47A2-8371-3B2265C1EB19}" type="datetimeFigureOut">
              <a:rPr lang="en-US" smtClean="0"/>
              <a:pPr/>
              <a:t>11/7/2009</a:t>
            </a:fld>
            <a:endParaRPr lang="en-US"/>
          </a:p>
        </p:txBody>
      </p:sp>
      <p:sp>
        <p:nvSpPr>
          <p:cNvPr id="3" name="Footer Placeholder 2"/>
          <p:cNvSpPr>
            <a:spLocks noGrp="1"/>
          </p:cNvSpPr>
          <p:nvPr>
            <p:ph type="ftr" sz="quarter" idx="1"/>
          </p:nvPr>
        </p:nvSpPr>
        <p:spPr/>
        <p:txBody>
          <a:bodyPr/>
          <a:lstStyle>
            <a:defPPr/>
          </a:lstStyle>
          <a:p>
            <a:pPr/>
            <a:endParaRPr lang="en-US"/>
          </a:p>
        </p:txBody>
      </p:sp>
      <p:sp>
        <p:nvSpPr>
          <p:cNvPr id="4" name="Slide Number Placeholder 3"/>
          <p:cNvSpPr>
            <a:spLocks noGrp="1"/>
          </p:cNvSpPr>
          <p:nvPr>
            <p:ph type="sldNum" sz="quarter" idx="2"/>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610188D9-7073-48AC-8A05-D49D81E50954}"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a:extLst>
              <a:ext uri="{FF2B5EF4-FFF2-40B4-BE49-F238E27FC236}">
                <a16:creationId xmlns:a16="http://schemas.microsoft.com/office/drawing/2014/main" id="{98E7BAA1-764E-494F-ACC0-2F99EC082AFF}"/>
              </a:ext>
            </a:extLst>
          </p:cNvPr>
          <p:cNvSpPr>
            <a:spLocks noGrp="1"/>
          </p:cNvSpPr>
          <p:nvPr>
            <p:ph type="ctrTitle"/>
          </p:nvPr>
        </p:nvSpPr>
        <p:spPr>
          <a:xfrm>
            <a:off x="1524000" y="1122363"/>
            <a:ext cx="9144000" cy="2387600"/>
          </a:xfrm>
        </p:spPr>
        <p:txBody>
          <a:bodyPr anchor="b"/>
          <a:lstStyle>
            <a:defPPr/>
            <a:lvl1pPr algn="ctr">
              <a:defRPr sz="6000"/>
            </a:lvl1pPr>
          </a:lstStyle>
          <a:p>
            <a:pPr/>
            <a:r>
              <a:rPr lang="en-US"/>
              <a:t>Click to edit Master title style</a:t>
            </a:r>
          </a:p>
        </p:txBody>
      </p:sp>
      <p:sp>
        <p:nvSpPr>
          <p:cNvPr id="3" name="Subtitle 2">
            <a:extLst>
              <a:ext uri="{FF2B5EF4-FFF2-40B4-BE49-F238E27FC236}">
                <a16:creationId xmlns:a16="http://schemas.microsoft.com/office/drawing/2014/main" id="{F386BD02-63D9-40BE-B999-1B8CDD207D4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r>
              <a:rPr lang="en-US"/>
              <a:t>Click to edit Master subtitle style</a:t>
            </a:r>
          </a:p>
        </p:txBody>
      </p:sp>
      <p:sp>
        <p:nvSpPr>
          <p:cNvPr id="4" name="Date Placeholder 3">
            <a:extLst>
              <a:ext uri="{FF2B5EF4-FFF2-40B4-BE49-F238E27FC236}">
                <a16:creationId xmlns:a16="http://schemas.microsoft.com/office/drawing/2014/main" id="{F5927D5B-0D66-4202-8B73-6A7F4FBE5CAE}"/>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C2783BA-7863-4556-B49F-2F120E3C2D0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F59B843B-D2E8-4A15-BB9F-485E72BDBA2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684368535"/>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9D7456DD-8917-4879-9E73-A91F16292CFB}"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FADF6991-A24D-4DDF-8451-4EA6D9B0D7ED}"/>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BB7A5DD3-C439-450E-A222-E2CC4D0749E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A8B1BD-F678-473F-970C-1B2E78746A47}"/>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DE997A1-C023-4698-A53F-3162F7834840}"/>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373F043E-6401-43B9-A1CA-91C44ED2636A}"/>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735824405"/>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07E4BE62-6D93-469D-872D-F57FD12F4E1A}"/>
              </a:ext>
            </a:extLst>
          </p:cNvPr>
          <p:cNvSpPr>
            <a:spLocks noGrp="1"/>
          </p:cNvSpPr>
          <p:nvPr>
            <p:ph type="title"/>
          </p:nvPr>
        </p:nvSpPr>
        <p:spPr>
          <a:xfrm>
            <a:off x="831850" y="1709738"/>
            <a:ext cx="10515600" cy="2852737"/>
          </a:xfrm>
        </p:spPr>
        <p:txBody>
          <a:bodyPr anchor="b"/>
          <a:lstStyle>
            <a:defPPr/>
            <a:lvl1pPr>
              <a:defRPr sz="6000"/>
            </a:lvl1pPr>
          </a:lstStyle>
          <a:p>
            <a:pPr/>
            <a:r>
              <a:rPr lang="en-US"/>
              <a:t>Click to edit Master title style</a:t>
            </a:r>
          </a:p>
        </p:txBody>
      </p:sp>
      <p:sp>
        <p:nvSpPr>
          <p:cNvPr id="3" name="Text Placeholder 2">
            <a:extLst>
              <a:ext uri="{FF2B5EF4-FFF2-40B4-BE49-F238E27FC236}">
                <a16:creationId xmlns:a16="http://schemas.microsoft.com/office/drawing/2014/main" id="{204308EF-0039-43B5-BDFA-79C9D5E409B0}"/>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FA6C41-326D-4BAA-9AEA-21414BCE0E58}"/>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BA5461E-9311-4131-9C94-32D0029FAEA2}"/>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8E91970A-1D42-4054-8D5F-36D840CD2147}"/>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33913700"/>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4E7B70BF-2658-4E9D-B53C-9BDFD5D01837}"/>
              </a:ext>
            </a:extLst>
          </p:cNvPr>
          <p:cNvSpPr>
            <a:spLocks noGrp="1"/>
          </p:cNvSpPr>
          <p:nvPr>
            <p:ph type="title"/>
          </p:nvPr>
        </p:nvSpPr>
        <p:spPr/>
        <p:txBody>
          <a:bodyPr/>
          <a:lstStyle>
            <a:defPPr/>
          </a:lstStyle>
          <a:p>
            <a:pPr/>
            <a:r>
              <a:rPr lang="en-US"/>
              <a:t>Click to edit Master title style</a:t>
            </a:r>
          </a:p>
        </p:txBody>
      </p:sp>
      <p:sp>
        <p:nvSpPr>
          <p:cNvPr id="3" name="Content Placeholder 2">
            <a:extLst>
              <a:ext uri="{FF2B5EF4-FFF2-40B4-BE49-F238E27FC236}">
                <a16:creationId xmlns:a16="http://schemas.microsoft.com/office/drawing/2014/main" id="{23CB8927-3A7E-4B76-B704-11DAEAF418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53FB6-4218-4545-A221-AF8E8416DF82}"/>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8FC0E7-3A14-475C-8067-8963EDC31395}"/>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B0D613EC-61C2-4353-8CD4-D55BB88AAB08}"/>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31380E40-69E5-4481-9411-4E34E3E78251}"/>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7381694"/>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E7D206DA-2D1B-47F9-B82F-45213DCA6562}"/>
              </a:ext>
            </a:extLst>
          </p:cNvPr>
          <p:cNvSpPr>
            <a:spLocks noGrp="1"/>
          </p:cNvSpPr>
          <p:nvPr>
            <p:ph type="title"/>
          </p:nvPr>
        </p:nvSpPr>
        <p:spPr>
          <a:xfrm>
            <a:off x="839788" y="365125"/>
            <a:ext cx="10515600" cy="1325563"/>
          </a:xfrm>
        </p:spPr>
        <p:txBody>
          <a:bodyPr/>
          <a:lstStyle>
            <a:defPPr/>
          </a:lstStyle>
          <a:p>
            <a:pPr/>
            <a:r>
              <a:rPr lang="en-US"/>
              <a:t>Click to edit Master title style</a:t>
            </a:r>
          </a:p>
        </p:txBody>
      </p:sp>
      <p:sp>
        <p:nvSpPr>
          <p:cNvPr id="3" name="Text Placeholder 2">
            <a:extLst>
              <a:ext uri="{FF2B5EF4-FFF2-40B4-BE49-F238E27FC236}">
                <a16:creationId xmlns:a16="http://schemas.microsoft.com/office/drawing/2014/main" id="{468C93D9-ACFE-41B2-BB22-7EFE8654EE2D}"/>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6889C3-7052-4414-8919-5DA01CB104C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A68771-5C28-4270-A7C4-878CDEE704C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2D8702-13D4-422C-B71F-2E3017FAF71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6B91A-CD8F-41DA-8D53-11E43554AC56}"/>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8" name="Footer Placeholder 7">
            <a:extLst>
              <a:ext uri="{FF2B5EF4-FFF2-40B4-BE49-F238E27FC236}">
                <a16:creationId xmlns:a16="http://schemas.microsoft.com/office/drawing/2014/main" id="{FBC18969-2F0B-4761-8668-CE59EDD203FF}"/>
              </a:ext>
            </a:extLst>
          </p:cNvPr>
          <p:cNvSpPr>
            <a:spLocks noGrp="1"/>
          </p:cNvSpPr>
          <p:nvPr>
            <p:ph type="ftr" sz="quarter" idx="11"/>
          </p:nvPr>
        </p:nvSpPr>
        <p:spPr/>
        <p:txBody>
          <a:bodyPr/>
          <a:lstStyle>
            <a:defPPr/>
          </a:lstStyle>
          <a:p>
            <a:pPr/>
            <a:endParaRPr lang="en-US"/>
          </a:p>
        </p:txBody>
      </p:sp>
      <p:sp>
        <p:nvSpPr>
          <p:cNvPr id="9" name="Slide Number Placeholder 8">
            <a:extLst>
              <a:ext uri="{FF2B5EF4-FFF2-40B4-BE49-F238E27FC236}">
                <a16:creationId xmlns:a16="http://schemas.microsoft.com/office/drawing/2014/main" id="{18EC431E-6A0B-4FDC-A788-9785D5D6ED2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223753658"/>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a:extLst>
              <a:ext uri="{FF2B5EF4-FFF2-40B4-BE49-F238E27FC236}">
                <a16:creationId xmlns:a16="http://schemas.microsoft.com/office/drawing/2014/main" id="{8FC81919-DE5A-4373-82DC-23F5A8E04115}"/>
              </a:ext>
            </a:extLst>
          </p:cNvPr>
          <p:cNvSpPr>
            <a:spLocks noGrp="1"/>
          </p:cNvSpPr>
          <p:nvPr>
            <p:ph type="title"/>
          </p:nvPr>
        </p:nvSpPr>
        <p:spPr/>
        <p:txBody>
          <a:bodyPr/>
          <a:lstStyle>
            <a:defPPr/>
          </a:lstStyle>
          <a:p>
            <a:pPr/>
            <a:r>
              <a:rPr lang="en-US"/>
              <a:t>Click to edit Master title style</a:t>
            </a:r>
          </a:p>
        </p:txBody>
      </p:sp>
      <p:sp>
        <p:nvSpPr>
          <p:cNvPr id="3" name="Date Placeholder 2">
            <a:extLst>
              <a:ext uri="{FF2B5EF4-FFF2-40B4-BE49-F238E27FC236}">
                <a16:creationId xmlns:a16="http://schemas.microsoft.com/office/drawing/2014/main" id="{3610C199-819B-46E6-BBBE-8B16E57FB3A3}"/>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4" name="Footer Placeholder 3">
            <a:extLst>
              <a:ext uri="{FF2B5EF4-FFF2-40B4-BE49-F238E27FC236}">
                <a16:creationId xmlns:a16="http://schemas.microsoft.com/office/drawing/2014/main" id="{9662AF19-5F33-4E60-9DE9-D1071A8BE859}"/>
              </a:ext>
            </a:extLst>
          </p:cNvPr>
          <p:cNvSpPr>
            <a:spLocks noGrp="1"/>
          </p:cNvSpPr>
          <p:nvPr>
            <p:ph type="ftr" sz="quarter" idx="11"/>
          </p:nvPr>
        </p:nvSpPr>
        <p:spPr/>
        <p:txBody>
          <a:bodyPr/>
          <a:lstStyle>
            <a:defPPr/>
          </a:lstStyle>
          <a:p>
            <a:pPr/>
            <a:endParaRPr lang="en-US"/>
          </a:p>
        </p:txBody>
      </p:sp>
      <p:sp>
        <p:nvSpPr>
          <p:cNvPr id="5" name="Slide Number Placeholder 4">
            <a:extLst>
              <a:ext uri="{FF2B5EF4-FFF2-40B4-BE49-F238E27FC236}">
                <a16:creationId xmlns:a16="http://schemas.microsoft.com/office/drawing/2014/main" id="{E893DD7B-96C1-4B70-BB70-D45DC4A3F2BB}"/>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838782378"/>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F7F168AF-2498-478D-8EFA-FF6BFBAAC21A}"/>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3" name="Footer Placeholder 2">
            <a:extLst>
              <a:ext uri="{FF2B5EF4-FFF2-40B4-BE49-F238E27FC236}">
                <a16:creationId xmlns:a16="http://schemas.microsoft.com/office/drawing/2014/main" id="{BBC72B70-3DF6-4629-8C97-589D0564CCE9}"/>
              </a:ext>
            </a:extLst>
          </p:cNvPr>
          <p:cNvSpPr>
            <a:spLocks noGrp="1"/>
          </p:cNvSpPr>
          <p:nvPr>
            <p:ph type="ftr" sz="quarter" idx="11"/>
          </p:nvPr>
        </p:nvSpPr>
        <p:spPr/>
        <p:txBody>
          <a:bodyPr/>
          <a:lstStyle>
            <a:defPPr/>
          </a:lstStyle>
          <a:p>
            <a:pPr/>
            <a:endParaRPr lang="en-US"/>
          </a:p>
        </p:txBody>
      </p:sp>
      <p:sp>
        <p:nvSpPr>
          <p:cNvPr id="4" name="Slide Number Placeholder 3">
            <a:extLst>
              <a:ext uri="{FF2B5EF4-FFF2-40B4-BE49-F238E27FC236}">
                <a16:creationId xmlns:a16="http://schemas.microsoft.com/office/drawing/2014/main" id="{4692F3AD-E1BA-4081-85B1-4B5D20BDEC54}"/>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93413656"/>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64ADA7EE-CB9B-413B-8B6A-E4E534984D5A}"/>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Content Placeholder 2">
            <a:extLst>
              <a:ext uri="{FF2B5EF4-FFF2-40B4-BE49-F238E27FC236}">
                <a16:creationId xmlns:a16="http://schemas.microsoft.com/office/drawing/2014/main" id="{81E7B70D-B2AF-462E-B15B-D947397546F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E88FE-595E-4424-B3D8-A2915524017F}"/>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904E3-3C77-4C57-A404-12FBE6E9E27B}"/>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2668CC37-EEA9-43E2-8A57-202B866C8E51}"/>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41D49487-E7B1-4D6A-B644-162F6DE90213}"/>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843094033"/>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a:extLst>
              <a:ext uri="{FF2B5EF4-FFF2-40B4-BE49-F238E27FC236}">
                <a16:creationId xmlns:a16="http://schemas.microsoft.com/office/drawing/2014/main" id="{2C2771AE-49F2-44EE-8741-C98D6C7EA3C0}"/>
              </a:ext>
            </a:extLst>
          </p:cNvPr>
          <p:cNvSpPr>
            <a:spLocks noGrp="1"/>
          </p:cNvSpPr>
          <p:nvPr>
            <p:ph type="title"/>
          </p:nvPr>
        </p:nvSpPr>
        <p:spPr>
          <a:xfrm>
            <a:off x="839788" y="457200"/>
            <a:ext cx="3932237" cy="1600200"/>
          </a:xfrm>
        </p:spPr>
        <p:txBody>
          <a:bodyPr anchor="b"/>
          <a:lstStyle>
            <a:defPPr/>
            <a:lvl1pPr>
              <a:defRPr sz="3200"/>
            </a:lvl1pPr>
          </a:lstStyle>
          <a:p>
            <a:pPr/>
            <a:r>
              <a:rPr lang="en-US"/>
              <a:t>Click to edit Master title style</a:t>
            </a:r>
          </a:p>
        </p:txBody>
      </p:sp>
      <p:sp>
        <p:nvSpPr>
          <p:cNvPr id="3" name="Picture Placeholder 2">
            <a:extLst>
              <a:ext uri="{FF2B5EF4-FFF2-40B4-BE49-F238E27FC236}">
                <a16:creationId xmlns:a16="http://schemas.microsoft.com/office/drawing/2014/main" id="{9960DC75-344D-4A8A-A6BF-E5CFD8DB60CD}"/>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rPr lang="en-US"/>
              <a:t>Click icon to add picture</a:t>
            </a:r>
          </a:p>
        </p:txBody>
      </p:sp>
      <p:sp>
        <p:nvSpPr>
          <p:cNvPr id="4" name="Text Placeholder 3">
            <a:extLst>
              <a:ext uri="{FF2B5EF4-FFF2-40B4-BE49-F238E27FC236}">
                <a16:creationId xmlns:a16="http://schemas.microsoft.com/office/drawing/2014/main" id="{EE0D4060-7F87-41EC-AE6F-67D8EBE62658}"/>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46286A-310F-4225-86F2-9D8D19D83DA4}"/>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6" name="Footer Placeholder 5">
            <a:extLst>
              <a:ext uri="{FF2B5EF4-FFF2-40B4-BE49-F238E27FC236}">
                <a16:creationId xmlns:a16="http://schemas.microsoft.com/office/drawing/2014/main" id="{E35C2F42-4013-4A5F-9C52-1911E7B0C099}"/>
              </a:ext>
            </a:extLst>
          </p:cNvPr>
          <p:cNvSpPr>
            <a:spLocks noGrp="1"/>
          </p:cNvSpPr>
          <p:nvPr>
            <p:ph type="ftr" sz="quarter" idx="11"/>
          </p:nvPr>
        </p:nvSpPr>
        <p:spPr/>
        <p:txBody>
          <a:bodyPr/>
          <a:lstStyle>
            <a:defPPr/>
          </a:lstStyle>
          <a:p>
            <a:pPr/>
            <a:endParaRPr lang="en-US"/>
          </a:p>
        </p:txBody>
      </p:sp>
      <p:sp>
        <p:nvSpPr>
          <p:cNvPr id="7" name="Slide Number Placeholder 6">
            <a:extLst>
              <a:ext uri="{FF2B5EF4-FFF2-40B4-BE49-F238E27FC236}">
                <a16:creationId xmlns:a16="http://schemas.microsoft.com/office/drawing/2014/main" id="{24779416-A28F-4A37-884C-480EB4BBBE2F}"/>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3991749889"/>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a:extLst>
              <a:ext uri="{FF2B5EF4-FFF2-40B4-BE49-F238E27FC236}">
                <a16:creationId xmlns:a16="http://schemas.microsoft.com/office/drawing/2014/main" id="{EE981CED-53E0-4C81-8545-DAADC6A68BBE}"/>
              </a:ext>
            </a:extLst>
          </p:cNvPr>
          <p:cNvSpPr>
            <a:spLocks noGrp="1"/>
          </p:cNvSpPr>
          <p:nvPr>
            <p:ph type="title"/>
          </p:nvPr>
        </p:nvSpPr>
        <p:spPr/>
        <p:txBody>
          <a:bodyPr/>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BECF36BE-1116-4915-9A57-B2C7133A631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3A298-FFA9-4671-B995-EA8BAADDDEEC}"/>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96D33558-041C-45B3-BD2D-4ECBFAC4D3BE}"/>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6340E182-233C-468F-A452-E27577638388}"/>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1221487472"/>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a:extLst>
              <a:ext uri="{FF2B5EF4-FFF2-40B4-BE49-F238E27FC236}">
                <a16:creationId xmlns:a16="http://schemas.microsoft.com/office/drawing/2014/main" id="{16A1086B-FC5D-48C1-9F24-A57BC8552518}"/>
              </a:ext>
            </a:extLst>
          </p:cNvPr>
          <p:cNvSpPr>
            <a:spLocks noGrp="1"/>
          </p:cNvSpPr>
          <p:nvPr>
            <p:ph type="title" orient="vert"/>
          </p:nvPr>
        </p:nvSpPr>
        <p:spPr>
          <a:xfrm>
            <a:off x="8724900" y="365125"/>
            <a:ext cx="2628900" cy="5811838"/>
          </a:xfrm>
        </p:spPr>
        <p:txBody>
          <a:bodyPr vert="eaVert"/>
          <a:lstStyle>
            <a:defPPr/>
          </a:lstStyle>
          <a:p>
            <a:pPr/>
            <a:r>
              <a:rPr lang="en-US"/>
              <a:t>Click to edit Master title style</a:t>
            </a:r>
          </a:p>
        </p:txBody>
      </p:sp>
      <p:sp>
        <p:nvSpPr>
          <p:cNvPr id="3" name="Vertical Text Placeholder 2">
            <a:extLst>
              <a:ext uri="{FF2B5EF4-FFF2-40B4-BE49-F238E27FC236}">
                <a16:creationId xmlns:a16="http://schemas.microsoft.com/office/drawing/2014/main" id="{C458CE97-B556-4DB4-A7C9-B755215B1C75}"/>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172BA5-3591-45BE-AE30-AA03B7CF7AB9}"/>
              </a:ext>
            </a:extLst>
          </p:cNvPr>
          <p:cNvSpPr>
            <a:spLocks noGrp="1"/>
          </p:cNvSpPr>
          <p:nvPr>
            <p:ph type="dt" sz="half" idx="10"/>
          </p:nvPr>
        </p:nvSpPr>
        <p:spPr/>
        <p:txBody>
          <a:bodyPr/>
          <a:lstStyle>
            <a:def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60D13A68-A9FB-415A-982A-EF2319716659}"/>
              </a:ext>
            </a:extLst>
          </p:cNvPr>
          <p:cNvSpPr>
            <a:spLocks noGrp="1"/>
          </p:cNvSpPr>
          <p:nvPr>
            <p:ph type="ftr" sz="quarter" idx="11"/>
          </p:nvPr>
        </p:nvSpPr>
        <p:spPr/>
        <p:txBody>
          <a:bodyPr/>
          <a:lstStyle>
            <a:defPPr/>
          </a:lstStyle>
          <a:p>
            <a:pPr/>
            <a:endParaRPr lang="en-US"/>
          </a:p>
        </p:txBody>
      </p:sp>
      <p:sp>
        <p:nvSpPr>
          <p:cNvPr id="6" name="Slide Number Placeholder 5">
            <a:extLst>
              <a:ext uri="{FF2B5EF4-FFF2-40B4-BE49-F238E27FC236}">
                <a16:creationId xmlns:a16="http://schemas.microsoft.com/office/drawing/2014/main" id="{C7B2985A-9D07-47AE-8705-4D090DB5C0D0}"/>
              </a:ext>
            </a:extLst>
          </p:cNvPr>
          <p:cNvSpPr>
            <a:spLocks noGrp="1"/>
          </p:cNvSpPr>
          <p:nvPr>
            <p:ph type="sldNum" sz="quarter" idx="12"/>
          </p:nvPr>
        </p:nvSpPr>
        <p:spPr/>
        <p:txBody>
          <a:bodyPr/>
          <a:lstStyle>
            <a:def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78131413"/>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0.xml" /><Relationship Id="rId10" Type="http://schemas.openxmlformats.org/officeDocument/2006/relationships/slideLayout" Target="../slideLayouts/slideLayout109.xml" /><Relationship Id="rId11" Type="http://schemas.openxmlformats.org/officeDocument/2006/relationships/slideLayout" Target="../slideLayouts/slideLayout110.xml" /><Relationship Id="rId12" Type="http://schemas.openxmlformats.org/officeDocument/2006/relationships/theme" Target="../theme/theme10.xml" /><Relationship Id="rId2" Type="http://schemas.openxmlformats.org/officeDocument/2006/relationships/slideLayout" Target="../slideLayouts/slideLayout101.xml" /><Relationship Id="rId3" Type="http://schemas.openxmlformats.org/officeDocument/2006/relationships/slideLayout" Target="../slideLayouts/slideLayout102.xml" /><Relationship Id="rId4" Type="http://schemas.openxmlformats.org/officeDocument/2006/relationships/slideLayout" Target="../slideLayouts/slideLayout103.xml" /><Relationship Id="rId5" Type="http://schemas.openxmlformats.org/officeDocument/2006/relationships/slideLayout" Target="../slideLayouts/slideLayout104.xml" /><Relationship Id="rId6" Type="http://schemas.openxmlformats.org/officeDocument/2006/relationships/slideLayout" Target="../slideLayouts/slideLayout105.xml" /><Relationship Id="rId7" Type="http://schemas.openxmlformats.org/officeDocument/2006/relationships/slideLayout" Target="../slideLayouts/slideLayout106.xml" /><Relationship Id="rId8" Type="http://schemas.openxmlformats.org/officeDocument/2006/relationships/slideLayout" Target="../slideLayouts/slideLayout107.xml" /><Relationship Id="rId9" Type="http://schemas.openxmlformats.org/officeDocument/2006/relationships/slideLayout" Target="../slideLayouts/slideLayout108.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1.xml" /><Relationship Id="rId10" Type="http://schemas.openxmlformats.org/officeDocument/2006/relationships/slideLayout" Target="../slideLayouts/slideLayout120.xml" /><Relationship Id="rId11" Type="http://schemas.openxmlformats.org/officeDocument/2006/relationships/slideLayout" Target="../slideLayouts/slideLayout121.xml" /><Relationship Id="rId12" Type="http://schemas.openxmlformats.org/officeDocument/2006/relationships/theme" Target="../theme/theme11.xml" /><Relationship Id="rId2" Type="http://schemas.openxmlformats.org/officeDocument/2006/relationships/slideLayout" Target="../slideLayouts/slideLayout112.xml" /><Relationship Id="rId3" Type="http://schemas.openxmlformats.org/officeDocument/2006/relationships/slideLayout" Target="../slideLayouts/slideLayout113.xml" /><Relationship Id="rId4" Type="http://schemas.openxmlformats.org/officeDocument/2006/relationships/slideLayout" Target="../slideLayouts/slideLayout114.xml" /><Relationship Id="rId5" Type="http://schemas.openxmlformats.org/officeDocument/2006/relationships/slideLayout" Target="../slideLayouts/slideLayout115.xml" /><Relationship Id="rId6" Type="http://schemas.openxmlformats.org/officeDocument/2006/relationships/slideLayout" Target="../slideLayouts/slideLayout116.xml" /><Relationship Id="rId7" Type="http://schemas.openxmlformats.org/officeDocument/2006/relationships/slideLayout" Target="../slideLayouts/slideLayout117.xml" /><Relationship Id="rId8" Type="http://schemas.openxmlformats.org/officeDocument/2006/relationships/slideLayout" Target="../slideLayouts/slideLayout118.xml" /><Relationship Id="rId9" Type="http://schemas.openxmlformats.org/officeDocument/2006/relationships/slideLayout" Target="../slideLayouts/slideLayout119.xml" /></Relationships>
</file>

<file path=ppt/slideMasters/_rels/slideMaster12.xml.rels>&#65279;<?xml version="1.0" encoding="utf-8" standalone="yes"?><Relationships xmlns="http://schemas.openxmlformats.org/package/2006/relationships"><Relationship Id="rId1" Type="http://schemas.openxmlformats.org/officeDocument/2006/relationships/slideLayout" Target="../slideLayouts/slideLayout122.xml" /><Relationship Id="rId10" Type="http://schemas.openxmlformats.org/officeDocument/2006/relationships/slideLayout" Target="../slideLayouts/slideLayout131.xml" /><Relationship Id="rId11" Type="http://schemas.openxmlformats.org/officeDocument/2006/relationships/slideLayout" Target="../slideLayouts/slideLayout132.xml" /><Relationship Id="rId12" Type="http://schemas.openxmlformats.org/officeDocument/2006/relationships/theme" Target="../theme/theme12.xml" /><Relationship Id="rId2" Type="http://schemas.openxmlformats.org/officeDocument/2006/relationships/slideLayout" Target="../slideLayouts/slideLayout123.xml" /><Relationship Id="rId3" Type="http://schemas.openxmlformats.org/officeDocument/2006/relationships/slideLayout" Target="../slideLayouts/slideLayout124.xml" /><Relationship Id="rId4" Type="http://schemas.openxmlformats.org/officeDocument/2006/relationships/slideLayout" Target="../slideLayouts/slideLayout125.xml" /><Relationship Id="rId5" Type="http://schemas.openxmlformats.org/officeDocument/2006/relationships/slideLayout" Target="../slideLayouts/slideLayout126.xml" /><Relationship Id="rId6" Type="http://schemas.openxmlformats.org/officeDocument/2006/relationships/slideLayout" Target="../slideLayouts/slideLayout127.xml" /><Relationship Id="rId7" Type="http://schemas.openxmlformats.org/officeDocument/2006/relationships/slideLayout" Target="../slideLayouts/slideLayout128.xml" /><Relationship Id="rId8" Type="http://schemas.openxmlformats.org/officeDocument/2006/relationships/slideLayout" Target="../slideLayouts/slideLayout129.xml" /><Relationship Id="rId9" Type="http://schemas.openxmlformats.org/officeDocument/2006/relationships/slideLayout" Target="../slideLayouts/slideLayout130.xml" /></Relationships>
</file>

<file path=ppt/slideMasters/_rels/slideMaster13.xml.rels>&#65279;<?xml version="1.0" encoding="utf-8" standalone="yes"?><Relationships xmlns="http://schemas.openxmlformats.org/package/2006/relationships"><Relationship Id="rId1" Type="http://schemas.openxmlformats.org/officeDocument/2006/relationships/slideLayout" Target="../slideLayouts/slideLayout133.xml" /><Relationship Id="rId10" Type="http://schemas.openxmlformats.org/officeDocument/2006/relationships/slideLayout" Target="../slideLayouts/slideLayout142.xml" /><Relationship Id="rId11" Type="http://schemas.openxmlformats.org/officeDocument/2006/relationships/slideLayout" Target="../slideLayouts/slideLayout143.xml" /><Relationship Id="rId12" Type="http://schemas.openxmlformats.org/officeDocument/2006/relationships/theme" Target="../theme/theme13.xml" /><Relationship Id="rId2" Type="http://schemas.openxmlformats.org/officeDocument/2006/relationships/slideLayout" Target="../slideLayouts/slideLayout134.xml" /><Relationship Id="rId3" Type="http://schemas.openxmlformats.org/officeDocument/2006/relationships/slideLayout" Target="../slideLayouts/slideLayout135.xml" /><Relationship Id="rId4" Type="http://schemas.openxmlformats.org/officeDocument/2006/relationships/slideLayout" Target="../slideLayouts/slideLayout136.xml" /><Relationship Id="rId5" Type="http://schemas.openxmlformats.org/officeDocument/2006/relationships/slideLayout" Target="../slideLayouts/slideLayout137.xml" /><Relationship Id="rId6" Type="http://schemas.openxmlformats.org/officeDocument/2006/relationships/slideLayout" Target="../slideLayouts/slideLayout138.xml" /><Relationship Id="rId7" Type="http://schemas.openxmlformats.org/officeDocument/2006/relationships/slideLayout" Target="../slideLayouts/slideLayout139.xml" /><Relationship Id="rId8" Type="http://schemas.openxmlformats.org/officeDocument/2006/relationships/slideLayout" Target="../slideLayouts/slideLayout140.xml" /><Relationship Id="rId9" Type="http://schemas.openxmlformats.org/officeDocument/2006/relationships/slideLayout" Target="../slideLayouts/slideLayout141.xml" /></Relationships>
</file>

<file path=ppt/slideMasters/_rels/slideMaster14.xml.rels>&#65279;<?xml version="1.0" encoding="utf-8" standalone="yes"?><Relationships xmlns="http://schemas.openxmlformats.org/package/2006/relationships"><Relationship Id="rId1" Type="http://schemas.openxmlformats.org/officeDocument/2006/relationships/slideLayout" Target="../slideLayouts/slideLayout144.xml" /><Relationship Id="rId10" Type="http://schemas.openxmlformats.org/officeDocument/2006/relationships/slideLayout" Target="../slideLayouts/slideLayout153.xml" /><Relationship Id="rId11" Type="http://schemas.openxmlformats.org/officeDocument/2006/relationships/slideLayout" Target="../slideLayouts/slideLayout154.xml" /><Relationship Id="rId12" Type="http://schemas.openxmlformats.org/officeDocument/2006/relationships/theme" Target="../theme/theme14.xml" /><Relationship Id="rId2" Type="http://schemas.openxmlformats.org/officeDocument/2006/relationships/slideLayout" Target="../slideLayouts/slideLayout145.xml" /><Relationship Id="rId3" Type="http://schemas.openxmlformats.org/officeDocument/2006/relationships/slideLayout" Target="../slideLayouts/slideLayout146.xml" /><Relationship Id="rId4" Type="http://schemas.openxmlformats.org/officeDocument/2006/relationships/slideLayout" Target="../slideLayouts/slideLayout147.xml" /><Relationship Id="rId5" Type="http://schemas.openxmlformats.org/officeDocument/2006/relationships/slideLayout" Target="../slideLayouts/slideLayout148.xml" /><Relationship Id="rId6" Type="http://schemas.openxmlformats.org/officeDocument/2006/relationships/slideLayout" Target="../slideLayouts/slideLayout149.xml" /><Relationship Id="rId7" Type="http://schemas.openxmlformats.org/officeDocument/2006/relationships/slideLayout" Target="../slideLayouts/slideLayout150.xml" /><Relationship Id="rId8" Type="http://schemas.openxmlformats.org/officeDocument/2006/relationships/slideLayout" Target="../slideLayouts/slideLayout151.xml" /><Relationship Id="rId9" Type="http://schemas.openxmlformats.org/officeDocument/2006/relationships/slideLayout" Target="../slideLayouts/slideLayout152.xml" /></Relationships>
</file>

<file path=ppt/slideMasters/_rels/slideMaster15.xml.rels>&#65279;<?xml version="1.0" encoding="utf-8" standalone="yes"?><Relationships xmlns="http://schemas.openxmlformats.org/package/2006/relationships"><Relationship Id="rId1" Type="http://schemas.openxmlformats.org/officeDocument/2006/relationships/slideLayout" Target="../slideLayouts/slideLayout155.xml" /><Relationship Id="rId10" Type="http://schemas.openxmlformats.org/officeDocument/2006/relationships/slideLayout" Target="../slideLayouts/slideLayout164.xml" /><Relationship Id="rId11" Type="http://schemas.openxmlformats.org/officeDocument/2006/relationships/slideLayout" Target="../slideLayouts/slideLayout165.xml" /><Relationship Id="rId12" Type="http://schemas.openxmlformats.org/officeDocument/2006/relationships/theme" Target="../theme/theme15.xml" /><Relationship Id="rId2" Type="http://schemas.openxmlformats.org/officeDocument/2006/relationships/slideLayout" Target="../slideLayouts/slideLayout156.xml" /><Relationship Id="rId3" Type="http://schemas.openxmlformats.org/officeDocument/2006/relationships/slideLayout" Target="../slideLayouts/slideLayout157.xml" /><Relationship Id="rId4" Type="http://schemas.openxmlformats.org/officeDocument/2006/relationships/slideLayout" Target="../slideLayouts/slideLayout158.xml" /><Relationship Id="rId5" Type="http://schemas.openxmlformats.org/officeDocument/2006/relationships/slideLayout" Target="../slideLayouts/slideLayout159.xml" /><Relationship Id="rId6" Type="http://schemas.openxmlformats.org/officeDocument/2006/relationships/slideLayout" Target="../slideLayouts/slideLayout160.xml" /><Relationship Id="rId7" Type="http://schemas.openxmlformats.org/officeDocument/2006/relationships/slideLayout" Target="../slideLayouts/slideLayout161.xml" /><Relationship Id="rId8" Type="http://schemas.openxmlformats.org/officeDocument/2006/relationships/slideLayout" Target="../slideLayouts/slideLayout162.xml" /><Relationship Id="rId9" Type="http://schemas.openxmlformats.org/officeDocument/2006/relationships/slideLayout" Target="../slideLayouts/slideLayout163.xml" /></Relationships>
</file>

<file path=ppt/slideMasters/_rels/slideMaster16.xml.rels>&#65279;<?xml version="1.0" encoding="utf-8" standalone="yes"?><Relationships xmlns="http://schemas.openxmlformats.org/package/2006/relationships"><Relationship Id="rId1" Type="http://schemas.openxmlformats.org/officeDocument/2006/relationships/slideLayout" Target="../slideLayouts/slideLayout166.xml" /><Relationship Id="rId10" Type="http://schemas.openxmlformats.org/officeDocument/2006/relationships/slideLayout" Target="../slideLayouts/slideLayout175.xml" /><Relationship Id="rId11" Type="http://schemas.openxmlformats.org/officeDocument/2006/relationships/slideLayout" Target="../slideLayouts/slideLayout176.xml" /><Relationship Id="rId12" Type="http://schemas.openxmlformats.org/officeDocument/2006/relationships/theme" Target="../theme/theme16.xml" /><Relationship Id="rId2" Type="http://schemas.openxmlformats.org/officeDocument/2006/relationships/slideLayout" Target="../slideLayouts/slideLayout167.xml" /><Relationship Id="rId3" Type="http://schemas.openxmlformats.org/officeDocument/2006/relationships/slideLayout" Target="../slideLayouts/slideLayout168.xml" /><Relationship Id="rId4" Type="http://schemas.openxmlformats.org/officeDocument/2006/relationships/slideLayout" Target="../slideLayouts/slideLayout169.xml" /><Relationship Id="rId5" Type="http://schemas.openxmlformats.org/officeDocument/2006/relationships/slideLayout" Target="../slideLayouts/slideLayout170.xml" /><Relationship Id="rId6" Type="http://schemas.openxmlformats.org/officeDocument/2006/relationships/slideLayout" Target="../slideLayouts/slideLayout171.xml" /><Relationship Id="rId7" Type="http://schemas.openxmlformats.org/officeDocument/2006/relationships/slideLayout" Target="../slideLayouts/slideLayout172.xml" /><Relationship Id="rId8" Type="http://schemas.openxmlformats.org/officeDocument/2006/relationships/slideLayout" Target="../slideLayouts/slideLayout173.xml" /><Relationship Id="rId9" Type="http://schemas.openxmlformats.org/officeDocument/2006/relationships/slideLayout" Target="../slideLayouts/slideLayout174.xml" /></Relationships>
</file>

<file path=ppt/slideMasters/_rels/slideMaster17.xml.rels>&#65279;<?xml version="1.0" encoding="utf-8" standalone="yes"?><Relationships xmlns="http://schemas.openxmlformats.org/package/2006/relationships"><Relationship Id="rId1" Type="http://schemas.openxmlformats.org/officeDocument/2006/relationships/slideLayout" Target="../slideLayouts/slideLayout177.xml" /><Relationship Id="rId10" Type="http://schemas.openxmlformats.org/officeDocument/2006/relationships/slideLayout" Target="../slideLayouts/slideLayout186.xml" /><Relationship Id="rId11" Type="http://schemas.openxmlformats.org/officeDocument/2006/relationships/slideLayout" Target="../slideLayouts/slideLayout187.xml" /><Relationship Id="rId12" Type="http://schemas.openxmlformats.org/officeDocument/2006/relationships/theme" Target="../theme/theme17.xml" /><Relationship Id="rId2" Type="http://schemas.openxmlformats.org/officeDocument/2006/relationships/slideLayout" Target="../slideLayouts/slideLayout178.xml" /><Relationship Id="rId3" Type="http://schemas.openxmlformats.org/officeDocument/2006/relationships/slideLayout" Target="../slideLayouts/slideLayout179.xml" /><Relationship Id="rId4" Type="http://schemas.openxmlformats.org/officeDocument/2006/relationships/slideLayout" Target="../slideLayouts/slideLayout180.xml" /><Relationship Id="rId5" Type="http://schemas.openxmlformats.org/officeDocument/2006/relationships/slideLayout" Target="../slideLayouts/slideLayout181.xml" /><Relationship Id="rId6" Type="http://schemas.openxmlformats.org/officeDocument/2006/relationships/slideLayout" Target="../slideLayouts/slideLayout182.xml" /><Relationship Id="rId7" Type="http://schemas.openxmlformats.org/officeDocument/2006/relationships/slideLayout" Target="../slideLayouts/slideLayout183.xml" /><Relationship Id="rId8" Type="http://schemas.openxmlformats.org/officeDocument/2006/relationships/slideLayout" Target="../slideLayouts/slideLayout184.xml" /><Relationship Id="rId9" Type="http://schemas.openxmlformats.org/officeDocument/2006/relationships/slideLayout" Target="../slideLayouts/slideLayout185.xml" /></Relationships>
</file>

<file path=ppt/slideMasters/_rels/slideMaster18.xml.rels>&#65279;<?xml version="1.0" encoding="utf-8" standalone="yes"?><Relationships xmlns="http://schemas.openxmlformats.org/package/2006/relationships"><Relationship Id="rId1" Type="http://schemas.openxmlformats.org/officeDocument/2006/relationships/slideLayout" Target="../slideLayouts/slideLayout188.xml" /><Relationship Id="rId10" Type="http://schemas.openxmlformats.org/officeDocument/2006/relationships/slideLayout" Target="../slideLayouts/slideLayout197.xml" /><Relationship Id="rId11" Type="http://schemas.openxmlformats.org/officeDocument/2006/relationships/slideLayout" Target="../slideLayouts/slideLayout198.xml" /><Relationship Id="rId12" Type="http://schemas.openxmlformats.org/officeDocument/2006/relationships/theme" Target="../theme/theme18.xml" /><Relationship Id="rId2" Type="http://schemas.openxmlformats.org/officeDocument/2006/relationships/slideLayout" Target="../slideLayouts/slideLayout189.xml" /><Relationship Id="rId3" Type="http://schemas.openxmlformats.org/officeDocument/2006/relationships/slideLayout" Target="../slideLayouts/slideLayout190.xml" /><Relationship Id="rId4" Type="http://schemas.openxmlformats.org/officeDocument/2006/relationships/slideLayout" Target="../slideLayouts/slideLayout191.xml" /><Relationship Id="rId5" Type="http://schemas.openxmlformats.org/officeDocument/2006/relationships/slideLayout" Target="../slideLayouts/slideLayout192.xml" /><Relationship Id="rId6" Type="http://schemas.openxmlformats.org/officeDocument/2006/relationships/slideLayout" Target="../slideLayouts/slideLayout193.xml" /><Relationship Id="rId7" Type="http://schemas.openxmlformats.org/officeDocument/2006/relationships/slideLayout" Target="../slideLayouts/slideLayout194.xml" /><Relationship Id="rId8" Type="http://schemas.openxmlformats.org/officeDocument/2006/relationships/slideLayout" Target="../slideLayouts/slideLayout195.xml" /><Relationship Id="rId9" Type="http://schemas.openxmlformats.org/officeDocument/2006/relationships/slideLayout" Target="../slideLayouts/slideLayout196.xml" /></Relationships>
</file>

<file path=ppt/slideMasters/_rels/slideMaster19.xml.rels>&#65279;<?xml version="1.0" encoding="utf-8" standalone="yes"?><Relationships xmlns="http://schemas.openxmlformats.org/package/2006/relationships"><Relationship Id="rId1" Type="http://schemas.openxmlformats.org/officeDocument/2006/relationships/slideLayout" Target="../slideLayouts/slideLayout199.xml" /><Relationship Id="rId10" Type="http://schemas.openxmlformats.org/officeDocument/2006/relationships/slideLayout" Target="../slideLayouts/slideLayout208.xml" /><Relationship Id="rId11" Type="http://schemas.openxmlformats.org/officeDocument/2006/relationships/slideLayout" Target="../slideLayouts/slideLayout209.xml" /><Relationship Id="rId12" Type="http://schemas.openxmlformats.org/officeDocument/2006/relationships/theme" Target="../theme/theme19.xml" /><Relationship Id="rId2" Type="http://schemas.openxmlformats.org/officeDocument/2006/relationships/slideLayout" Target="../slideLayouts/slideLayout200.xml" /><Relationship Id="rId3" Type="http://schemas.openxmlformats.org/officeDocument/2006/relationships/slideLayout" Target="../slideLayouts/slideLayout201.xml" /><Relationship Id="rId4" Type="http://schemas.openxmlformats.org/officeDocument/2006/relationships/slideLayout" Target="../slideLayouts/slideLayout202.xml" /><Relationship Id="rId5" Type="http://schemas.openxmlformats.org/officeDocument/2006/relationships/slideLayout" Target="../slideLayouts/slideLayout203.xml" /><Relationship Id="rId6" Type="http://schemas.openxmlformats.org/officeDocument/2006/relationships/slideLayout" Target="../slideLayouts/slideLayout204.xml" /><Relationship Id="rId7" Type="http://schemas.openxmlformats.org/officeDocument/2006/relationships/slideLayout" Target="../slideLayouts/slideLayout205.xml" /><Relationship Id="rId8" Type="http://schemas.openxmlformats.org/officeDocument/2006/relationships/slideLayout" Target="../slideLayouts/slideLayout206.xml" /><Relationship Id="rId9" Type="http://schemas.openxmlformats.org/officeDocument/2006/relationships/slideLayout" Target="../slideLayouts/slideLayout207.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20.xml.rels>&#65279;<?xml version="1.0" encoding="utf-8" standalone="yes"?><Relationships xmlns="http://schemas.openxmlformats.org/package/2006/relationships"><Relationship Id="rId1" Type="http://schemas.openxmlformats.org/officeDocument/2006/relationships/slideLayout" Target="../slideLayouts/slideLayout210.xml" /><Relationship Id="rId10" Type="http://schemas.openxmlformats.org/officeDocument/2006/relationships/slideLayout" Target="../slideLayouts/slideLayout219.xml" /><Relationship Id="rId11" Type="http://schemas.openxmlformats.org/officeDocument/2006/relationships/slideLayout" Target="../slideLayouts/slideLayout220.xml" /><Relationship Id="rId12" Type="http://schemas.openxmlformats.org/officeDocument/2006/relationships/slideLayout" Target="../slideLayouts/slideLayout221.xml" /><Relationship Id="rId13" Type="http://schemas.openxmlformats.org/officeDocument/2006/relationships/theme" Target="../theme/theme20.xml" /><Relationship Id="rId2" Type="http://schemas.openxmlformats.org/officeDocument/2006/relationships/slideLayout" Target="../slideLayouts/slideLayout211.xml" /><Relationship Id="rId3" Type="http://schemas.openxmlformats.org/officeDocument/2006/relationships/slideLayout" Target="../slideLayouts/slideLayout212.xml" /><Relationship Id="rId4" Type="http://schemas.openxmlformats.org/officeDocument/2006/relationships/slideLayout" Target="../slideLayouts/slideLayout213.xml" /><Relationship Id="rId5" Type="http://schemas.openxmlformats.org/officeDocument/2006/relationships/slideLayout" Target="../slideLayouts/slideLayout214.xml" /><Relationship Id="rId6" Type="http://schemas.openxmlformats.org/officeDocument/2006/relationships/slideLayout" Target="../slideLayouts/slideLayout215.xml" /><Relationship Id="rId7" Type="http://schemas.openxmlformats.org/officeDocument/2006/relationships/slideLayout" Target="../slideLayouts/slideLayout216.xml" /><Relationship Id="rId8" Type="http://schemas.openxmlformats.org/officeDocument/2006/relationships/slideLayout" Target="../slideLayouts/slideLayout217.xml" /><Relationship Id="rId9" Type="http://schemas.openxmlformats.org/officeDocument/2006/relationships/slideLayout" Target="../slideLayouts/slideLayout218.xml" /></Relationships>
</file>

<file path=ppt/slideMasters/_rels/slideMaster21.xml.rels>&#65279;<?xml version="1.0" encoding="utf-8" standalone="yes"?><Relationships xmlns="http://schemas.openxmlformats.org/package/2006/relationships"><Relationship Id="rId1" Type="http://schemas.openxmlformats.org/officeDocument/2006/relationships/slideLayout" Target="../slideLayouts/slideLayout222.xml" /><Relationship Id="rId10" Type="http://schemas.openxmlformats.org/officeDocument/2006/relationships/slideLayout" Target="../slideLayouts/slideLayout231.xml" /><Relationship Id="rId11" Type="http://schemas.openxmlformats.org/officeDocument/2006/relationships/slideLayout" Target="../slideLayouts/slideLayout232.xml" /><Relationship Id="rId12" Type="http://schemas.openxmlformats.org/officeDocument/2006/relationships/slideLayout" Target="../slideLayouts/slideLayout233.xml" /><Relationship Id="rId13" Type="http://schemas.openxmlformats.org/officeDocument/2006/relationships/theme" Target="../theme/theme21.xml" /><Relationship Id="rId2" Type="http://schemas.openxmlformats.org/officeDocument/2006/relationships/slideLayout" Target="../slideLayouts/slideLayout223.xml" /><Relationship Id="rId3" Type="http://schemas.openxmlformats.org/officeDocument/2006/relationships/slideLayout" Target="../slideLayouts/slideLayout224.xml" /><Relationship Id="rId4" Type="http://schemas.openxmlformats.org/officeDocument/2006/relationships/slideLayout" Target="../slideLayouts/slideLayout225.xml" /><Relationship Id="rId5" Type="http://schemas.openxmlformats.org/officeDocument/2006/relationships/slideLayout" Target="../slideLayouts/slideLayout226.xml" /><Relationship Id="rId6" Type="http://schemas.openxmlformats.org/officeDocument/2006/relationships/slideLayout" Target="../slideLayouts/slideLayout227.xml" /><Relationship Id="rId7" Type="http://schemas.openxmlformats.org/officeDocument/2006/relationships/slideLayout" Target="../slideLayouts/slideLayout228.xml" /><Relationship Id="rId8" Type="http://schemas.openxmlformats.org/officeDocument/2006/relationships/slideLayout" Target="../slideLayouts/slideLayout229.xml" /><Relationship Id="rId9" Type="http://schemas.openxmlformats.org/officeDocument/2006/relationships/slideLayout" Target="../slideLayouts/slideLayout230.xml" /></Relationships>
</file>

<file path=ppt/slideMasters/_rels/slideMaster22.xml.rels>&#65279;<?xml version="1.0" encoding="utf-8" standalone="yes"?><Relationships xmlns="http://schemas.openxmlformats.org/package/2006/relationships"><Relationship Id="rId1" Type="http://schemas.openxmlformats.org/officeDocument/2006/relationships/slideLayout" Target="../slideLayouts/slideLayout234.xml" /><Relationship Id="rId10" Type="http://schemas.openxmlformats.org/officeDocument/2006/relationships/slideLayout" Target="../slideLayouts/slideLayout243.xml" /><Relationship Id="rId11" Type="http://schemas.openxmlformats.org/officeDocument/2006/relationships/slideLayout" Target="../slideLayouts/slideLayout244.xml" /><Relationship Id="rId12" Type="http://schemas.openxmlformats.org/officeDocument/2006/relationships/theme" Target="../theme/theme22.xml" /><Relationship Id="rId2" Type="http://schemas.openxmlformats.org/officeDocument/2006/relationships/slideLayout" Target="../slideLayouts/slideLayout235.xml" /><Relationship Id="rId3" Type="http://schemas.openxmlformats.org/officeDocument/2006/relationships/slideLayout" Target="../slideLayouts/slideLayout236.xml" /><Relationship Id="rId4" Type="http://schemas.openxmlformats.org/officeDocument/2006/relationships/slideLayout" Target="../slideLayouts/slideLayout237.xml" /><Relationship Id="rId5" Type="http://schemas.openxmlformats.org/officeDocument/2006/relationships/slideLayout" Target="../slideLayouts/slideLayout238.xml" /><Relationship Id="rId6" Type="http://schemas.openxmlformats.org/officeDocument/2006/relationships/slideLayout" Target="../slideLayouts/slideLayout239.xml" /><Relationship Id="rId7" Type="http://schemas.openxmlformats.org/officeDocument/2006/relationships/slideLayout" Target="../slideLayouts/slideLayout240.xml" /><Relationship Id="rId8" Type="http://schemas.openxmlformats.org/officeDocument/2006/relationships/slideLayout" Target="../slideLayouts/slideLayout241.xml" /><Relationship Id="rId9" Type="http://schemas.openxmlformats.org/officeDocument/2006/relationships/slideLayout" Target="../slideLayouts/slideLayout242.xml" /></Relationships>
</file>

<file path=ppt/slideMasters/_rels/slideMaster23.xml.rels>&#65279;<?xml version="1.0" encoding="utf-8" standalone="yes"?><Relationships xmlns="http://schemas.openxmlformats.org/package/2006/relationships"><Relationship Id="rId1" Type="http://schemas.openxmlformats.org/officeDocument/2006/relationships/slideLayout" Target="../slideLayouts/slideLayout245.xml" /><Relationship Id="rId10" Type="http://schemas.openxmlformats.org/officeDocument/2006/relationships/slideLayout" Target="../slideLayouts/slideLayout254.xml" /><Relationship Id="rId11" Type="http://schemas.openxmlformats.org/officeDocument/2006/relationships/slideLayout" Target="../slideLayouts/slideLayout255.xml" /><Relationship Id="rId12" Type="http://schemas.openxmlformats.org/officeDocument/2006/relationships/theme" Target="../theme/theme23.xml" /><Relationship Id="rId2" Type="http://schemas.openxmlformats.org/officeDocument/2006/relationships/slideLayout" Target="../slideLayouts/slideLayout246.xml" /><Relationship Id="rId3" Type="http://schemas.openxmlformats.org/officeDocument/2006/relationships/slideLayout" Target="../slideLayouts/slideLayout247.xml" /><Relationship Id="rId4" Type="http://schemas.openxmlformats.org/officeDocument/2006/relationships/slideLayout" Target="../slideLayouts/slideLayout248.xml" /><Relationship Id="rId5" Type="http://schemas.openxmlformats.org/officeDocument/2006/relationships/slideLayout" Target="../slideLayouts/slideLayout249.xml" /><Relationship Id="rId6" Type="http://schemas.openxmlformats.org/officeDocument/2006/relationships/slideLayout" Target="../slideLayouts/slideLayout250.xml" /><Relationship Id="rId7" Type="http://schemas.openxmlformats.org/officeDocument/2006/relationships/slideLayout" Target="../slideLayouts/slideLayout251.xml" /><Relationship Id="rId8" Type="http://schemas.openxmlformats.org/officeDocument/2006/relationships/slideLayout" Target="../slideLayouts/slideLayout252.xml" /><Relationship Id="rId9" Type="http://schemas.openxmlformats.org/officeDocument/2006/relationships/slideLayout" Target="../slideLayouts/slideLayout253.xml" /></Relationships>
</file>

<file path=ppt/slideMasters/_rels/slideMaster24.xml.rels>&#65279;<?xml version="1.0" encoding="utf-8" standalone="yes"?><Relationships xmlns="http://schemas.openxmlformats.org/package/2006/relationships"><Relationship Id="rId1" Type="http://schemas.openxmlformats.org/officeDocument/2006/relationships/slideLayout" Target="../slideLayouts/slideLayout256.xml" /><Relationship Id="rId10" Type="http://schemas.openxmlformats.org/officeDocument/2006/relationships/slideLayout" Target="../slideLayouts/slideLayout265.xml" /><Relationship Id="rId11" Type="http://schemas.openxmlformats.org/officeDocument/2006/relationships/slideLayout" Target="../slideLayouts/slideLayout266.xml" /><Relationship Id="rId12" Type="http://schemas.openxmlformats.org/officeDocument/2006/relationships/image" Target="../media/image1.png" /><Relationship Id="rId13" Type="http://schemas.openxmlformats.org/officeDocument/2006/relationships/theme" Target="../theme/theme24.xml" /><Relationship Id="rId2" Type="http://schemas.openxmlformats.org/officeDocument/2006/relationships/slideLayout" Target="../slideLayouts/slideLayout257.xml" /><Relationship Id="rId3" Type="http://schemas.openxmlformats.org/officeDocument/2006/relationships/slideLayout" Target="../slideLayouts/slideLayout258.xml" /><Relationship Id="rId4" Type="http://schemas.openxmlformats.org/officeDocument/2006/relationships/slideLayout" Target="../slideLayouts/slideLayout259.xml" /><Relationship Id="rId5" Type="http://schemas.openxmlformats.org/officeDocument/2006/relationships/slideLayout" Target="../slideLayouts/slideLayout260.xml" /><Relationship Id="rId6" Type="http://schemas.openxmlformats.org/officeDocument/2006/relationships/slideLayout" Target="../slideLayouts/slideLayout261.xml" /><Relationship Id="rId7" Type="http://schemas.openxmlformats.org/officeDocument/2006/relationships/slideLayout" Target="../slideLayouts/slideLayout262.xml" /><Relationship Id="rId8" Type="http://schemas.openxmlformats.org/officeDocument/2006/relationships/slideLayout" Target="../slideLayouts/slideLayout263.xml" /><Relationship Id="rId9" Type="http://schemas.openxmlformats.org/officeDocument/2006/relationships/slideLayout" Target="../slideLayouts/slideLayout264.xml" /></Relationships>
</file>

<file path=ppt/slideMasters/_rels/slideMaster25.xml.rels>&#65279;<?xml version="1.0" encoding="utf-8" standalone="yes"?><Relationships xmlns="http://schemas.openxmlformats.org/package/2006/relationships"><Relationship Id="rId1" Type="http://schemas.openxmlformats.org/officeDocument/2006/relationships/slideLayout" Target="../slideLayouts/slideLayout267.xml" /><Relationship Id="rId10" Type="http://schemas.openxmlformats.org/officeDocument/2006/relationships/slideLayout" Target="../slideLayouts/slideLayout276.xml" /><Relationship Id="rId11" Type="http://schemas.openxmlformats.org/officeDocument/2006/relationships/slideLayout" Target="../slideLayouts/slideLayout277.xml" /><Relationship Id="rId12" Type="http://schemas.openxmlformats.org/officeDocument/2006/relationships/image" Target="../media/image1.png" /><Relationship Id="rId13" Type="http://schemas.openxmlformats.org/officeDocument/2006/relationships/theme" Target="../theme/theme25.xml" /><Relationship Id="rId2" Type="http://schemas.openxmlformats.org/officeDocument/2006/relationships/slideLayout" Target="../slideLayouts/slideLayout268.xml" /><Relationship Id="rId3" Type="http://schemas.openxmlformats.org/officeDocument/2006/relationships/slideLayout" Target="../slideLayouts/slideLayout269.xml" /><Relationship Id="rId4" Type="http://schemas.openxmlformats.org/officeDocument/2006/relationships/slideLayout" Target="../slideLayouts/slideLayout270.xml" /><Relationship Id="rId5" Type="http://schemas.openxmlformats.org/officeDocument/2006/relationships/slideLayout" Target="../slideLayouts/slideLayout271.xml" /><Relationship Id="rId6" Type="http://schemas.openxmlformats.org/officeDocument/2006/relationships/slideLayout" Target="../slideLayouts/slideLayout272.xml" /><Relationship Id="rId7" Type="http://schemas.openxmlformats.org/officeDocument/2006/relationships/slideLayout" Target="../slideLayouts/slideLayout273.xml" /><Relationship Id="rId8" Type="http://schemas.openxmlformats.org/officeDocument/2006/relationships/slideLayout" Target="../slideLayouts/slideLayout274.xml" /><Relationship Id="rId9" Type="http://schemas.openxmlformats.org/officeDocument/2006/relationships/slideLayout" Target="../slideLayouts/slideLayout275.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89.xml" /><Relationship Id="rId10" Type="http://schemas.openxmlformats.org/officeDocument/2006/relationships/slideLayout" Target="../slideLayouts/slideLayout98.xml" /><Relationship Id="rId11" Type="http://schemas.openxmlformats.org/officeDocument/2006/relationships/slideLayout" Target="../slideLayouts/slideLayout99.xml" /><Relationship Id="rId12" Type="http://schemas.openxmlformats.org/officeDocument/2006/relationships/theme" Target="../theme/theme9.xml" /><Relationship Id="rId2" Type="http://schemas.openxmlformats.org/officeDocument/2006/relationships/slideLayout" Target="../slideLayouts/slideLayout90.xml" /><Relationship Id="rId3" Type="http://schemas.openxmlformats.org/officeDocument/2006/relationships/slideLayout" Target="../slideLayouts/slideLayout91.xml" /><Relationship Id="rId4" Type="http://schemas.openxmlformats.org/officeDocument/2006/relationships/slideLayout" Target="../slideLayouts/slideLayout92.xml" /><Relationship Id="rId5" Type="http://schemas.openxmlformats.org/officeDocument/2006/relationships/slideLayout" Target="../slideLayouts/slideLayout93.xml" /><Relationship Id="rId6" Type="http://schemas.openxmlformats.org/officeDocument/2006/relationships/slideLayout" Target="../slideLayouts/slideLayout94.xml" /><Relationship Id="rId7" Type="http://schemas.openxmlformats.org/officeDocument/2006/relationships/slideLayout" Target="../slideLayouts/slideLayout95.xml" /><Relationship Id="rId8" Type="http://schemas.openxmlformats.org/officeDocument/2006/relationships/slideLayout" Target="../slideLayouts/slideLayout96.xml" /><Relationship Id="rId9" Type="http://schemas.openxmlformats.org/officeDocument/2006/relationships/slideLayout" Target="../slideLayouts/slideLayout97.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E8FD0B7A-F5DD-4F40-B4CB-3B2C354B893A}" type="datetimeFigureOut">
              <a:rPr lang="en-US" smtClean="0"/>
              <a:pPr/>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11/5/2020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11/8/2020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DA2DB74C-F1FE-4AE5-BC70-3716D842D8A4}" type="datetimeFigureOut">
              <a:rPr lang="en-US" smtClean="0"/>
              <a:pPr/>
              <a:t>11/8/2020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27F43286-E56E-4A15-AE63-37214CE102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DA2DB74C-F1FE-4AE5-BC70-3716D842D8A4}" type="datetimeFigureOut">
              <a:rPr lang="en-US" smtClean="0"/>
              <a:pPr/>
              <a:t>11/8/2020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27F43286-E56E-4A15-AE63-37214CE102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CD047E76-5A1C-442B-A72F-1FD3DB108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9ED00D02-3996-483C-A963-CF9A5B218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B863D-7F3C-4A69-867E-E23A494E6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30F2B333-FAFB-4461-893A-5876145C9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955D7058-154B-495E-AE1F-F1F8ACEAE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686025985"/>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CD047E76-5A1C-442B-A72F-1FD3DB1086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9ED00D02-3996-483C-A963-CF9A5B218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B863D-7F3C-4A69-867E-E23A494E6F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F641E804-67DC-482E-A22E-7ECF4928EDA1}" type="datetimeFigureOut">
              <a:rPr lang="en-US" smtClean="0"/>
              <a:pPr/>
              <a:t>11/8/2020</a:t>
            </a:fld>
            <a:endParaRPr lang="en-US"/>
          </a:p>
        </p:txBody>
      </p:sp>
      <p:sp>
        <p:nvSpPr>
          <p:cNvPr id="5" name="Footer Placeholder 4">
            <a:extLst>
              <a:ext uri="{FF2B5EF4-FFF2-40B4-BE49-F238E27FC236}">
                <a16:creationId xmlns:a16="http://schemas.microsoft.com/office/drawing/2014/main" id="{30F2B333-FAFB-4461-893A-5876145C9F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955D7058-154B-495E-AE1F-F1F8ACEAE6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F3FCCCD-80D9-4108-85F7-39F576F62418}" type="slidenum">
              <a:rPr lang="en-US" smtClean="0"/>
              <a:pPr/>
              <a:t>‹#›</a:t>
            </a:fld>
            <a:endParaRPr lang="en-US"/>
          </a:p>
        </p:txBody>
      </p:sp>
    </p:spTree>
    <p:extLst>
      <p:ext uri="{BB962C8B-B14F-4D97-AF65-F5344CB8AC3E}">
        <p14:creationId xmlns:p14="http://schemas.microsoft.com/office/powerpoint/2010/main" val="2686025985"/>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4450" name="Rectangle 2">
            <a:extLst>
              <a:ext uri="{FF2B5EF4-FFF2-40B4-BE49-F238E27FC236}">
                <a16:creationId xmlns:a16="http://schemas.microsoft.com/office/drawing/2014/main" id="{447AAD4E-92A1-4440-BCEA-DC7988C2B981}"/>
              </a:ext>
            </a:extLst>
          </p:cNvPr>
          <p:cNvSpPr>
            <a:spLocks noGrp="1" noChangeArrowheads="1"/>
          </p:cNvSpPr>
          <p:nvPr>
            <p:ph type="body" idx="1"/>
          </p:nvPr>
        </p:nvSpPr>
        <p:spPr bwMode="auto">
          <a:xfrm>
            <a:off x="290513" y="1220788"/>
            <a:ext cx="8307387" cy="522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9" tIns="44446" rIns="90479" bIns="44446" numCol="1" anchor="t" anchorCtr="0" compatLnSpc="1">
            <a:prstTxWarp prst="textNoShape">
              <a:avLst/>
            </a:prstTxWarp>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Click to edit Master text styles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Second level</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Third level</a:t>
            </a:r>
          </a:p>
          <a:p>
            <a:pPr marL="1600200" marR="0" lvl="3" indent="-228600" algn="l" defTabSz="914400" fontAlgn="base">
              <a:lnSpc>
                <a:spcPct val="100000"/>
              </a:lnSpc>
              <a:spcBef>
                <a:spcPct val="20000"/>
              </a:spcBef>
              <a:spcAft>
                <a:spcPct val="0"/>
              </a:spcAft>
              <a:buSzTx/>
              <a:buChar char="»"/>
              <a:defRPr kumimoji="0"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Fourth level</a:t>
            </a:r>
          </a:p>
          <a:p>
            <a:pPr marL="2451100" marR="0" lvl="4" indent="-228600" algn="l" defTabSz="914400" fontAlgn="base">
              <a:lnSpc>
                <a:spcPct val="100000"/>
              </a:lnSpc>
              <a:spcBef>
                <a:spcPct val="20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66"/>
                </a:solidFill>
                <a:uLnTx/>
                <a:uFillTx/>
                <a:latin typeface="Times New Roman" panose="02020603050405020304" pitchFamily="18" charset="0"/>
                <a:ea typeface="+mn-ea"/>
                <a:cs typeface="+mn-cs"/>
                <a:sym typeface="Wingdings"/>
              </a:defRPr>
            </a:pPr>
            <a:r>
              <a:rPr kumimoji="0" lang="en-US" altLang="en-US" sz="2000" b="0" i="0" u="none" strike="noStrike" cap="none" spc="0" normalizeH="0" baseline="0" noProof="0">
                <a:ln w="9525" cap="flat" cmpd="sng" algn="ctr">
                  <a:noFill/>
                  <a:prstDash val="solid"/>
                  <a:round/>
                  <a:headEnd type="none" w="med" len="med"/>
                  <a:tailEnd type="none" w="med" len="med"/>
                </a:ln>
                <a:solidFill>
                  <a:srgbClr val="000066"/>
                </a:solidFill>
                <a:uLnTx/>
                <a:uFillTx/>
                <a:latin typeface="Times New Roman" panose="02020603050405020304" pitchFamily="18" charset="0"/>
                <a:ea typeface="+mn-ea"/>
                <a:cs typeface="+mn-cs"/>
                <a:sym typeface="Wingdings"/>
              </a:rPr>
              <a:t>Fifth level</a:t>
            </a:r>
          </a:p>
        </p:txBody>
      </p:sp>
      <p:sp>
        <p:nvSpPr>
          <p:cNvPr id="104451" name="Rectangle 3">
            <a:extLst>
              <a:ext uri="{FF2B5EF4-FFF2-40B4-BE49-F238E27FC236}">
                <a16:creationId xmlns:a16="http://schemas.microsoft.com/office/drawing/2014/main" id="{7385F563-FBAA-4A80-ACF3-EE108479D5C2}"/>
              </a:ext>
            </a:extLst>
          </p:cNvPr>
          <p:cNvSpPr>
            <a:spLocks noGrp="1" noChangeArrowheads="1"/>
          </p:cNvSpPr>
          <p:nvPr>
            <p:ph type="title"/>
          </p:nvPr>
        </p:nvSpPr>
        <p:spPr bwMode="auto">
          <a:xfrm>
            <a:off x="152400" y="228600"/>
            <a:ext cx="7650163" cy="781050"/>
          </a:xfrm>
          <a:prstGeom prst="rect">
            <a:avLst/>
          </a:prstGeom>
          <a:noFill/>
          <a:ln>
            <a:noFill/>
          </a:ln>
          <a:effectLst>
            <a:outerShdw dist="53882" dir="2700000" algn="ctr" rotWithShape="0">
              <a:srgbClr val="96969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Click to edit Master title style</a:t>
            </a:r>
          </a:p>
        </p:txBody>
      </p:sp>
      <p:sp>
        <p:nvSpPr>
          <p:cNvPr id="104452" name="Text Box 4">
            <a:extLst>
              <a:ext uri="{FF2B5EF4-FFF2-40B4-BE49-F238E27FC236}">
                <a16:creationId xmlns:a16="http://schemas.microsoft.com/office/drawing/2014/main" id="{80164A03-424C-4ACF-A13A-7162EF45AF30}"/>
              </a:ext>
            </a:extLst>
          </p:cNvPr>
          <p:cNvSpPr txBox="1">
            <a:spLocks noChangeArrowheads="1"/>
          </p:cNvSpPr>
          <p:nvPr/>
        </p:nvSpPr>
        <p:spPr bwMode="auto">
          <a:xfrm>
            <a:off x="219075" y="6400800"/>
            <a:ext cx="6032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15" tIns="45715" rIns="45715" bIns="45715"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1400" b="0" i="0" normalizeH="0" noProof="0">
                <a:solidFill>
                  <a:schemeClr val="hlink"/>
                </a:solidFill>
                <a:uLnTx/>
                <a:uFillTx/>
                <a:latin typeface="Helvetica" panose="020b0604020202020204" pitchFamily="34" charset="0"/>
                <a:ea typeface="+mn-ea"/>
                <a:cs typeface="+mn-cs"/>
              </a:rPr>
              <a:t>– </a:t>
            </a:r>
            <a:fld id="{79DEE722-3358-48E2-978A-371C0913129C}" type="slidenum">
              <a:rPr kumimoji="0" lang="en-US" altLang="en-US" sz="1400" b="0" i="0" normalizeH="0" noProof="0">
                <a:solidFill>
                  <a:schemeClr val="hlink"/>
                </a:solidFill>
                <a:uLnTx/>
                <a:uFillTx/>
                <a:latin typeface="Helvetica" panose="020b0604020202020204" pitchFamily="34" charset="0"/>
                <a:ea typeface="+mn-ea"/>
                <a:cs typeface="+mn-cs"/>
              </a:rPr>
              <a:pPr/>
              <a:t>‹#›</a:t>
            </a:fld>
            <a:r>
              <a:rPr kumimoji="0" lang="en-US" altLang="en-US" sz="1400" b="0" i="0" normalizeH="0" noProof="0">
                <a:solidFill>
                  <a:schemeClr val="hlink"/>
                </a:solidFill>
                <a:uLnTx/>
                <a:uFillTx/>
                <a:latin typeface="Helvetica" panose="020b0604020202020204" pitchFamily="34" charset="0"/>
                <a:ea typeface="+mn-ea"/>
                <a:cs typeface="+mn-cs"/>
              </a:rPr>
              <a:t> –</a:t>
            </a:r>
            <a:endParaRPr lang="en-US" altLang="en-US" sz="1400" b="0"/>
          </a:p>
        </p:txBody>
      </p:sp>
      <p:sp>
        <p:nvSpPr>
          <p:cNvPr id="104453" name="Rectangle 5">
            <a:extLst>
              <a:ext uri="{FF2B5EF4-FFF2-40B4-BE49-F238E27FC236}">
                <a16:creationId xmlns:a16="http://schemas.microsoft.com/office/drawing/2014/main" id="{99D4BDF6-4C39-486A-AC9F-295888B44FB2}"/>
              </a:ext>
            </a:extLst>
          </p:cNvPr>
          <p:cNvSpPr>
            <a:spLocks noChangeArrowheads="1"/>
          </p:cNvSpPr>
          <p:nvPr/>
        </p:nvSpPr>
        <p:spPr bwMode="auto">
          <a:xfrm>
            <a:off x="7761288" y="6391275"/>
            <a:ext cx="68580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15" tIns="45715" rIns="45715" bIns="45715"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1400" b="0" i="0" normalizeH="0" noProof="0">
                <a:solidFill>
                  <a:schemeClr val="hlink"/>
                </a:solidFill>
                <a:uLnTx/>
                <a:uFillTx/>
                <a:latin typeface="Helvetica" panose="020b0604020202020204" pitchFamily="34" charset="0"/>
                <a:ea typeface="+mn-ea"/>
                <a:cs typeface="+mn-cs"/>
              </a:rPr>
              <a:t>CS 105</a:t>
            </a:r>
          </a:p>
        </p:txBody>
      </p:sp>
      <p:pic>
        <p:nvPicPr>
          <p:cNvPr id="104454" name="Picture 6">
            <a:extLst>
              <a:ext uri="{FF2B5EF4-FFF2-40B4-BE49-F238E27FC236}">
                <a16:creationId xmlns:a16="http://schemas.microsoft.com/office/drawing/2014/main" id="{44AC874B-3652-432C-8014-E23499DD1573}"/>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tretch>
            <a:fillRect/>
          </a:stretch>
        </p:blipFill>
        <p:spPr bwMode="auto">
          <a:xfrm>
            <a:off x="8305800" y="152400"/>
            <a:ext cx="652463" cy="8382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ransition spd="med"/>
  <p:timing/>
  <p:txStyles>
    <p:titleStyle>
      <a:lvl1pPr algn="l" rtl="0" fontAlgn="base">
        <a:lnSpc>
          <a:spcPct val="87000"/>
        </a:lnSpc>
        <a:spcBef>
          <a:spcPct val="0"/>
        </a:spcBef>
        <a:spcAft>
          <a:spcPct val="0"/>
        </a:spcAft>
        <a:defRPr sz="3800" b="1" kern="1200">
          <a:solidFill>
            <a:schemeClr val="hlink"/>
          </a:solidFill>
          <a:latin typeface="+mj-lt"/>
          <a:ea typeface="+mj-ea"/>
          <a:cs typeface="+mj-cs"/>
        </a:defRPr>
      </a:lvl1pPr>
      <a:lvl2pPr algn="l" rtl="0" fontAlgn="base">
        <a:lnSpc>
          <a:spcPct val="87000"/>
        </a:lnSpc>
        <a:spcBef>
          <a:spcPct val="0"/>
        </a:spcBef>
        <a:spcAft>
          <a:spcPct val="0"/>
        </a:spcAft>
        <a:defRPr sz="3800" b="1">
          <a:solidFill>
            <a:schemeClr val="hlink"/>
          </a:solidFill>
          <a:latin typeface="Helvetica" panose="020b0604020202020204" pitchFamily="34" charset="0"/>
        </a:defRPr>
      </a:lvl2pPr>
      <a:lvl3pPr algn="l" rtl="0" fontAlgn="base">
        <a:lnSpc>
          <a:spcPct val="87000"/>
        </a:lnSpc>
        <a:spcBef>
          <a:spcPct val="0"/>
        </a:spcBef>
        <a:spcAft>
          <a:spcPct val="0"/>
        </a:spcAft>
        <a:defRPr sz="3800" b="1">
          <a:solidFill>
            <a:schemeClr val="hlink"/>
          </a:solidFill>
          <a:latin typeface="Helvetica" panose="020b0604020202020204" pitchFamily="34" charset="0"/>
        </a:defRPr>
      </a:lvl3pPr>
      <a:lvl4pPr algn="l" rtl="0" fontAlgn="base">
        <a:lnSpc>
          <a:spcPct val="87000"/>
        </a:lnSpc>
        <a:spcBef>
          <a:spcPct val="0"/>
        </a:spcBef>
        <a:spcAft>
          <a:spcPct val="0"/>
        </a:spcAft>
        <a:defRPr sz="3800" b="1">
          <a:solidFill>
            <a:schemeClr val="hlink"/>
          </a:solidFill>
          <a:latin typeface="Helvetica" panose="020b0604020202020204" pitchFamily="34" charset="0"/>
        </a:defRPr>
      </a:lvl4pPr>
      <a:lvl5pPr algn="l" rtl="0" fontAlgn="base">
        <a:lnSpc>
          <a:spcPct val="87000"/>
        </a:lnSpc>
        <a:spcBef>
          <a:spcPct val="0"/>
        </a:spcBef>
        <a:spcAft>
          <a:spcPct val="0"/>
        </a:spcAft>
        <a:defRPr sz="3800" b="1">
          <a:solidFill>
            <a:schemeClr val="hlink"/>
          </a:solidFill>
          <a:latin typeface="Helvetica" panose="020b0604020202020204" pitchFamily="34" charset="0"/>
        </a:defRPr>
      </a:lvl5pPr>
      <a:lvl6pPr marL="457200" algn="l" rtl="0" fontAlgn="base">
        <a:lnSpc>
          <a:spcPct val="87000"/>
        </a:lnSpc>
        <a:spcBef>
          <a:spcPct val="0"/>
        </a:spcBef>
        <a:spcAft>
          <a:spcPct val="0"/>
        </a:spcAft>
        <a:defRPr sz="3800" b="1">
          <a:solidFill>
            <a:schemeClr val="hlink"/>
          </a:solidFill>
          <a:latin typeface="Helvetica" panose="020b0604020202020204" pitchFamily="34" charset="0"/>
        </a:defRPr>
      </a:lvl6pPr>
      <a:lvl7pPr marL="914400" algn="l" rtl="0" fontAlgn="base">
        <a:lnSpc>
          <a:spcPct val="87000"/>
        </a:lnSpc>
        <a:spcBef>
          <a:spcPct val="0"/>
        </a:spcBef>
        <a:spcAft>
          <a:spcPct val="0"/>
        </a:spcAft>
        <a:defRPr sz="3800" b="1">
          <a:solidFill>
            <a:schemeClr val="hlink"/>
          </a:solidFill>
          <a:latin typeface="Helvetica" panose="020b0604020202020204" pitchFamily="34" charset="0"/>
        </a:defRPr>
      </a:lvl7pPr>
      <a:lvl8pPr marL="1371600" algn="l" rtl="0" fontAlgn="base">
        <a:lnSpc>
          <a:spcPct val="87000"/>
        </a:lnSpc>
        <a:spcBef>
          <a:spcPct val="0"/>
        </a:spcBef>
        <a:spcAft>
          <a:spcPct val="0"/>
        </a:spcAft>
        <a:defRPr sz="3800" b="1">
          <a:solidFill>
            <a:schemeClr val="hlink"/>
          </a:solidFill>
          <a:latin typeface="Helvetica" panose="020b0604020202020204" pitchFamily="34" charset="0"/>
        </a:defRPr>
      </a:lvl8pPr>
      <a:lvl9pPr marL="1828800" algn="l" rtl="0" fontAlgn="base">
        <a:lnSpc>
          <a:spcPct val="87000"/>
        </a:lnSpc>
        <a:spcBef>
          <a:spcPct val="0"/>
        </a:spcBef>
        <a:spcAft>
          <a:spcPct val="0"/>
        </a:spcAft>
        <a:defRPr sz="3800" b="1">
          <a:solidFill>
            <a:schemeClr val="hlink"/>
          </a:solidFill>
          <a:latin typeface="Helvetica" panose="020b0604020202020204" pitchFamily="34" charset="0"/>
        </a:defRPr>
      </a:lvl9pPr>
    </p:titleStyle>
    <p:bodyStyle>
      <a:lvl1pPr marL="385763" indent="-385763" algn="l" rtl="0" fontAlgn="base">
        <a:lnSpc>
          <a:spcPct val="95000"/>
        </a:lnSpc>
        <a:spcBef>
          <a:spcPct val="50000"/>
        </a:spcBef>
        <a:spcAft>
          <a:spcPct val="0"/>
        </a:spcAft>
        <a:buClr>
          <a:schemeClr val="hlink"/>
        </a:buClr>
        <a:buFont typeface="Wingdings" pitchFamily="2" charset="2"/>
        <a:defRPr sz="2400" b="1" kern="1200">
          <a:solidFill>
            <a:schemeClr val="tx2"/>
          </a:solidFill>
          <a:effectLst>
            <a:outerShdw blurRad="38100" dist="38100" dir="2700000" algn="tl">
              <a:srgbClr val="C0C0C0"/>
            </a:outerShdw>
          </a:effectLst>
          <a:latin typeface="+mn-lt"/>
          <a:ea typeface="+mn-ea"/>
          <a:cs typeface="+mn-cs"/>
        </a:defRPr>
      </a:lvl1pPr>
      <a:lvl2pPr marL="744538" indent="-246063" algn="l" rtl="0" fontAlgn="base">
        <a:spcBef>
          <a:spcPct val="25000"/>
        </a:spcBef>
        <a:spcAft>
          <a:spcPct val="0"/>
        </a:spcAft>
        <a:buClr>
          <a:schemeClr val="hlink"/>
        </a:buClr>
        <a:buSzPct val="75000"/>
        <a:buFont typeface="Wingdings" pitchFamily="2" charset="2"/>
        <a:buChar char="n"/>
        <a:defRPr sz="2000" b="1" kern="1200">
          <a:solidFill>
            <a:schemeClr val="tx1"/>
          </a:solidFill>
          <a:latin typeface="+mn-lt"/>
          <a:ea typeface="+mn-ea"/>
          <a:cs typeface="+mn-cs"/>
        </a:defRPr>
      </a:lvl2pPr>
      <a:lvl3pPr marL="1146175" indent="-238125" algn="l" rtl="0" fontAlgn="base">
        <a:lnSpc>
          <a:spcPct val="107000"/>
        </a:lnSpc>
        <a:spcBef>
          <a:spcPct val="10000"/>
        </a:spcBef>
        <a:spcAft>
          <a:spcPct val="0"/>
        </a:spcAft>
        <a:buClr>
          <a:srgbClr val="005400"/>
        </a:buClr>
        <a:buSzPct val="90000"/>
        <a:buFont typeface="Wingdings" pitchFamily="2" charset="2"/>
        <a:buChar char="l"/>
        <a:defRPr b="1" kern="1200">
          <a:solidFill>
            <a:schemeClr val="folHlink"/>
          </a:solidFill>
          <a:latin typeface="+mn-lt"/>
          <a:ea typeface="+mn-ea"/>
          <a:cs typeface="+mn-cs"/>
        </a:defRPr>
      </a:lvl3pPr>
      <a:lvl4pPr marL="1600200" indent="-228600" algn="l" rtl="0" fontAlgn="base">
        <a:spcBef>
          <a:spcPct val="20000"/>
        </a:spcBef>
        <a:spcAft>
          <a:spcPct val="0"/>
        </a:spcAft>
        <a:buChar char="»"/>
        <a:defRPr b="1" kern="1200">
          <a:solidFill>
            <a:schemeClr val="tx1"/>
          </a:solidFill>
          <a:latin typeface="+mn-lt"/>
          <a:ea typeface="+mn-ea"/>
          <a:cs typeface="+mn-cs"/>
        </a:defRPr>
      </a:lvl4pPr>
      <a:lvl5pPr marL="2451100" indent="-228600"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a:effectLst/>
      </p:bgPr>
    </p:bg>
    <p:spTree>
      <p:nvGrpSpPr>
        <p:cNvPr id="1" name=""/>
        <p:cNvGrpSpPr/>
        <p:nvPr/>
      </p:nvGrpSpPr>
      <p:grpSpPr>
        <a:xfrm>
          <a:off x="0" y="0"/>
          <a:ext cx="0" cy="0"/>
        </a:xfrm>
      </p:grpSpPr>
      <p:sp>
        <p:nvSpPr>
          <p:cNvPr id="104450" name="Rectangle 2">
            <a:extLst>
              <a:ext uri="{FF2B5EF4-FFF2-40B4-BE49-F238E27FC236}">
                <a16:creationId xmlns:a16="http://schemas.microsoft.com/office/drawing/2014/main" id="{447AAD4E-92A1-4440-BCEA-DC7988C2B981}"/>
              </a:ext>
            </a:extLst>
          </p:cNvPr>
          <p:cNvSpPr>
            <a:spLocks noGrp="1" noChangeArrowheads="1"/>
          </p:cNvSpPr>
          <p:nvPr>
            <p:ph type="body" idx="1"/>
          </p:nvPr>
        </p:nvSpPr>
        <p:spPr bwMode="auto">
          <a:xfrm>
            <a:off x="290513" y="1220788"/>
            <a:ext cx="8307387" cy="522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79" tIns="44446" rIns="90479" bIns="44446" numCol="1" anchor="t" anchorCtr="0" compatLnSpc="1">
            <a:prstTxWarp prst="textNoShape">
              <a:avLst/>
            </a:prstTxWarp>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Click to edit Master text styles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Second level</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Third level</a:t>
            </a:r>
          </a:p>
          <a:p>
            <a:pPr marL="1600200" marR="0" lvl="3" indent="-228600" algn="l" defTabSz="914400" fontAlgn="base">
              <a:lnSpc>
                <a:spcPct val="100000"/>
              </a:lnSpc>
              <a:spcBef>
                <a:spcPct val="20000"/>
              </a:spcBef>
              <a:spcAft>
                <a:spcPct val="0"/>
              </a:spcAft>
              <a:buSzTx/>
              <a:buChar char="»"/>
              <a:defRPr kumimoji="0"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Fourth level</a:t>
            </a:r>
          </a:p>
          <a:p>
            <a:pPr marL="2451100" marR="0" lvl="4" indent="-228600" algn="l" defTabSz="914400" fontAlgn="base">
              <a:lnSpc>
                <a:spcPct val="100000"/>
              </a:lnSpc>
              <a:spcBef>
                <a:spcPct val="20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66"/>
                </a:solidFill>
                <a:uLnTx/>
                <a:uFillTx/>
                <a:latin typeface="Times New Roman" panose="02020603050405020304" pitchFamily="18" charset="0"/>
                <a:ea typeface="+mn-ea"/>
                <a:cs typeface="+mn-cs"/>
                <a:sym typeface="Wingdings"/>
              </a:defRPr>
            </a:pPr>
            <a:r>
              <a:rPr kumimoji="0" lang="en-US" altLang="en-US" sz="2000" b="0" i="0" u="none" strike="noStrike" cap="none" spc="0" normalizeH="0" baseline="0" noProof="0">
                <a:ln w="9525" cap="flat" cmpd="sng" algn="ctr">
                  <a:noFill/>
                  <a:prstDash val="solid"/>
                  <a:round/>
                  <a:headEnd type="none" w="med" len="med"/>
                  <a:tailEnd type="none" w="med" len="med"/>
                </a:ln>
                <a:solidFill>
                  <a:srgbClr val="000066"/>
                </a:solidFill>
                <a:uLnTx/>
                <a:uFillTx/>
                <a:latin typeface="Times New Roman" panose="02020603050405020304" pitchFamily="18" charset="0"/>
                <a:ea typeface="+mn-ea"/>
                <a:cs typeface="+mn-cs"/>
                <a:sym typeface="Wingdings"/>
              </a:rPr>
              <a:t>Fifth level</a:t>
            </a:r>
          </a:p>
        </p:txBody>
      </p:sp>
      <p:sp>
        <p:nvSpPr>
          <p:cNvPr id="104451" name="Rectangle 3">
            <a:extLst>
              <a:ext uri="{FF2B5EF4-FFF2-40B4-BE49-F238E27FC236}">
                <a16:creationId xmlns:a16="http://schemas.microsoft.com/office/drawing/2014/main" id="{7385F563-FBAA-4A80-ACF3-EE108479D5C2}"/>
              </a:ext>
            </a:extLst>
          </p:cNvPr>
          <p:cNvSpPr>
            <a:spLocks noGrp="1" noChangeArrowheads="1"/>
          </p:cNvSpPr>
          <p:nvPr>
            <p:ph type="title"/>
          </p:nvPr>
        </p:nvSpPr>
        <p:spPr bwMode="auto">
          <a:xfrm>
            <a:off x="152400" y="228600"/>
            <a:ext cx="7650163" cy="781050"/>
          </a:xfrm>
          <a:prstGeom prst="rect">
            <a:avLst/>
          </a:prstGeom>
          <a:noFill/>
          <a:ln>
            <a:noFill/>
          </a:ln>
          <a:effectLst>
            <a:outerShdw dist="53882" dir="2700000" algn="ctr" rotWithShape="0">
              <a:srgbClr val="969696"/>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Click to edit Master title style</a:t>
            </a:r>
          </a:p>
        </p:txBody>
      </p:sp>
      <p:sp>
        <p:nvSpPr>
          <p:cNvPr id="104452" name="Text Box 4">
            <a:extLst>
              <a:ext uri="{FF2B5EF4-FFF2-40B4-BE49-F238E27FC236}">
                <a16:creationId xmlns:a16="http://schemas.microsoft.com/office/drawing/2014/main" id="{80164A03-424C-4ACF-A13A-7162EF45AF30}"/>
              </a:ext>
            </a:extLst>
          </p:cNvPr>
          <p:cNvSpPr txBox="1">
            <a:spLocks noChangeArrowheads="1"/>
          </p:cNvSpPr>
          <p:nvPr/>
        </p:nvSpPr>
        <p:spPr bwMode="auto">
          <a:xfrm>
            <a:off x="219075" y="6400800"/>
            <a:ext cx="60325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15" tIns="45715" rIns="45715" bIns="45715"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1400" b="0" i="0" normalizeH="0" noProof="0">
                <a:solidFill>
                  <a:schemeClr val="hlink"/>
                </a:solidFill>
                <a:uLnTx/>
                <a:uFillTx/>
                <a:latin typeface="Helvetica" panose="020b0604020202020204" pitchFamily="34" charset="0"/>
                <a:ea typeface="+mn-ea"/>
                <a:cs typeface="+mn-cs"/>
              </a:rPr>
              <a:t>– </a:t>
            </a:r>
            <a:fld id="{79DEE722-3358-48E2-978A-371C0913129C}" type="slidenum">
              <a:rPr kumimoji="0" lang="en-US" altLang="en-US" sz="1400" b="0" i="0" normalizeH="0" noProof="0">
                <a:solidFill>
                  <a:schemeClr val="hlink"/>
                </a:solidFill>
                <a:uLnTx/>
                <a:uFillTx/>
                <a:latin typeface="Helvetica" panose="020b0604020202020204" pitchFamily="34" charset="0"/>
                <a:ea typeface="+mn-ea"/>
                <a:cs typeface="+mn-cs"/>
              </a:rPr>
              <a:pPr/>
              <a:t>‹#›</a:t>
            </a:fld>
            <a:r>
              <a:rPr kumimoji="0" lang="en-US" altLang="en-US" sz="1400" b="0" i="0" normalizeH="0" noProof="0">
                <a:solidFill>
                  <a:schemeClr val="hlink"/>
                </a:solidFill>
                <a:uLnTx/>
                <a:uFillTx/>
                <a:latin typeface="Helvetica" panose="020b0604020202020204" pitchFamily="34" charset="0"/>
                <a:ea typeface="+mn-ea"/>
                <a:cs typeface="+mn-cs"/>
              </a:rPr>
              <a:t> –</a:t>
            </a:r>
            <a:endParaRPr lang="en-US" altLang="en-US" sz="1400" b="0"/>
          </a:p>
        </p:txBody>
      </p:sp>
      <p:sp>
        <p:nvSpPr>
          <p:cNvPr id="104453" name="Rectangle 5">
            <a:extLst>
              <a:ext uri="{FF2B5EF4-FFF2-40B4-BE49-F238E27FC236}">
                <a16:creationId xmlns:a16="http://schemas.microsoft.com/office/drawing/2014/main" id="{99D4BDF6-4C39-486A-AC9F-295888B44FB2}"/>
              </a:ext>
            </a:extLst>
          </p:cNvPr>
          <p:cNvSpPr>
            <a:spLocks noChangeArrowheads="1"/>
          </p:cNvSpPr>
          <p:nvPr/>
        </p:nvSpPr>
        <p:spPr bwMode="auto">
          <a:xfrm>
            <a:off x="7761288" y="6391275"/>
            <a:ext cx="685800" cy="28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wrap="none" lIns="45715" tIns="45715" rIns="45715" bIns="45715"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1400" b="0" i="0" normalizeH="0" noProof="0">
                <a:solidFill>
                  <a:schemeClr val="hlink"/>
                </a:solidFill>
                <a:uLnTx/>
                <a:uFillTx/>
                <a:latin typeface="Helvetica" panose="020b0604020202020204" pitchFamily="34" charset="0"/>
                <a:ea typeface="+mn-ea"/>
                <a:cs typeface="+mn-cs"/>
              </a:rPr>
              <a:t>CS 105</a:t>
            </a:r>
          </a:p>
        </p:txBody>
      </p:sp>
      <p:pic>
        <p:nvPicPr>
          <p:cNvPr id="104454" name="Picture 6">
            <a:extLst>
              <a:ext uri="{FF2B5EF4-FFF2-40B4-BE49-F238E27FC236}">
                <a16:creationId xmlns:a16="http://schemas.microsoft.com/office/drawing/2014/main" id="{44AC874B-3652-432C-8014-E23499DD1573}"/>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tretch>
            <a:fillRect/>
          </a:stretch>
        </p:blipFill>
        <p:spPr bwMode="auto">
          <a:xfrm>
            <a:off x="8305800" y="152400"/>
            <a:ext cx="652463" cy="8382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ransition spd="med"/>
  <p:timing/>
  <p:txStyles>
    <p:titleStyle>
      <a:lvl1pPr algn="l" rtl="0" fontAlgn="base">
        <a:lnSpc>
          <a:spcPct val="87000"/>
        </a:lnSpc>
        <a:spcBef>
          <a:spcPct val="0"/>
        </a:spcBef>
        <a:spcAft>
          <a:spcPct val="0"/>
        </a:spcAft>
        <a:defRPr sz="3800" b="1" kern="1200">
          <a:solidFill>
            <a:schemeClr val="hlink"/>
          </a:solidFill>
          <a:latin typeface="+mj-lt"/>
          <a:ea typeface="+mj-ea"/>
          <a:cs typeface="+mj-cs"/>
        </a:defRPr>
      </a:lvl1pPr>
      <a:lvl2pPr algn="l" rtl="0" fontAlgn="base">
        <a:lnSpc>
          <a:spcPct val="87000"/>
        </a:lnSpc>
        <a:spcBef>
          <a:spcPct val="0"/>
        </a:spcBef>
        <a:spcAft>
          <a:spcPct val="0"/>
        </a:spcAft>
        <a:defRPr sz="3800" b="1">
          <a:solidFill>
            <a:schemeClr val="hlink"/>
          </a:solidFill>
          <a:latin typeface="Helvetica" panose="020b0604020202020204" pitchFamily="34" charset="0"/>
        </a:defRPr>
      </a:lvl2pPr>
      <a:lvl3pPr algn="l" rtl="0" fontAlgn="base">
        <a:lnSpc>
          <a:spcPct val="87000"/>
        </a:lnSpc>
        <a:spcBef>
          <a:spcPct val="0"/>
        </a:spcBef>
        <a:spcAft>
          <a:spcPct val="0"/>
        </a:spcAft>
        <a:defRPr sz="3800" b="1">
          <a:solidFill>
            <a:schemeClr val="hlink"/>
          </a:solidFill>
          <a:latin typeface="Helvetica" panose="020b0604020202020204" pitchFamily="34" charset="0"/>
        </a:defRPr>
      </a:lvl3pPr>
      <a:lvl4pPr algn="l" rtl="0" fontAlgn="base">
        <a:lnSpc>
          <a:spcPct val="87000"/>
        </a:lnSpc>
        <a:spcBef>
          <a:spcPct val="0"/>
        </a:spcBef>
        <a:spcAft>
          <a:spcPct val="0"/>
        </a:spcAft>
        <a:defRPr sz="3800" b="1">
          <a:solidFill>
            <a:schemeClr val="hlink"/>
          </a:solidFill>
          <a:latin typeface="Helvetica" panose="020b0604020202020204" pitchFamily="34" charset="0"/>
        </a:defRPr>
      </a:lvl4pPr>
      <a:lvl5pPr algn="l" rtl="0" fontAlgn="base">
        <a:lnSpc>
          <a:spcPct val="87000"/>
        </a:lnSpc>
        <a:spcBef>
          <a:spcPct val="0"/>
        </a:spcBef>
        <a:spcAft>
          <a:spcPct val="0"/>
        </a:spcAft>
        <a:defRPr sz="3800" b="1">
          <a:solidFill>
            <a:schemeClr val="hlink"/>
          </a:solidFill>
          <a:latin typeface="Helvetica" panose="020b0604020202020204" pitchFamily="34" charset="0"/>
        </a:defRPr>
      </a:lvl5pPr>
      <a:lvl6pPr marL="457200" algn="l" rtl="0" fontAlgn="base">
        <a:lnSpc>
          <a:spcPct val="87000"/>
        </a:lnSpc>
        <a:spcBef>
          <a:spcPct val="0"/>
        </a:spcBef>
        <a:spcAft>
          <a:spcPct val="0"/>
        </a:spcAft>
        <a:defRPr sz="3800" b="1">
          <a:solidFill>
            <a:schemeClr val="hlink"/>
          </a:solidFill>
          <a:latin typeface="Helvetica" panose="020b0604020202020204" pitchFamily="34" charset="0"/>
        </a:defRPr>
      </a:lvl6pPr>
      <a:lvl7pPr marL="914400" algn="l" rtl="0" fontAlgn="base">
        <a:lnSpc>
          <a:spcPct val="87000"/>
        </a:lnSpc>
        <a:spcBef>
          <a:spcPct val="0"/>
        </a:spcBef>
        <a:spcAft>
          <a:spcPct val="0"/>
        </a:spcAft>
        <a:defRPr sz="3800" b="1">
          <a:solidFill>
            <a:schemeClr val="hlink"/>
          </a:solidFill>
          <a:latin typeface="Helvetica" panose="020b0604020202020204" pitchFamily="34" charset="0"/>
        </a:defRPr>
      </a:lvl7pPr>
      <a:lvl8pPr marL="1371600" algn="l" rtl="0" fontAlgn="base">
        <a:lnSpc>
          <a:spcPct val="87000"/>
        </a:lnSpc>
        <a:spcBef>
          <a:spcPct val="0"/>
        </a:spcBef>
        <a:spcAft>
          <a:spcPct val="0"/>
        </a:spcAft>
        <a:defRPr sz="3800" b="1">
          <a:solidFill>
            <a:schemeClr val="hlink"/>
          </a:solidFill>
          <a:latin typeface="Helvetica" panose="020b0604020202020204" pitchFamily="34" charset="0"/>
        </a:defRPr>
      </a:lvl8pPr>
      <a:lvl9pPr marL="1828800" algn="l" rtl="0" fontAlgn="base">
        <a:lnSpc>
          <a:spcPct val="87000"/>
        </a:lnSpc>
        <a:spcBef>
          <a:spcPct val="0"/>
        </a:spcBef>
        <a:spcAft>
          <a:spcPct val="0"/>
        </a:spcAft>
        <a:defRPr sz="3800" b="1">
          <a:solidFill>
            <a:schemeClr val="hlink"/>
          </a:solidFill>
          <a:latin typeface="Helvetica" panose="020b0604020202020204" pitchFamily="34" charset="0"/>
        </a:defRPr>
      </a:lvl9pPr>
    </p:titleStyle>
    <p:bodyStyle>
      <a:lvl1pPr marL="385763" indent="-385763" algn="l" rtl="0" fontAlgn="base">
        <a:lnSpc>
          <a:spcPct val="95000"/>
        </a:lnSpc>
        <a:spcBef>
          <a:spcPct val="50000"/>
        </a:spcBef>
        <a:spcAft>
          <a:spcPct val="0"/>
        </a:spcAft>
        <a:buClr>
          <a:schemeClr val="hlink"/>
        </a:buClr>
        <a:buFont typeface="Wingdings" pitchFamily="2" charset="2"/>
        <a:defRPr sz="2400" b="1" kern="1200">
          <a:solidFill>
            <a:schemeClr val="tx2"/>
          </a:solidFill>
          <a:effectLst>
            <a:outerShdw blurRad="38100" dist="38100" dir="2700000" algn="tl">
              <a:srgbClr val="C0C0C0"/>
            </a:outerShdw>
          </a:effectLst>
          <a:latin typeface="+mn-lt"/>
          <a:ea typeface="+mn-ea"/>
          <a:cs typeface="+mn-cs"/>
        </a:defRPr>
      </a:lvl1pPr>
      <a:lvl2pPr marL="744538" indent="-246063" algn="l" rtl="0" fontAlgn="base">
        <a:spcBef>
          <a:spcPct val="25000"/>
        </a:spcBef>
        <a:spcAft>
          <a:spcPct val="0"/>
        </a:spcAft>
        <a:buClr>
          <a:schemeClr val="hlink"/>
        </a:buClr>
        <a:buSzPct val="75000"/>
        <a:buFont typeface="Wingdings" pitchFamily="2" charset="2"/>
        <a:buChar char="n"/>
        <a:defRPr sz="2000" b="1" kern="1200">
          <a:solidFill>
            <a:schemeClr val="tx1"/>
          </a:solidFill>
          <a:latin typeface="+mn-lt"/>
          <a:ea typeface="+mn-ea"/>
          <a:cs typeface="+mn-cs"/>
        </a:defRPr>
      </a:lvl2pPr>
      <a:lvl3pPr marL="1146175" indent="-238125" algn="l" rtl="0" fontAlgn="base">
        <a:lnSpc>
          <a:spcPct val="107000"/>
        </a:lnSpc>
        <a:spcBef>
          <a:spcPct val="10000"/>
        </a:spcBef>
        <a:spcAft>
          <a:spcPct val="0"/>
        </a:spcAft>
        <a:buClr>
          <a:srgbClr val="005400"/>
        </a:buClr>
        <a:buSzPct val="90000"/>
        <a:buFont typeface="Wingdings" pitchFamily="2" charset="2"/>
        <a:buChar char="l"/>
        <a:defRPr b="1" kern="1200">
          <a:solidFill>
            <a:schemeClr val="folHlink"/>
          </a:solidFill>
          <a:latin typeface="+mn-lt"/>
          <a:ea typeface="+mn-ea"/>
          <a:cs typeface="+mn-cs"/>
        </a:defRPr>
      </a:lvl3pPr>
      <a:lvl4pPr marL="1600200" indent="-228600" algn="l" rtl="0" fontAlgn="base">
        <a:spcBef>
          <a:spcPct val="20000"/>
        </a:spcBef>
        <a:spcAft>
          <a:spcPct val="0"/>
        </a:spcAft>
        <a:buChar char="»"/>
        <a:defRPr b="1" kern="1200">
          <a:solidFill>
            <a:schemeClr val="tx1"/>
          </a:solidFill>
          <a:latin typeface="+mn-lt"/>
          <a:ea typeface="+mn-ea"/>
          <a:cs typeface="+mn-cs"/>
        </a:defRPr>
      </a:lvl4pPr>
      <a:lvl5pPr marL="2451100" indent="-228600" algn="l" rtl="0" fontAlgn="base">
        <a:spcBef>
          <a:spcPct val="20000"/>
        </a:spcBef>
        <a:spcAft>
          <a:spcPct val="0"/>
        </a:spcAft>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10/14/2020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27F43286-E56E-4A15-AE63-37214CE102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DA2DB74C-F1FE-4AE5-BC70-3716D842D8A4}" type="datetimeFigureOut">
              <a:rPr lang="en-US" smtClean="0"/>
              <a:pPr/>
              <a:t>10/17/2020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27F43286-E56E-4A15-AE63-37214CE102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10/28/2020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477D6A84-5CAA-46EC-8B73-3BA70688F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F22C4ABA-AB51-4F9C-9B17-6848D33EAE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7DAD6-CACA-4FAF-B721-58597B5B12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stStyle>
          <a:p>
            <a:pPr/>
            <a:fld id="{AC7AD84D-2E55-4090-8ED3-FF3362D8EB0A}" type="datetimeFigureOut">
              <a:rPr lang="en-US" smtClean="0"/>
              <a:pPr/>
              <a:t>11/1/2020</a:t>
            </a:fld>
            <a:endParaRPr lang="en-US"/>
          </a:p>
        </p:txBody>
      </p:sp>
      <p:sp>
        <p:nvSpPr>
          <p:cNvPr id="5" name="Footer Placeholder 4">
            <a:extLst>
              <a:ext uri="{FF2B5EF4-FFF2-40B4-BE49-F238E27FC236}">
                <a16:creationId xmlns:a16="http://schemas.microsoft.com/office/drawing/2014/main" id="{84190BD8-B16B-4819-BA83-C1A3BD4428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stStyle>
          <a:p>
            <a:pPr/>
            <a:endParaRPr lang="en-US"/>
          </a:p>
        </p:txBody>
      </p:sp>
      <p:sp>
        <p:nvSpPr>
          <p:cNvPr id="6" name="Slide Number Placeholder 5">
            <a:extLst>
              <a:ext uri="{FF2B5EF4-FFF2-40B4-BE49-F238E27FC236}">
                <a16:creationId xmlns:a16="http://schemas.microsoft.com/office/drawing/2014/main" id="{7DD5C834-C71E-4E10-8451-C04B15C78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stStyle>
          <a:p>
            <a:pPr/>
            <a:fld id="{A3632F56-3308-4FA1-8E32-5018D79001BB}" type="slidenum">
              <a:rPr lang="en-US" smtClean="0"/>
              <a:pPr/>
              <a:t>‹#›</a:t>
            </a:fld>
            <a:endParaRPr lang="en-US"/>
          </a:p>
        </p:txBody>
      </p:sp>
    </p:spTree>
    <p:extLst>
      <p:ext uri="{BB962C8B-B14F-4D97-AF65-F5344CB8AC3E}">
        <p14:creationId xmlns:p14="http://schemas.microsoft.com/office/powerpoint/2010/main" val="400930647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7.png"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89.xml" /><Relationship Id="rId2" Type="http://schemas.openxmlformats.org/officeDocument/2006/relationships/image" Target="../media/image2.pn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 Id="rId3" Type="http://schemas.openxmlformats.org/officeDocument/2006/relationships/image" Target="../media/image37.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8.png"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90.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90.xml" /><Relationship Id="rId2" Type="http://schemas.openxmlformats.org/officeDocument/2006/relationships/image" Target="../media/image2.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111.xml" /><Relationship Id="rId2" Type="http://schemas.openxmlformats.org/officeDocument/2006/relationships/image" Target="../media/image2.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112.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 Id="rId3" Type="http://schemas.openxmlformats.org/officeDocument/2006/relationships/image" Target="../media/image38.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 Id="rId3" Type="http://schemas.openxmlformats.org/officeDocument/2006/relationships/hyperlink" Target="http://en.wikipedia.org/wiki/Synchronization_%28computer_science%29" TargetMode="Externa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 Id="rId3" Type="http://schemas.openxmlformats.org/officeDocument/2006/relationships/image" Target="../media/image39.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112.xml" /><Relationship Id="rId2" Type="http://schemas.openxmlformats.org/officeDocument/2006/relationships/image" Target="../media/image2.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133.xml" /><Relationship Id="rId2" Type="http://schemas.openxmlformats.org/officeDocument/2006/relationships/image" Target="../media/image2.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0.png" /><Relationship Id="rId4" Type="http://schemas.openxmlformats.org/officeDocument/2006/relationships/image" Target="../media/image41.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2.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3.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4.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5.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6.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134.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9.gif"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47.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38.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hyperlink" Target="http://en.wikipedia.org/wiki/Synchronization_%28computer_science%29" TargetMode="Externa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 Id="rId3" Type="http://schemas.openxmlformats.org/officeDocument/2006/relationships/image" Target="../media/image39.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134.xml" /><Relationship Id="rId2" Type="http://schemas.openxmlformats.org/officeDocument/2006/relationships/image" Target="../media/image2.pn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155.xml" /><Relationship Id="rId2" Type="http://schemas.openxmlformats.org/officeDocument/2006/relationships/image" Target="../media/image2.png"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 Id="rId3" Type="http://schemas.openxmlformats.org/officeDocument/2006/relationships/image" Target="../media/image48.png" /><Relationship Id="rId4" Type="http://schemas.openxmlformats.org/officeDocument/2006/relationships/image" Target="../media/image49.pn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 Id="rId3" Type="http://schemas.openxmlformats.org/officeDocument/2006/relationships/image" Target="../media/image50.pn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 Id="rId3" Type="http://schemas.openxmlformats.org/officeDocument/2006/relationships/image" Target="../media/image51.png" /><Relationship Id="rId4" Type="http://schemas.openxmlformats.org/officeDocument/2006/relationships/image" Target="../media/image52.pn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3.xml" /><Relationship Id="rId2" Type="http://schemas.openxmlformats.org/officeDocument/2006/relationships/image" Target="../media/image2.pn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156.xml" /><Relationship Id="rId2" Type="http://schemas.openxmlformats.org/officeDocument/2006/relationships/image" Target="../media/image2.png"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177.xml" /><Relationship Id="rId2" Type="http://schemas.openxmlformats.org/officeDocument/2006/relationships/image" Target="../media/image2.png"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 Id="rId3" Type="http://schemas.openxmlformats.org/officeDocument/2006/relationships/image" Target="../media/image53.png"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178.xml" /><Relationship Id="rId2" Type="http://schemas.openxmlformats.org/officeDocument/2006/relationships/image" Target="../media/image2.png"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199.xml" /><Relationship Id="rId2" Type="http://schemas.openxmlformats.org/officeDocument/2006/relationships/image" Target="../media/image2.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200.xml" /><Relationship Id="rId2" Type="http://schemas.openxmlformats.org/officeDocument/2006/relationships/image" Target="../media/image2.pn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222.xml" /><Relationship Id="rId2" Type="http://schemas.openxmlformats.org/officeDocument/2006/relationships/image" Target="../media/image2.pn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4.png"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5.png"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6.png"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7.png"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8.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59.png"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 Id="rId3" Type="http://schemas.openxmlformats.org/officeDocument/2006/relationships/image" Target="../media/image60.png"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image" Target="../media/image2.png"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233.xml" /><Relationship Id="rId2" Type="http://schemas.openxmlformats.org/officeDocument/2006/relationships/image" Target="../media/image61.png" /><Relationship Id="rId3" Type="http://schemas.openxmlformats.org/officeDocument/2006/relationships/image" Target="../media/image2.png"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3.xml" /><Relationship Id="rId3" Type="http://schemas.openxmlformats.org/officeDocument/2006/relationships/image" Target="../media/image2.png"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4.xml" /><Relationship Id="rId3" Type="http://schemas.openxmlformats.org/officeDocument/2006/relationships/image" Target="../media/image2.png"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5.xml" /><Relationship Id="rId3" Type="http://schemas.openxmlformats.org/officeDocument/2006/relationships/image" Target="../media/image2.png"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6.xml" /><Relationship Id="rId3" Type="http://schemas.openxmlformats.org/officeDocument/2006/relationships/image" Target="../media/image2.png"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7.xml" /><Relationship Id="rId3" Type="http://schemas.openxmlformats.org/officeDocument/2006/relationships/image" Target="../media/image2.png"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8.xml" /><Relationship Id="rId3" Type="http://schemas.openxmlformats.org/officeDocument/2006/relationships/image" Target="../media/image2.png"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9.xml" /><Relationship Id="rId3" Type="http://schemas.openxmlformats.org/officeDocument/2006/relationships/image" Target="../media/image2.png"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10.xml" /><Relationship Id="rId3" Type="http://schemas.openxmlformats.org/officeDocument/2006/relationships/image" Target="../media/image2.png"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11.xml" /><Relationship Id="rId3" Type="http://schemas.openxmlformats.org/officeDocument/2006/relationships/image" Target="../media/image2.png"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12.xml" /><Relationship Id="rId3" Type="http://schemas.openxmlformats.org/officeDocument/2006/relationships/image" Target="../media/image2.png"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223.xml" /><Relationship Id="rId2" Type="http://schemas.openxmlformats.org/officeDocument/2006/relationships/notesSlide" Target="../notesSlides/notesSlide13.xml" /><Relationship Id="rId3" Type="http://schemas.openxmlformats.org/officeDocument/2006/relationships/image" Target="../media/image2.png"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245.xml" /><Relationship Id="rId2" Type="http://schemas.openxmlformats.org/officeDocument/2006/relationships/image" Target="../media/image2.png"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image" Target="../media/image2.png"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4.xml" /><Relationship Id="rId3" Type="http://schemas.openxmlformats.org/officeDocument/2006/relationships/image" Target="../media/image2.png" /><Relationship Id="rId4" Type="http://schemas.openxmlformats.org/officeDocument/2006/relationships/image" Target="../media/image62.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5.xml" /><Relationship Id="rId3" Type="http://schemas.openxmlformats.org/officeDocument/2006/relationships/image" Target="../media/image2.pn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6.xml" /><Relationship Id="rId3" Type="http://schemas.openxmlformats.org/officeDocument/2006/relationships/image" Target="../media/image2.png"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image" Target="../media/image2.pn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7.xml" /><Relationship Id="rId3" Type="http://schemas.openxmlformats.org/officeDocument/2006/relationships/image" Target="../media/image2.png"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8.xml" /><Relationship Id="rId3" Type="http://schemas.openxmlformats.org/officeDocument/2006/relationships/image" Target="../media/image2.png"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19.xml" /><Relationship Id="rId3" Type="http://schemas.openxmlformats.org/officeDocument/2006/relationships/image" Target="../media/image2.png"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0.xml" /><Relationship Id="rId3" Type="http://schemas.openxmlformats.org/officeDocument/2006/relationships/image" Target="../media/image63.png" /><Relationship Id="rId4" Type="http://schemas.openxmlformats.org/officeDocument/2006/relationships/image" Target="../media/image2.png"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1.xml" /><Relationship Id="rId3" Type="http://schemas.openxmlformats.org/officeDocument/2006/relationships/image" Target="../media/image2.png" /><Relationship Id="rId4" Type="http://schemas.openxmlformats.org/officeDocument/2006/relationships/image" Target="../media/image64.png"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2.xml" /><Relationship Id="rId3" Type="http://schemas.openxmlformats.org/officeDocument/2006/relationships/image" Target="../media/image65.png" /><Relationship Id="rId4" Type="http://schemas.openxmlformats.org/officeDocument/2006/relationships/image" Target="../media/image2.png" /><Relationship Id="rId5" Type="http://schemas.openxmlformats.org/officeDocument/2006/relationships/image" Target="../media/image66.png"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3.xml" /><Relationship Id="rId3" Type="http://schemas.openxmlformats.org/officeDocument/2006/relationships/image" Target="../media/image67.png" /><Relationship Id="rId4" Type="http://schemas.openxmlformats.org/officeDocument/2006/relationships/image" Target="../media/image2.png" /><Relationship Id="rId5" Type="http://schemas.openxmlformats.org/officeDocument/2006/relationships/image" Target="../media/image66.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4.xml" /><Relationship Id="rId3" Type="http://schemas.openxmlformats.org/officeDocument/2006/relationships/image" Target="../media/image2.png" /><Relationship Id="rId4" Type="http://schemas.openxmlformats.org/officeDocument/2006/relationships/image" Target="../media/image68.png" /><Relationship Id="rId5" Type="http://schemas.openxmlformats.org/officeDocument/2006/relationships/image" Target="../media/image69.png" /><Relationship Id="rId6" Type="http://schemas.openxmlformats.org/officeDocument/2006/relationships/image" Target="../media/image70.png" /><Relationship Id="rId7" Type="http://schemas.openxmlformats.org/officeDocument/2006/relationships/image" Target="../media/image71.png"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246.xml" /><Relationship Id="rId2" Type="http://schemas.openxmlformats.org/officeDocument/2006/relationships/notesSlide" Target="../notesSlides/notesSlide25.xml" /><Relationship Id="rId3" Type="http://schemas.openxmlformats.org/officeDocument/2006/relationships/image" Target="../media/image2.png"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270.xml" /><Relationship Id="rId2" Type="http://schemas.openxmlformats.org/officeDocument/2006/relationships/image" Target="../media/image2.png"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272.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272.xml" /><Relationship Id="rId2" Type="http://schemas.openxmlformats.org/officeDocument/2006/relationships/image" Target="../media/image2.pn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268.xml" /><Relationship Id="rId2" Type="http://schemas.openxmlformats.org/officeDocument/2006/relationships/image" Target="../media/image2.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0.png"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1.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7.xml" /><Relationship Id="rId2" Type="http://schemas.openxmlformats.org/officeDocument/2006/relationships/image" Target="../media/image2.png" /><Relationship Id="rId3" Type="http://schemas.openxmlformats.org/officeDocument/2006/relationships/image" Target="../media/image11.png"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4.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2.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3.png"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4.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15.png"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6.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7.png" /><Relationship Id="rId4" Type="http://schemas.openxmlformats.org/officeDocument/2006/relationships/image" Target="../media/image18.png"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19.png"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20.png" /><Relationship Id="rId4" Type="http://schemas.openxmlformats.org/officeDocument/2006/relationships/image" Target="../media/image21.png" /><Relationship Id="rId5" Type="http://schemas.openxmlformats.org/officeDocument/2006/relationships/image" Target="../media/image22.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23.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24.png" /><Relationship Id="rId4" Type="http://schemas.openxmlformats.org/officeDocument/2006/relationships/image" Target="../media/image25.png"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26.png" /><Relationship Id="rId4" Type="http://schemas.openxmlformats.org/officeDocument/2006/relationships/image" Target="../media/image27.png" /><Relationship Id="rId5" Type="http://schemas.openxmlformats.org/officeDocument/2006/relationships/image" Target="../media/image28.png"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29.png" /><Relationship Id="rId4" Type="http://schemas.openxmlformats.org/officeDocument/2006/relationships/image" Target="../media/image30.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31.png" /><Relationship Id="rId4" Type="http://schemas.openxmlformats.org/officeDocument/2006/relationships/image" Target="../media/image32.png"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image" Target="../media/image2.png"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xml" /><Relationship Id="rId3" Type="http://schemas.openxmlformats.org/officeDocument/2006/relationships/image" Target="../media/image2.pn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3.png" /><Relationship Id="rId4" Type="http://schemas.openxmlformats.org/officeDocument/2006/relationships/image" Target="../media/image4.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5.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2.png"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image" Target="../media/image33.jpeg" /><Relationship Id="rId3" Type="http://schemas.openxmlformats.org/officeDocument/2006/relationships/image" Target="../media/image2.pn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67.xml" /><Relationship Id="rId2" Type="http://schemas.openxmlformats.org/officeDocument/2006/relationships/image" Target="../media/image2.png"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 Id="rId3" Type="http://schemas.openxmlformats.org/officeDocument/2006/relationships/image" Target="../media/image34.jpeg"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image" Target="../media/image2.png" /><Relationship Id="rId3" Type="http://schemas.openxmlformats.org/officeDocument/2006/relationships/image" Target="../media/image6.png"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 Id="rId3" Type="http://schemas.openxmlformats.org/officeDocument/2006/relationships/image" Target="../media/image35.pn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 Id="rId3" Type="http://schemas.openxmlformats.org/officeDocument/2006/relationships/image" Target="../media/image36.png"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313710"/>
            <a:ext cx="10850697" cy="1970016"/>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189018"/>
            <a:ext cx="10850697" cy="2299855"/>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CO4 – Concurrency</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727042000"/>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4634132" cy="591478"/>
          </a:xfrm>
        </p:spPr>
        <p:txBody>
          <a:bodyPr>
            <a:normAutofit fontScale="90000"/>
          </a:bodyPr>
          <a:lstStyle>
            <a:defPPr/>
          </a:lstStyle>
          <a:p>
            <a:r>
              <a:rPr lang="en-US" b="1"/>
              <a:t>Race Condition</a:t>
            </a: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 name="Picture 3">
            <a:extLst>
              <a:ext uri="{FF2B5EF4-FFF2-40B4-BE49-F238E27FC236}">
                <a16:creationId xmlns:a16="http://schemas.microsoft.com/office/drawing/2014/main" id="{109CA6C0-F733-42B7-9577-7BFA0A94234A}"/>
              </a:ext>
            </a:extLst>
          </p:cNvPr>
          <p:cNvPicPr>
            <a:picLocks noChangeAspect="1"/>
          </p:cNvPicPr>
          <p:nvPr/>
        </p:nvPicPr>
        <p:blipFill>
          <a:blip r:embed="rId3"/>
          <a:stretch>
            <a:fillRect/>
          </a:stretch>
        </p:blipFill>
        <p:spPr>
          <a:xfrm>
            <a:off x="285307" y="1528762"/>
            <a:ext cx="7410450" cy="3800475"/>
          </a:xfrm>
          <a:prstGeom prst="rect">
            <a:avLst/>
          </a:prstGeom>
        </p:spPr>
      </p:pic>
      <p:sp>
        <p:nvSpPr>
          <p:cNvPr id="16" name="Title 1">
            <a:extLst>
              <a:ext uri="{FF2B5EF4-FFF2-40B4-BE49-F238E27FC236}">
                <a16:creationId xmlns:a16="http://schemas.microsoft.com/office/drawing/2014/main" id="{B377D660-BA12-474E-94A0-6DA70C8C045A}"/>
              </a:ext>
            </a:extLst>
          </p:cNvPr>
          <p:cNvSpPr txBox="1"/>
          <p:nvPr/>
        </p:nvSpPr>
        <p:spPr>
          <a:xfrm>
            <a:off x="1043762" y="5514728"/>
            <a:ext cx="10173527" cy="591478"/>
          </a:xfrm>
          <a:prstGeom prst="rect">
            <a:avLst/>
          </a:prstGeom>
        </p:spPr>
        <p:txBody>
          <a:bodyPr vert="horz" lIns="91440" tIns="45720" rIns="91440" bIns="45720" rtlCol="0" anchor="ctr">
            <a:normAutofit fontScale="97500" lnSpcReduction="10000"/>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a:t>Race Condition occurs when multiple process are trying to do something with shared data and the final outcome depends on the order in which the processes run</a:t>
            </a:r>
          </a:p>
        </p:txBody>
      </p:sp>
      <p:sp>
        <p:nvSpPr>
          <p:cNvPr id="17" name="TextBox 16">
            <a:extLst>
              <a:ext uri="{FF2B5EF4-FFF2-40B4-BE49-F238E27FC236}">
                <a16:creationId xmlns:a16="http://schemas.microsoft.com/office/drawing/2014/main" id="{B1F7B1BC-356D-4DF1-8AB0-E339863A2150}"/>
              </a:ext>
            </a:extLst>
          </p:cNvPr>
          <p:cNvSpPr txBox="1"/>
          <p:nvPr/>
        </p:nvSpPr>
        <p:spPr>
          <a:xfrm>
            <a:off x="4407003" y="680430"/>
            <a:ext cx="6103088" cy="923330"/>
          </a:xfrm>
          <a:prstGeom prst="rect">
            <a:avLst/>
          </a:prstGeom>
          <a:noFill/>
        </p:spPr>
        <p:txBody>
          <a:bodyPr wrap="square">
            <a:spAutoFit/>
          </a:bodyPr>
          <a:lstStyle>
            <a:defPPr>
              <a:defRPr lang="en-US"/>
            </a:defPPr>
          </a:lstStyle>
          <a:p>
            <a:pPr/>
            <a:r>
              <a:rPr lang="en-US"/>
              <a:t>When multiple CPUs updating the same data simultaneously; without careful design such parallel access is likely to yield incorrect results or a broken data structure.</a:t>
            </a:r>
          </a:p>
        </p:txBody>
      </p:sp>
    </p:spTree>
    <p:extLst>
      <p:ext uri="{BB962C8B-B14F-4D97-AF65-F5344CB8AC3E}">
        <p14:creationId xmlns:p14="http://schemas.microsoft.com/office/powerpoint/2010/main" val="1049742398"/>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US" sz="4400"/>
              <a:t>Algorithm: </a:t>
            </a:r>
            <a:r>
              <a:rPr lang="en-US" sz="4400" b="1" err="1"/>
              <a:t>msgrcv</a:t>
            </a:r>
            <a:endParaRPr lang="en-IN" b="1" i="0">
              <a:solidFill>
                <a:srgbClr val="24292E"/>
              </a:solidFill>
              <a:effectLst/>
              <a:latin typeface="-apple-system"/>
            </a:endParaRPr>
          </a:p>
        </p:txBody>
      </p:sp>
      <p:sp>
        <p:nvSpPr>
          <p:cNvPr id="3" name="Content Placeholder 2"/>
          <p:cNvSpPr>
            <a:spLocks noGrp="1"/>
          </p:cNvSpPr>
          <p:nvPr>
            <p:ph idx="1"/>
          </p:nvPr>
        </p:nvSpPr>
        <p:spPr>
          <a:xfrm>
            <a:off x="690390" y="1322364"/>
            <a:ext cx="10515600" cy="4643585"/>
          </a:xfrm>
        </p:spPr>
        <p:txBody>
          <a:bodyPr>
            <a:normAutofit fontScale="92500" lnSpcReduction="20000"/>
          </a:bodyPr>
          <a:lstStyle>
            <a:defPPr/>
          </a:lstStyle>
          <a:p>
            <a:pPr algn="l"/>
            <a:r>
              <a:rPr lang="en-US" b="0" i="0">
                <a:solidFill>
                  <a:srgbClr val="24292E"/>
                </a:solidFill>
                <a:effectLst/>
                <a:latin typeface="-apple-system"/>
              </a:rPr>
              <a:t>If processes were waiting to send messages because there was no room on the list, the kernel awakens them after it removes a message from the message queue. If a message is bigger than </a:t>
            </a:r>
            <a:r>
              <a:rPr lang="en-US" b="0" i="1" err="1">
                <a:solidFill>
                  <a:srgbClr val="24292E"/>
                </a:solidFill>
                <a:effectLst/>
                <a:latin typeface="-apple-system"/>
              </a:rPr>
              <a:t>maxcount</a:t>
            </a:r>
            <a:r>
              <a:rPr lang="en-US" b="0" i="0">
                <a:solidFill>
                  <a:srgbClr val="24292E"/>
                </a:solidFill>
                <a:effectLst/>
                <a:latin typeface="-apple-system"/>
              </a:rPr>
              <a:t>, the kernel returns an error for the system call leaves the message on the queue. If a process ignores the size constraints (</a:t>
            </a:r>
            <a:r>
              <a:rPr lang="en-US" b="0" i="1">
                <a:solidFill>
                  <a:srgbClr val="24292E"/>
                </a:solidFill>
                <a:effectLst/>
                <a:latin typeface="-apple-system"/>
              </a:rPr>
              <a:t>MSG_NOERROR</a:t>
            </a:r>
            <a:r>
              <a:rPr lang="en-US" b="0" i="0">
                <a:solidFill>
                  <a:srgbClr val="24292E"/>
                </a:solidFill>
                <a:effectLst/>
                <a:latin typeface="-apple-system"/>
              </a:rPr>
              <a:t> bit is set in </a:t>
            </a:r>
            <a:r>
              <a:rPr lang="en-US" b="0" i="1">
                <a:solidFill>
                  <a:srgbClr val="24292E"/>
                </a:solidFill>
                <a:effectLst/>
                <a:latin typeface="-apple-system"/>
              </a:rPr>
              <a:t>flag</a:t>
            </a:r>
            <a:r>
              <a:rPr lang="en-US" b="0" i="0">
                <a:solidFill>
                  <a:srgbClr val="24292E"/>
                </a:solidFill>
                <a:effectLst/>
                <a:latin typeface="-apple-system"/>
              </a:rPr>
              <a:t>), the kernel truncates the message, returns the requested number of bytes, and removes the entire message from the list.</a:t>
            </a:r>
          </a:p>
          <a:p>
            <a:pPr algn="l"/>
            <a:r>
              <a:rPr lang="en-US" b="0" i="0">
                <a:solidFill>
                  <a:srgbClr val="24292E"/>
                </a:solidFill>
                <a:effectLst/>
                <a:latin typeface="-apple-system"/>
              </a:rPr>
              <a:t>If the </a:t>
            </a:r>
            <a:r>
              <a:rPr lang="en-US" b="0" i="1">
                <a:solidFill>
                  <a:srgbClr val="24292E"/>
                </a:solidFill>
                <a:effectLst/>
                <a:latin typeface="-apple-system"/>
              </a:rPr>
              <a:t>type</a:t>
            </a:r>
            <a:r>
              <a:rPr lang="en-US" b="0" i="0">
                <a:solidFill>
                  <a:srgbClr val="24292E"/>
                </a:solidFill>
                <a:effectLst/>
                <a:latin typeface="-apple-system"/>
              </a:rPr>
              <a:t> is a positive integer, the kernel returns the first message of the given type. If it is a negative, the kernel finds the lowest type of all message on the queue, provided it is less than or equal to the absolute value of the </a:t>
            </a:r>
            <a:r>
              <a:rPr lang="en-US" b="0" i="1">
                <a:solidFill>
                  <a:srgbClr val="24292E"/>
                </a:solidFill>
                <a:effectLst/>
                <a:latin typeface="-apple-system"/>
              </a:rPr>
              <a:t>type</a:t>
            </a:r>
            <a:r>
              <a:rPr lang="en-US" b="0" i="0">
                <a:solidFill>
                  <a:srgbClr val="24292E"/>
                </a:solidFill>
                <a:effectLst/>
                <a:latin typeface="-apple-system"/>
              </a:rPr>
              <a:t>, and returns the first message of that type. For example, if a queue contains three messages whose types are 3, 1, and 2, respectively, and a user requests a message with type -2, the kernel returns the message of type 1.</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164017071"/>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The syntax of </a:t>
            </a:r>
            <a:r>
              <a:rPr lang="en-IN" b="1" i="1" err="1">
                <a:solidFill>
                  <a:srgbClr val="24292E"/>
                </a:solidFill>
                <a:effectLst/>
                <a:latin typeface="-apple-system"/>
              </a:rPr>
              <a:t>msgctl</a:t>
            </a:r>
            <a:r>
              <a:rPr lang="en-IN" b="1" i="0">
                <a:solidFill>
                  <a:srgbClr val="24292E"/>
                </a:solidFill>
                <a:effectLst/>
                <a:latin typeface="-apple-system"/>
              </a:rPr>
              <a:t>:</a:t>
            </a:r>
          </a:p>
        </p:txBody>
      </p:sp>
      <p:sp>
        <p:nvSpPr>
          <p:cNvPr id="3" name="Content Placeholder 2"/>
          <p:cNvSpPr>
            <a:spLocks noGrp="1"/>
          </p:cNvSpPr>
          <p:nvPr>
            <p:ph idx="1"/>
          </p:nvPr>
        </p:nvSpPr>
        <p:spPr>
          <a:xfrm>
            <a:off x="690390" y="1322364"/>
            <a:ext cx="10515600" cy="1200329"/>
          </a:xfrm>
        </p:spPr>
        <p:txBody>
          <a:bodyPr>
            <a:normAutofit lnSpcReduction="10000"/>
          </a:bodyPr>
          <a:lstStyle>
            <a:defPPr/>
          </a:lstStyle>
          <a:p>
            <a:pPr marL="0" indent="0">
              <a:buNone/>
            </a:pPr>
            <a:r>
              <a:rPr lang="en-US" sz="2400" b="0" i="0" err="1">
                <a:solidFill>
                  <a:srgbClr val="24292E"/>
                </a:solidFill>
                <a:effectLst/>
                <a:latin typeface="-apple-system"/>
              </a:rPr>
              <a:t>msgctl(id, cmd, mstatbuf);</a:t>
            </a:r>
          </a:p>
          <a:p>
            <a:pPr marL="0" indent="0">
              <a:buNone/>
            </a:pPr>
            <a:r>
              <a:rPr lang="en-US" sz="2400" b="0" i="0">
                <a:solidFill>
                  <a:srgbClr val="24292E"/>
                </a:solidFill>
                <a:effectLst/>
                <a:latin typeface="-apple-system"/>
              </a:rPr>
              <a:t>where cmd specifies the type of command, and mstatbuf is the address of a user data structure that will contain control parameters or the results of a query.</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 Box 5">
            <a:extLst>
              <a:ext uri="{FF2B5EF4-FFF2-40B4-BE49-F238E27FC236}">
                <a16:creationId xmlns:a16="http://schemas.microsoft.com/office/drawing/2014/main" id="{38D7A79F-D08C-476C-951E-8789A6BA11C8}"/>
              </a:ext>
            </a:extLst>
          </p:cNvPr>
          <p:cNvSpPr txBox="1">
            <a:spLocks noChangeArrowheads="1"/>
          </p:cNvSpPr>
          <p:nvPr/>
        </p:nvSpPr>
        <p:spPr bwMode="auto">
          <a:xfrm>
            <a:off x="4976036" y="2624427"/>
            <a:ext cx="6911164" cy="156966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600" b="1">
                <a:latin typeface="Courier New" panose="02070309020205020404" pitchFamily="49" charset="0"/>
                <a:ea typeface="돋움" panose="020b0600000101010101" pitchFamily="34" charset="-127"/>
              </a:rPr>
              <a:t>#include &lt;sys/types.h&gt; </a:t>
            </a:r>
          </a:p>
          <a:p>
            <a:pPr eaLnBrk="1" hangingPunct="1"/>
            <a:r>
              <a:rPr lang="en-US" altLang="ko-KR" sz="1600" b="1">
                <a:latin typeface="Courier New" panose="02070309020205020404" pitchFamily="49" charset="0"/>
                <a:ea typeface="돋움" panose="020b0600000101010101" pitchFamily="34" charset="-127"/>
              </a:rPr>
              <a:t>#include &lt;sys/ipc.h&gt; </a:t>
            </a:r>
          </a:p>
          <a:p>
            <a:pPr eaLnBrk="1" hangingPunct="1"/>
            <a:r>
              <a:rPr lang="en-US" altLang="ko-KR" sz="1600" b="1">
                <a:latin typeface="Courier New" panose="02070309020205020404" pitchFamily="49" charset="0"/>
                <a:ea typeface="돋움" panose="020b0600000101010101" pitchFamily="34" charset="-127"/>
              </a:rPr>
              <a:t>#include &lt;sys/msg.h&gt; </a:t>
            </a:r>
          </a:p>
          <a:p>
            <a:pPr eaLnBrk="1" hangingPunct="1"/>
            <a:endParaRPr lang="en-US" altLang="ko-KR" sz="1600" b="1">
              <a:latin typeface="Courier New" panose="02070309020205020404" pitchFamily="49" charset="0"/>
              <a:ea typeface="돋움" panose="020b0600000101010101" pitchFamily="34" charset="-127"/>
            </a:endParaRPr>
          </a:p>
          <a:p>
            <a:pPr eaLnBrk="1" hangingPunct="1"/>
            <a:r>
              <a:rPr lang="en-US" altLang="ko-KR" sz="1600" b="1">
                <a:latin typeface="Courier New" panose="02070309020205020404" pitchFamily="49" charset="0"/>
                <a:ea typeface="돋움" panose="020b0600000101010101" pitchFamily="34" charset="-127"/>
              </a:rPr>
              <a:t>int msgctl(int msqid, int cmd, struct msqid_ds *buf); </a:t>
            </a:r>
          </a:p>
          <a:p>
            <a:pPr eaLnBrk="1" hangingPunct="1"/>
            <a:r>
              <a:rPr lang="en-US" altLang="ko-KR" sz="1600" b="1">
                <a:latin typeface="Courier New" panose="02070309020205020404" pitchFamily="49" charset="0"/>
                <a:ea typeface="돋움" panose="020b0600000101010101" pitchFamily="34" charset="-127"/>
              </a:rPr>
              <a:t>                     Returns: 0 if OK, -1 on error</a:t>
            </a:r>
          </a:p>
        </p:txBody>
      </p:sp>
      <p:sp>
        <p:nvSpPr>
          <p:cNvPr id="18" name="Text Box 6">
            <a:extLst>
              <a:ext uri="{FF2B5EF4-FFF2-40B4-BE49-F238E27FC236}">
                <a16:creationId xmlns:a16="http://schemas.microsoft.com/office/drawing/2014/main" id="{54CFCF63-87F1-4EA6-8DE1-0FBA9260B04F}"/>
              </a:ext>
            </a:extLst>
          </p:cNvPr>
          <p:cNvSpPr txBox="1">
            <a:spLocks noChangeArrowheads="1"/>
          </p:cNvSpPr>
          <p:nvPr/>
        </p:nvSpPr>
        <p:spPr bwMode="auto">
          <a:xfrm>
            <a:off x="838200" y="3587140"/>
            <a:ext cx="8569325" cy="294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0" indent="0" eaLnBrk="1" hangingPunct="1">
              <a:lnSpc>
                <a:spcPct val="110000"/>
              </a:lnSpc>
              <a:spcAft>
                <a:spcPct val="20000"/>
              </a:spcAft>
            </a:pPr>
            <a:r>
              <a:rPr lang="en-US" altLang="ko-KR" sz="2000">
                <a:ea typeface="HY헤드라인M" pitchFamily="18" charset="-127"/>
              </a:rPr>
              <a:t>Performs various operations on a queue</a:t>
            </a:r>
          </a:p>
          <a:p>
            <a:pPr marL="342900" indent="-342900" eaLnBrk="1" hangingPunct="1">
              <a:lnSpc>
                <a:spcPct val="110000"/>
              </a:lnSpc>
              <a:spcAft>
                <a:spcPct val="20000"/>
              </a:spcAft>
              <a:buFont typeface="Arial" pitchFamily="34" charset="0"/>
              <a:buChar char="•"/>
            </a:pPr>
            <a:r>
              <a:rPr lang="en-US" altLang="ko-KR" sz="2000" b="1" err="1">
                <a:latin typeface="Courier New" panose="02070309020205020404" pitchFamily="49" charset="0"/>
                <a:ea typeface="HY헤드라인M" pitchFamily="18" charset="-127"/>
              </a:rPr>
              <a:t>cmd = IPC_STAT:</a:t>
            </a:r>
            <a:br>
              <a:rPr lang="en-US" altLang="ko-KR" sz="2000" b="1" err="1">
                <a:latin typeface="Courier New" panose="02070309020205020404" pitchFamily="49" charset="0"/>
                <a:ea typeface="HY헤드라인M" pitchFamily="18" charset="-127"/>
              </a:rPr>
            </a:br>
            <a:r>
              <a:rPr lang="en-US" altLang="ko-KR" sz="2000">
                <a:ea typeface="HY헤드라인M" pitchFamily="18" charset="-127"/>
              </a:rPr>
              <a:t>fetch the msqid_ds structure for this queue, storing it in buf</a:t>
            </a:r>
            <a:endParaRPr lang="en-US" altLang="ko-KR" sz="2000">
              <a:ea typeface="HY헤드라인M" pitchFamily="18" charset="-127"/>
            </a:endParaRPr>
          </a:p>
          <a:p>
            <a:pPr marL="342900" indent="-342900" eaLnBrk="1" hangingPunct="1">
              <a:lnSpc>
                <a:spcPct val="110000"/>
              </a:lnSpc>
              <a:spcAft>
                <a:spcPct val="20000"/>
              </a:spcAft>
              <a:buFont typeface="Arial" pitchFamily="34" charset="0"/>
              <a:buChar char="•"/>
            </a:pPr>
            <a:r>
              <a:rPr lang="en-US" altLang="ko-KR" sz="2000" b="1" err="1">
                <a:latin typeface="Courier New" panose="02070309020205020404" pitchFamily="49" charset="0"/>
                <a:ea typeface="HY헤드라인M" pitchFamily="18" charset="-127"/>
              </a:rPr>
              <a:t>cmd = IPC_SET:</a:t>
            </a:r>
            <a:br>
              <a:rPr lang="en-US" altLang="ko-KR" sz="2000" b="1" err="1">
                <a:latin typeface="Courier New" panose="02070309020205020404" pitchFamily="49" charset="0"/>
                <a:ea typeface="HY헤드라인M" pitchFamily="18" charset="-127"/>
              </a:rPr>
            </a:br>
            <a:r>
              <a:rPr lang="en-US" altLang="ko-KR" sz="2000">
                <a:ea typeface="HY헤드라인M" pitchFamily="18" charset="-127"/>
              </a:rPr>
              <a:t>set the following four fields from buf: msg_perm.uid, msg_perm.gid, msg_perm.mode, and msg_qbytes</a:t>
            </a:r>
            <a:endParaRPr lang="en-US" altLang="ko-KR" sz="2000">
              <a:ea typeface="HY헤드라인M" pitchFamily="18" charset="-127"/>
            </a:endParaRPr>
          </a:p>
          <a:p>
            <a:pPr marL="342900" indent="-342900" eaLnBrk="1" hangingPunct="1">
              <a:lnSpc>
                <a:spcPct val="110000"/>
              </a:lnSpc>
              <a:spcAft>
                <a:spcPct val="20000"/>
              </a:spcAft>
              <a:buFont typeface="Arial" pitchFamily="34" charset="0"/>
              <a:buChar char="•"/>
            </a:pPr>
            <a:r>
              <a:rPr lang="en-US" altLang="ko-KR" sz="2000" b="1" err="1">
                <a:latin typeface="Courier New" panose="02070309020205020404" pitchFamily="49" charset="0"/>
                <a:ea typeface="HY헤드라인M" pitchFamily="18" charset="-127"/>
              </a:rPr>
              <a:t>cmd = IPC_RMID:</a:t>
            </a:r>
            <a:br>
              <a:rPr lang="en-US" altLang="ko-KR" sz="2000" b="1" err="1">
                <a:latin typeface="Courier New" panose="02070309020205020404" pitchFamily="49" charset="0"/>
                <a:ea typeface="HY헤드라인M" pitchFamily="18" charset="-127"/>
              </a:rPr>
            </a:br>
            <a:r>
              <a:rPr lang="en-US" altLang="ko-KR" sz="2000">
                <a:ea typeface="HY헤드라인M" pitchFamily="18" charset="-127"/>
              </a:rPr>
              <a:t>remove the message queue.</a:t>
            </a:r>
          </a:p>
        </p:txBody>
      </p:sp>
    </p:spTree>
    <p:extLst>
      <p:ext uri="{BB962C8B-B14F-4D97-AF65-F5344CB8AC3E}">
        <p14:creationId xmlns:p14="http://schemas.microsoft.com/office/powerpoint/2010/main" val="2720506927"/>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6" name="Rectangle 3">
            <a:extLst>
              <a:ext uri="{FF2B5EF4-FFF2-40B4-BE49-F238E27FC236}">
                <a16:creationId xmlns:a16="http://schemas.microsoft.com/office/drawing/2014/main" id="{D54136EB-5AB6-41F9-B8B4-4390BA5B31C5}"/>
              </a:ext>
            </a:extLst>
          </p:cNvPr>
          <p:cNvSpPr>
            <a:spLocks noChangeArrowheads="1"/>
          </p:cNvSpPr>
          <p:nvPr/>
        </p:nvSpPr>
        <p:spPr bwMode="auto">
          <a:xfrm>
            <a:off x="47388" y="67960"/>
            <a:ext cx="11356129" cy="707886"/>
          </a:xfrm>
          <a:prstGeom prst="rect">
            <a:avLst/>
          </a:prstGeom>
          <a:noFill/>
          <a:ln w="9525">
            <a:noFill/>
            <a:miter lim="800000"/>
          </a:ln>
          <a:effectLst/>
        </p:spPr>
        <p:txBody>
          <a:bodyPr wrap="square">
            <a:spAutoFit/>
          </a:bodyPr>
          <a:lstStyle>
            <a:defPPr>
              <a:defRPr lang="en-US"/>
            </a:defPPr>
          </a:lstStyle>
          <a:p>
            <a:pPr>
              <a:buFont typeface="Wingdings" pitchFamily="2" charset="2"/>
              <a:buNone/>
              <a:defRPr/>
            </a:pPr>
            <a:r>
              <a:rPr lang="en-US" altLang="ko-KR" sz="4000" b="1">
                <a:solidFill>
                  <a:srgbClr val="24292E"/>
                </a:solidFill>
                <a:latin typeface="-apple-system"/>
                <a:ea typeface="+mj-ea"/>
                <a:cs typeface="+mj-cs"/>
              </a:rPr>
              <a:t>example: sender.c – send/store 3 messages in to MQ</a:t>
            </a:r>
          </a:p>
        </p:txBody>
      </p:sp>
      <p:sp>
        <p:nvSpPr>
          <p:cNvPr id="7" name="Text Box 5">
            <a:extLst>
              <a:ext uri="{FF2B5EF4-FFF2-40B4-BE49-F238E27FC236}">
                <a16:creationId xmlns:a16="http://schemas.microsoft.com/office/drawing/2014/main" id="{79DEADA7-0600-49D8-BC1A-C731A3090661}"/>
              </a:ext>
            </a:extLst>
          </p:cNvPr>
          <p:cNvSpPr txBox="1">
            <a:spLocks noChangeArrowheads="1"/>
          </p:cNvSpPr>
          <p:nvPr/>
        </p:nvSpPr>
        <p:spPr bwMode="auto">
          <a:xfrm>
            <a:off x="744162" y="856772"/>
            <a:ext cx="10186108" cy="56165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lnSpc>
                <a:spcPct val="86000"/>
              </a:lnSpc>
            </a:pPr>
            <a:r>
              <a:rPr lang="en-US" altLang="ko-KR" sz="1800" b="1">
                <a:latin typeface="Courier New" panose="02070309020205020404" pitchFamily="49" charset="0"/>
                <a:ea typeface="돋움" panose="020b0600000101010101" pitchFamily="34" charset="-127"/>
              </a:rPr>
              <a:t>#include &lt;stdio.h&gt;  </a:t>
            </a:r>
            <a:r>
              <a:rPr lang="en-US" altLang="ko-KR" sz="1800" b="1">
                <a:solidFill>
                  <a:schemeClr val="bg2"/>
                </a:solidFill>
                <a:latin typeface="Courier New" panose="02070309020205020404" pitchFamily="49" charset="0"/>
                <a:ea typeface="돋움" panose="020b0600000101010101" pitchFamily="34" charset="-127"/>
              </a:rPr>
              <a:t>// sender.c</a:t>
            </a:r>
            <a:endParaRPr lang="en-US" altLang="ko-KR" sz="1800" b="1">
              <a:solidFill>
                <a:schemeClr val="bg2"/>
              </a:solidFill>
              <a:latin typeface="Courier New" panose="02070309020205020404" pitchFamily="49" charset="0"/>
              <a:ea typeface="돋움" panose="020b0600000101010101" pitchFamily="34" charset="-127"/>
            </a:endParaRPr>
          </a:p>
          <a:p>
            <a:pPr eaLnBrk="1" hangingPunct="1">
              <a:lnSpc>
                <a:spcPct val="86000"/>
              </a:lnSpc>
            </a:pPr>
            <a:r>
              <a:rPr lang="en-US" altLang="ko-KR" sz="1800" b="1">
                <a:latin typeface="Courier New" panose="02070309020205020404" pitchFamily="49" charset="0"/>
                <a:ea typeface="돋움" panose="020b0600000101010101" pitchFamily="34" charset="-127"/>
              </a:rPr>
              <a:t>#include &lt;sys/types.h&gt;</a:t>
            </a:r>
          </a:p>
          <a:p>
            <a:pPr eaLnBrk="1" hangingPunct="1">
              <a:lnSpc>
                <a:spcPct val="86000"/>
              </a:lnSpc>
            </a:pPr>
            <a:r>
              <a:rPr lang="en-US" altLang="ko-KR" sz="1800" b="1">
                <a:latin typeface="Courier New" panose="02070309020205020404" pitchFamily="49" charset="0"/>
                <a:ea typeface="돋움" panose="020b0600000101010101" pitchFamily="34" charset="-127"/>
              </a:rPr>
              <a:t>#include &lt;sys/ipc.h&gt;</a:t>
            </a:r>
          </a:p>
          <a:p>
            <a:pPr eaLnBrk="1" hangingPunct="1">
              <a:lnSpc>
                <a:spcPct val="86000"/>
              </a:lnSpc>
            </a:pPr>
            <a:r>
              <a:rPr lang="en-US" altLang="ko-KR" sz="1800" b="1">
                <a:latin typeface="Courier New" panose="02070309020205020404" pitchFamily="49" charset="0"/>
                <a:ea typeface="돋움" panose="020b0600000101010101" pitchFamily="34" charset="-127"/>
              </a:rPr>
              <a:t>#include &lt;sys/msg.h&gt;</a:t>
            </a:r>
          </a:p>
          <a:p>
            <a:pPr eaLnBrk="1" hangingPunct="1">
              <a:lnSpc>
                <a:spcPct val="86000"/>
              </a:lnSpc>
            </a:pPr>
            <a:r>
              <a:rPr lang="en-US" altLang="ko-KR" sz="1800" b="1">
                <a:latin typeface="Courier New" panose="02070309020205020404" pitchFamily="49" charset="0"/>
                <a:ea typeface="돋움" panose="020b0600000101010101" pitchFamily="34" charset="-127"/>
              </a:rPr>
              <a:t>#define DEFINED_KEY 0x10101010</a:t>
            </a:r>
          </a:p>
          <a:p>
            <a:pPr eaLnBrk="1" hangingPunct="1">
              <a:lnSpc>
                <a:spcPct val="86000"/>
              </a:lnSpc>
            </a:pPr>
            <a:r>
              <a:rPr lang="en-US" altLang="ko-KR" sz="1800" b="1">
                <a:latin typeface="Courier New" panose="02070309020205020404" pitchFamily="49" charset="0"/>
                <a:ea typeface="돋움" panose="020b0600000101010101" pitchFamily="34" charset="-127"/>
              </a:rPr>
              <a:t>main(int argc, char **argv)</a:t>
            </a:r>
          </a:p>
          <a:p>
            <a:pPr eaLnBrk="1" hangingPunct="1">
              <a:lnSpc>
                <a:spcPct val="86000"/>
              </a:lnSpc>
            </a:pPr>
            <a:r>
              <a:rPr lang="en-US" altLang="ko-KR" sz="1800" b="1">
                <a:latin typeface="Courier New" panose="02070309020205020404" pitchFamily="49" charset="0"/>
                <a:ea typeface="돋움" panose="020b0600000101010101" pitchFamily="34" charset="-127"/>
              </a:rPr>
              <a:t>{</a:t>
            </a:r>
          </a:p>
          <a:p>
            <a:pPr eaLnBrk="1" hangingPunct="1">
              <a:lnSpc>
                <a:spcPct val="86000"/>
              </a:lnSpc>
            </a:pPr>
            <a:r>
              <a:rPr lang="en-US" altLang="ko-KR" sz="1800" b="1">
                <a:latin typeface="Courier New" panose="02070309020205020404" pitchFamily="49" charset="0"/>
                <a:ea typeface="돋움" panose="020b0600000101010101" pitchFamily="34" charset="-127"/>
              </a:rPr>
              <a:t>    int msg_qid;</a:t>
            </a:r>
          </a:p>
          <a:p>
            <a:pPr eaLnBrk="1" hangingPunct="1">
              <a:lnSpc>
                <a:spcPct val="86000"/>
              </a:lnSpc>
            </a:pPr>
            <a:r>
              <a:rPr lang="en-US" altLang="ko-KR" sz="1800" b="1">
                <a:latin typeface="Courier New" panose="02070309020205020404" pitchFamily="49" charset="0"/>
                <a:ea typeface="돋움" panose="020b0600000101010101" pitchFamily="34" charset="-127"/>
              </a:rPr>
              <a:t>    </a:t>
            </a:r>
            <a:r>
              <a:rPr lang="en-US" altLang="ko-KR" sz="1800" b="1">
                <a:solidFill>
                  <a:srgbClr val="3333CC"/>
                </a:solidFill>
                <a:latin typeface="Courier New" panose="02070309020205020404" pitchFamily="49" charset="0"/>
                <a:ea typeface="돋움" panose="020b0600000101010101" pitchFamily="34" charset="-127"/>
              </a:rPr>
              <a:t>struct {</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long mtype;</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char content[256];</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 msg;</a:t>
            </a:r>
          </a:p>
          <a:p>
            <a:pPr eaLnBrk="1" hangingPunct="1">
              <a:lnSpc>
                <a:spcPct val="86000"/>
              </a:lnSpc>
            </a:pPr>
            <a:r>
              <a:rPr lang="en-US" altLang="ko-KR" sz="1800" b="1">
                <a:latin typeface="Courier New" panose="02070309020205020404" pitchFamily="49" charset="0"/>
                <a:ea typeface="돋움" panose="020b0600000101010101" pitchFamily="34" charset="-127"/>
              </a:rPr>
              <a:t>    fprintf(stdout, "=========SENDER==========\n");</a:t>
            </a:r>
          </a:p>
          <a:p>
            <a:pPr eaLnBrk="1" hangingPunct="1">
              <a:lnSpc>
                <a:spcPct val="86000"/>
              </a:lnSpc>
            </a:pPr>
            <a:r>
              <a:rPr lang="en-US" altLang="ko-KR" sz="1800" b="1">
                <a:latin typeface="Courier New" panose="02070309020205020404" pitchFamily="49" charset="0"/>
                <a:ea typeface="돋움" panose="020b0600000101010101" pitchFamily="34" charset="-127"/>
              </a:rPr>
              <a:t>    if((msg_qid = </a:t>
            </a:r>
            <a:r>
              <a:rPr lang="en-US" altLang="ko-KR" sz="1800" b="1" err="1">
                <a:solidFill>
                  <a:srgbClr val="3333CC"/>
                </a:solidFill>
                <a:latin typeface="Courier New" panose="02070309020205020404" pitchFamily="49" charset="0"/>
                <a:ea typeface="돋움" panose="020b0600000101010101" pitchFamily="34" charset="-127"/>
              </a:rPr>
              <a:t>msgget</a:t>
            </a:r>
            <a:r>
              <a:rPr lang="en-US" altLang="ko-KR" sz="1800" b="1">
                <a:latin typeface="Courier New" panose="02070309020205020404" pitchFamily="49" charset="0"/>
                <a:ea typeface="돋움" panose="020b0600000101010101" pitchFamily="34" charset="-127"/>
              </a:rPr>
              <a:t>(DEFINED_KEY, IPC_CREAT | 0666)) &lt; 0) {</a:t>
            </a:r>
          </a:p>
          <a:p>
            <a:pPr eaLnBrk="1" hangingPunct="1">
              <a:lnSpc>
                <a:spcPct val="86000"/>
              </a:lnSpc>
            </a:pPr>
            <a:r>
              <a:rPr lang="en-US" altLang="ko-KR" sz="1800" b="1">
                <a:latin typeface="Courier New" panose="02070309020205020404" pitchFamily="49" charset="0"/>
                <a:ea typeface="돋움" panose="020b0600000101010101" pitchFamily="34" charset="-127"/>
              </a:rPr>
              <a:t>        perror("msgget: "); exit(-1);</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    msg.mtype = 1; int i=3;</a:t>
            </a:r>
          </a:p>
          <a:p>
            <a:pPr eaLnBrk="1" hangingPunct="1">
              <a:lnSpc>
                <a:spcPct val="86000"/>
              </a:lnSpc>
            </a:pPr>
            <a:r>
              <a:rPr lang="en-US" altLang="ko-KR" sz="1800" b="1">
                <a:latin typeface="Courier New" panose="02070309020205020404" pitchFamily="49" charset="0"/>
                <a:ea typeface="돋움" panose="020b0600000101010101" pitchFamily="34" charset="-127"/>
              </a:rPr>
              <a:t>    while(i--) {</a:t>
            </a:r>
          </a:p>
          <a:p>
            <a:pPr eaLnBrk="1" hangingPunct="1">
              <a:lnSpc>
                <a:spcPct val="86000"/>
              </a:lnSpc>
            </a:pPr>
            <a:r>
              <a:rPr lang="en-US" altLang="ko-KR" sz="1800" b="1">
                <a:latin typeface="Courier New" panose="02070309020205020404" pitchFamily="49" charset="0"/>
                <a:ea typeface="돋움" panose="020b0600000101010101" pitchFamily="34" charset="-127"/>
              </a:rPr>
              <a:t>        memset(msg.content, 0x0, 256);</a:t>
            </a:r>
          </a:p>
          <a:p>
            <a:pPr eaLnBrk="1" hangingPunct="1">
              <a:lnSpc>
                <a:spcPct val="86000"/>
              </a:lnSpc>
            </a:pPr>
            <a:r>
              <a:rPr lang="en-US" altLang="ko-KR" sz="1800" b="1">
                <a:latin typeface="Courier New" panose="02070309020205020404" pitchFamily="49" charset="0"/>
                <a:ea typeface="돋움" panose="020b0600000101010101" pitchFamily="34" charset="-127"/>
              </a:rPr>
              <a:t>        gets(msg.content);</a:t>
            </a:r>
          </a:p>
          <a:p>
            <a:pPr eaLnBrk="1" hangingPunct="1">
              <a:lnSpc>
                <a:spcPct val="86000"/>
              </a:lnSpc>
            </a:pPr>
            <a:r>
              <a:rPr lang="en-US" altLang="ko-KR" sz="1800" b="1">
                <a:latin typeface="Courier New" panose="02070309020205020404" pitchFamily="49" charset="0"/>
                <a:ea typeface="돋움" panose="020b0600000101010101" pitchFamily="34" charset="-127"/>
              </a:rPr>
              <a:t>        if(</a:t>
            </a:r>
            <a:r>
              <a:rPr lang="en-US" altLang="ko-KR" sz="1800" b="1" err="1">
                <a:solidFill>
                  <a:srgbClr val="3333CC"/>
                </a:solidFill>
                <a:latin typeface="Courier New" panose="02070309020205020404" pitchFamily="49" charset="0"/>
                <a:ea typeface="돋움" panose="020b0600000101010101" pitchFamily="34" charset="-127"/>
              </a:rPr>
              <a:t>msgsnd</a:t>
            </a:r>
            <a:r>
              <a:rPr lang="en-US" altLang="ko-KR" sz="1800" b="1">
                <a:latin typeface="Courier New" panose="02070309020205020404" pitchFamily="49" charset="0"/>
                <a:ea typeface="돋움" panose="020b0600000101010101" pitchFamily="34" charset="-127"/>
              </a:rPr>
              <a:t>(msg_qid, &amp;msg, sizeof(msg.content), 0) &lt; 0) {</a:t>
            </a:r>
          </a:p>
          <a:p>
            <a:pPr eaLnBrk="1" hangingPunct="1">
              <a:lnSpc>
                <a:spcPct val="86000"/>
              </a:lnSpc>
            </a:pPr>
            <a:r>
              <a:rPr lang="en-US" altLang="ko-KR" sz="1800" b="1">
                <a:latin typeface="Courier New" panose="02070309020205020404" pitchFamily="49" charset="0"/>
                <a:ea typeface="돋움" panose="020b0600000101010101" pitchFamily="34" charset="-127"/>
              </a:rPr>
              <a:t>            perror("msgsnd: "); exit(-1);</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a:t>
            </a:r>
          </a:p>
          <a:p>
            <a:pPr eaLnBrk="1" hangingPunct="1">
              <a:lnSpc>
                <a:spcPct val="86000"/>
              </a:lnSpc>
            </a:pPr>
            <a:endParaRPr lang="en-US" altLang="ko-KR" sz="1400">
              <a:latin typeface="Courier New" panose="02070309020205020404" pitchFamily="49" charset="0"/>
              <a:ea typeface="돋움" panose="020b0600000101010101" pitchFamily="34" charset="-127"/>
            </a:endParaRPr>
          </a:p>
        </p:txBody>
      </p:sp>
    </p:spTree>
    <p:extLst>
      <p:ext uri="{BB962C8B-B14F-4D97-AF65-F5344CB8AC3E}">
        <p14:creationId xmlns:p14="http://schemas.microsoft.com/office/powerpoint/2010/main" val="2492227589"/>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6" name="Rectangle 3">
            <a:extLst>
              <a:ext uri="{FF2B5EF4-FFF2-40B4-BE49-F238E27FC236}">
                <a16:creationId xmlns:a16="http://schemas.microsoft.com/office/drawing/2014/main" id="{9A7E771F-8132-49E8-87A6-C04C9C60EE07}"/>
              </a:ext>
            </a:extLst>
          </p:cNvPr>
          <p:cNvSpPr>
            <a:spLocks noChangeArrowheads="1"/>
          </p:cNvSpPr>
          <p:nvPr/>
        </p:nvSpPr>
        <p:spPr bwMode="auto">
          <a:xfrm>
            <a:off x="0" y="-12966"/>
            <a:ext cx="11621386" cy="769441"/>
          </a:xfrm>
          <a:prstGeom prst="rect">
            <a:avLst/>
          </a:prstGeom>
          <a:noFill/>
          <a:ln w="9525">
            <a:noFill/>
            <a:miter lim="800000"/>
          </a:ln>
          <a:effectLst/>
        </p:spPr>
        <p:txBody>
          <a:bodyPr wrap="square">
            <a:spAutoFit/>
          </a:bodyPr>
          <a:lstStyle>
            <a:defPPr>
              <a:defRPr lang="en-US"/>
            </a:defPPr>
          </a:lstStyle>
          <a:p>
            <a:pPr>
              <a:buFont typeface="Wingdings" pitchFamily="2" charset="2"/>
              <a:buNone/>
              <a:defRPr/>
            </a:pPr>
            <a:r>
              <a:rPr lang="en-US" altLang="ko-KR" sz="4400" b="1">
                <a:solidFill>
                  <a:srgbClr val="24292E"/>
                </a:solidFill>
                <a:latin typeface="-apple-system"/>
                <a:ea typeface="+mj-ea"/>
                <a:cs typeface="+mj-cs"/>
              </a:rPr>
              <a:t>example: receiver.c – fetch 3 messages from MQ</a:t>
            </a:r>
          </a:p>
        </p:txBody>
      </p:sp>
      <p:sp>
        <p:nvSpPr>
          <p:cNvPr id="7" name="Text Box 5">
            <a:extLst>
              <a:ext uri="{FF2B5EF4-FFF2-40B4-BE49-F238E27FC236}">
                <a16:creationId xmlns:a16="http://schemas.microsoft.com/office/drawing/2014/main" id="{D73CE6F3-D72C-4C2F-AB82-03225A09C03C}"/>
              </a:ext>
            </a:extLst>
          </p:cNvPr>
          <p:cNvSpPr txBox="1">
            <a:spLocks noChangeArrowheads="1"/>
          </p:cNvSpPr>
          <p:nvPr/>
        </p:nvSpPr>
        <p:spPr bwMode="auto">
          <a:xfrm>
            <a:off x="395288" y="836613"/>
            <a:ext cx="10181464" cy="547211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lnSpc>
                <a:spcPct val="86000"/>
              </a:lnSpc>
            </a:pPr>
            <a:r>
              <a:rPr lang="en-US" altLang="ko-KR" sz="1800" b="1">
                <a:latin typeface="Courier New" panose="02070309020205020404" pitchFamily="49" charset="0"/>
                <a:ea typeface="돋움" panose="020b0600000101010101" pitchFamily="34" charset="-127"/>
              </a:rPr>
              <a:t>#include &lt;stdio.h&gt;  </a:t>
            </a:r>
            <a:r>
              <a:rPr lang="en-US" altLang="ko-KR" sz="1800" b="1">
                <a:solidFill>
                  <a:schemeClr val="bg2"/>
                </a:solidFill>
                <a:latin typeface="Courier New" panose="02070309020205020404" pitchFamily="49" charset="0"/>
                <a:ea typeface="돋움" panose="020b0600000101010101" pitchFamily="34" charset="-127"/>
              </a:rPr>
              <a:t>// receiver.c</a:t>
            </a:r>
            <a:endParaRPr lang="en-US" altLang="ko-KR" sz="1800" b="1">
              <a:solidFill>
                <a:schemeClr val="bg2"/>
              </a:solidFill>
              <a:latin typeface="Courier New" panose="02070309020205020404" pitchFamily="49" charset="0"/>
              <a:ea typeface="돋움" panose="020b0600000101010101" pitchFamily="34" charset="-127"/>
            </a:endParaRPr>
          </a:p>
          <a:p>
            <a:pPr eaLnBrk="1" hangingPunct="1">
              <a:lnSpc>
                <a:spcPct val="86000"/>
              </a:lnSpc>
            </a:pPr>
            <a:r>
              <a:rPr lang="en-US" altLang="ko-KR" sz="1800" b="1">
                <a:latin typeface="Courier New" panose="02070309020205020404" pitchFamily="49" charset="0"/>
                <a:ea typeface="돋움" panose="020b0600000101010101" pitchFamily="34" charset="-127"/>
              </a:rPr>
              <a:t>#include &lt;sys/types.h&gt;</a:t>
            </a:r>
          </a:p>
          <a:p>
            <a:pPr eaLnBrk="1" hangingPunct="1">
              <a:lnSpc>
                <a:spcPct val="86000"/>
              </a:lnSpc>
            </a:pPr>
            <a:r>
              <a:rPr lang="en-US" altLang="ko-KR" sz="1800" b="1">
                <a:latin typeface="Courier New" panose="02070309020205020404" pitchFamily="49" charset="0"/>
                <a:ea typeface="돋움" panose="020b0600000101010101" pitchFamily="34" charset="-127"/>
              </a:rPr>
              <a:t>#include &lt;sys/ipc.h&gt;</a:t>
            </a:r>
          </a:p>
          <a:p>
            <a:pPr eaLnBrk="1" hangingPunct="1">
              <a:lnSpc>
                <a:spcPct val="86000"/>
              </a:lnSpc>
            </a:pPr>
            <a:r>
              <a:rPr lang="en-US" altLang="ko-KR" sz="1800" b="1">
                <a:latin typeface="Courier New" panose="02070309020205020404" pitchFamily="49" charset="0"/>
                <a:ea typeface="돋움" panose="020b0600000101010101" pitchFamily="34" charset="-127"/>
              </a:rPr>
              <a:t>#include &lt;sys/msg.h&gt;</a:t>
            </a:r>
          </a:p>
          <a:p>
            <a:pPr eaLnBrk="1" hangingPunct="1">
              <a:lnSpc>
                <a:spcPct val="86000"/>
              </a:lnSpc>
            </a:pPr>
            <a:r>
              <a:rPr lang="en-US" altLang="ko-KR" sz="1800" b="1">
                <a:latin typeface="Courier New" panose="02070309020205020404" pitchFamily="49" charset="0"/>
                <a:ea typeface="돋움" panose="020b0600000101010101" pitchFamily="34" charset="-127"/>
              </a:rPr>
              <a:t>#define DEFINED_KEY 0x10101010</a:t>
            </a:r>
          </a:p>
          <a:p>
            <a:pPr eaLnBrk="1" hangingPunct="1">
              <a:lnSpc>
                <a:spcPct val="86000"/>
              </a:lnSpc>
            </a:pPr>
            <a:r>
              <a:rPr lang="en-US" altLang="ko-KR" sz="1800" b="1">
                <a:latin typeface="Courier New" panose="02070309020205020404" pitchFamily="49" charset="0"/>
                <a:ea typeface="돋움" panose="020b0600000101010101" pitchFamily="34" charset="-127"/>
              </a:rPr>
              <a:t>main(int argc, char **argv)</a:t>
            </a:r>
          </a:p>
          <a:p>
            <a:pPr eaLnBrk="1" hangingPunct="1">
              <a:lnSpc>
                <a:spcPct val="86000"/>
              </a:lnSpc>
            </a:pPr>
            <a:r>
              <a:rPr lang="en-US" altLang="ko-KR" sz="1800" b="1">
                <a:latin typeface="Courier New" panose="02070309020205020404" pitchFamily="49" charset="0"/>
                <a:ea typeface="돋움" panose="020b0600000101010101" pitchFamily="34" charset="-127"/>
              </a:rPr>
              <a:t>{</a:t>
            </a:r>
          </a:p>
          <a:p>
            <a:pPr eaLnBrk="1" hangingPunct="1">
              <a:lnSpc>
                <a:spcPct val="86000"/>
              </a:lnSpc>
            </a:pPr>
            <a:r>
              <a:rPr lang="en-US" altLang="ko-KR" sz="1800" b="1">
                <a:latin typeface="Courier New" panose="02070309020205020404" pitchFamily="49" charset="0"/>
                <a:ea typeface="돋움" panose="020b0600000101010101" pitchFamily="34" charset="-127"/>
              </a:rPr>
              <a:t>    int msg_qid;</a:t>
            </a:r>
          </a:p>
          <a:p>
            <a:pPr eaLnBrk="1" hangingPunct="1">
              <a:lnSpc>
                <a:spcPct val="86000"/>
              </a:lnSpc>
            </a:pPr>
            <a:r>
              <a:rPr lang="en-US" altLang="ko-KR" sz="1800" b="1">
                <a:latin typeface="Courier New" panose="02070309020205020404" pitchFamily="49" charset="0"/>
                <a:ea typeface="돋움" panose="020b0600000101010101" pitchFamily="34" charset="-127"/>
              </a:rPr>
              <a:t>    </a:t>
            </a:r>
            <a:r>
              <a:rPr lang="en-US" altLang="ko-KR" sz="1800" b="1">
                <a:solidFill>
                  <a:srgbClr val="3333CC"/>
                </a:solidFill>
                <a:latin typeface="Courier New" panose="02070309020205020404" pitchFamily="49" charset="0"/>
                <a:ea typeface="돋움" panose="020b0600000101010101" pitchFamily="34" charset="-127"/>
              </a:rPr>
              <a:t>struct {</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long mtype;</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char content[256];</a:t>
            </a:r>
          </a:p>
          <a:p>
            <a:pPr eaLnBrk="1" hangingPunct="1">
              <a:lnSpc>
                <a:spcPct val="86000"/>
              </a:lnSpc>
            </a:pPr>
            <a:r>
              <a:rPr lang="en-US" altLang="ko-KR" sz="1800" b="1">
                <a:solidFill>
                  <a:srgbClr val="3333CC"/>
                </a:solidFill>
                <a:latin typeface="Courier New" panose="02070309020205020404" pitchFamily="49" charset="0"/>
                <a:ea typeface="돋움" panose="020b0600000101010101" pitchFamily="34" charset="-127"/>
              </a:rPr>
              <a:t>    } msg;</a:t>
            </a:r>
          </a:p>
          <a:p>
            <a:pPr eaLnBrk="1" hangingPunct="1">
              <a:lnSpc>
                <a:spcPct val="86000"/>
              </a:lnSpc>
            </a:pPr>
            <a:r>
              <a:rPr lang="en-US" altLang="ko-KR" sz="1800" b="1">
                <a:latin typeface="Courier New" panose="02070309020205020404" pitchFamily="49" charset="0"/>
                <a:ea typeface="돋움" panose="020b0600000101010101" pitchFamily="34" charset="-127"/>
              </a:rPr>
              <a:t>    fprintf(stdout, "=========RECEIVER==========\n");</a:t>
            </a:r>
          </a:p>
          <a:p>
            <a:pPr eaLnBrk="1" hangingPunct="1">
              <a:lnSpc>
                <a:spcPct val="86000"/>
              </a:lnSpc>
            </a:pPr>
            <a:r>
              <a:rPr lang="en-US" altLang="ko-KR" sz="1800" b="1">
                <a:latin typeface="Courier New" panose="02070309020205020404" pitchFamily="49" charset="0"/>
                <a:ea typeface="돋움" panose="020b0600000101010101" pitchFamily="34" charset="-127"/>
              </a:rPr>
              <a:t>    if((msg_qid = </a:t>
            </a:r>
            <a:r>
              <a:rPr lang="en-US" altLang="ko-KR" sz="1800" b="1" err="1">
                <a:solidFill>
                  <a:srgbClr val="3333CC"/>
                </a:solidFill>
                <a:latin typeface="Courier New" panose="02070309020205020404" pitchFamily="49" charset="0"/>
                <a:ea typeface="돋움" panose="020b0600000101010101" pitchFamily="34" charset="-127"/>
              </a:rPr>
              <a:t>msgget</a:t>
            </a:r>
            <a:r>
              <a:rPr lang="en-US" altLang="ko-KR" sz="1800" b="1">
                <a:latin typeface="Courier New" panose="02070309020205020404" pitchFamily="49" charset="0"/>
                <a:ea typeface="돋움" panose="020b0600000101010101" pitchFamily="34" charset="-127"/>
              </a:rPr>
              <a:t>(DEFINED_KEY, IPC_CREAT | 0666)) &lt; 0) {</a:t>
            </a:r>
          </a:p>
          <a:p>
            <a:pPr eaLnBrk="1" hangingPunct="1">
              <a:lnSpc>
                <a:spcPct val="86000"/>
              </a:lnSpc>
            </a:pPr>
            <a:r>
              <a:rPr lang="en-US" altLang="ko-KR" sz="1800" b="1">
                <a:latin typeface="Courier New" panose="02070309020205020404" pitchFamily="49" charset="0"/>
                <a:ea typeface="돋움" panose="020b0600000101010101" pitchFamily="34" charset="-127"/>
              </a:rPr>
              <a:t>        perror("msgget: "); exit(-1);</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    int i=3;</a:t>
            </a:r>
          </a:p>
          <a:p>
            <a:pPr eaLnBrk="1" hangingPunct="1">
              <a:lnSpc>
                <a:spcPct val="86000"/>
              </a:lnSpc>
            </a:pPr>
            <a:r>
              <a:rPr lang="en-US" altLang="ko-KR" sz="1800" b="1">
                <a:latin typeface="Courier New" panose="02070309020205020404" pitchFamily="49" charset="0"/>
                <a:ea typeface="돋움" panose="020b0600000101010101" pitchFamily="34" charset="-127"/>
              </a:rPr>
              <a:t>    while(i--) {</a:t>
            </a:r>
          </a:p>
          <a:p>
            <a:pPr eaLnBrk="1" hangingPunct="1">
              <a:lnSpc>
                <a:spcPct val="86000"/>
              </a:lnSpc>
            </a:pPr>
            <a:r>
              <a:rPr lang="en-US" altLang="ko-KR" sz="1800" b="1">
                <a:latin typeface="Courier New" panose="02070309020205020404" pitchFamily="49" charset="0"/>
                <a:ea typeface="돋움" panose="020b0600000101010101" pitchFamily="34" charset="-127"/>
              </a:rPr>
              <a:t>        memset(msg.content, 0x0, 256);</a:t>
            </a:r>
          </a:p>
          <a:p>
            <a:pPr eaLnBrk="1" hangingPunct="1">
              <a:lnSpc>
                <a:spcPct val="86000"/>
              </a:lnSpc>
            </a:pPr>
            <a:r>
              <a:rPr lang="en-US" altLang="ko-KR" sz="1800" b="1">
                <a:latin typeface="Courier New" panose="02070309020205020404" pitchFamily="49" charset="0"/>
                <a:ea typeface="돋움" panose="020b0600000101010101" pitchFamily="34" charset="-127"/>
              </a:rPr>
              <a:t>        if(</a:t>
            </a:r>
            <a:r>
              <a:rPr lang="en-US" altLang="ko-KR" sz="1800" b="1" err="1">
                <a:solidFill>
                  <a:srgbClr val="3333CC"/>
                </a:solidFill>
                <a:latin typeface="Courier New" panose="02070309020205020404" pitchFamily="49" charset="0"/>
                <a:ea typeface="돋움" panose="020b0600000101010101" pitchFamily="34" charset="-127"/>
              </a:rPr>
              <a:t>msgrcv</a:t>
            </a:r>
            <a:r>
              <a:rPr lang="en-US" altLang="ko-KR" sz="1800" b="1">
                <a:latin typeface="Courier New" panose="02070309020205020404" pitchFamily="49" charset="0"/>
                <a:ea typeface="돋움" panose="020b0600000101010101" pitchFamily="34" charset="-127"/>
              </a:rPr>
              <a:t>(msg_qid, &amp;msg, 256, 0, 0) &lt; 0) {</a:t>
            </a:r>
          </a:p>
          <a:p>
            <a:pPr eaLnBrk="1" hangingPunct="1">
              <a:lnSpc>
                <a:spcPct val="86000"/>
              </a:lnSpc>
            </a:pPr>
            <a:r>
              <a:rPr lang="en-US" altLang="ko-KR" sz="1800" b="1">
                <a:latin typeface="Courier New" panose="02070309020205020404" pitchFamily="49" charset="0"/>
                <a:ea typeface="돋움" panose="020b0600000101010101" pitchFamily="34" charset="-127"/>
              </a:rPr>
              <a:t>            perror("msgrcv: "); exit(-1);</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        puts(msg.content);</a:t>
            </a:r>
          </a:p>
          <a:p>
            <a:pPr eaLnBrk="1" hangingPunct="1">
              <a:lnSpc>
                <a:spcPct val="86000"/>
              </a:lnSpc>
            </a:pPr>
            <a:r>
              <a:rPr lang="en-US" altLang="ko-KR" sz="1800" b="1">
                <a:latin typeface="Courier New" panose="02070309020205020404" pitchFamily="49" charset="0"/>
                <a:ea typeface="돋움" panose="020b0600000101010101" pitchFamily="34" charset="-127"/>
              </a:rPr>
              <a:t>    }</a:t>
            </a:r>
          </a:p>
          <a:p>
            <a:pPr eaLnBrk="1" hangingPunct="1">
              <a:lnSpc>
                <a:spcPct val="86000"/>
              </a:lnSpc>
            </a:pPr>
            <a:r>
              <a:rPr lang="en-US" altLang="ko-KR" sz="1800" b="1">
                <a:latin typeface="Courier New" panose="02070309020205020404" pitchFamily="49" charset="0"/>
                <a:ea typeface="돋움" panose="020b0600000101010101" pitchFamily="34" charset="-127"/>
              </a:rPr>
              <a:t>}</a:t>
            </a:r>
          </a:p>
        </p:txBody>
      </p:sp>
    </p:spTree>
    <p:extLst>
      <p:ext uri="{BB962C8B-B14F-4D97-AF65-F5344CB8AC3E}">
        <p14:creationId xmlns:p14="http://schemas.microsoft.com/office/powerpoint/2010/main" val="1724645786"/>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7A820B8C-9C6A-48F3-8A2A-7FFC766E8F7C}"/>
              </a:ext>
            </a:extLst>
          </p:cNvPr>
          <p:cNvSpPr txBox="1"/>
          <p:nvPr/>
        </p:nvSpPr>
        <p:spPr>
          <a:xfrm>
            <a:off x="372139" y="1505635"/>
            <a:ext cx="4529470" cy="2831544"/>
          </a:xfrm>
          <a:prstGeom prst="rect">
            <a:avLst/>
          </a:prstGeom>
          <a:noFill/>
        </p:spPr>
        <p:txBody>
          <a:bodyPr wrap="square">
            <a:spAutoFit/>
          </a:bodyPr>
          <a:lstStyle>
            <a:defPPr>
              <a:defRPr lang="en-US"/>
            </a:defPPr>
          </a:lstStyle>
          <a:p>
            <a:pPr/>
            <a:r>
              <a:rPr lang="en-US" sz="2000"/>
              <a:t>[vishnu@team-osd ~]$ vi sender.c</a:t>
            </a:r>
            <a:endParaRPr lang="en-US" sz="2000"/>
          </a:p>
          <a:p>
            <a:pPr/>
            <a:r>
              <a:rPr lang="en-US" sz="2000"/>
              <a:t>[vishnu@team-osd ~]$ cc sender.c -o sender</a:t>
            </a:r>
          </a:p>
          <a:p>
            <a:pPr/>
            <a:r>
              <a:rPr lang="en-US" sz="2000"/>
              <a:t>[vishnu@team-osd ~]$ ./sender</a:t>
            </a:r>
          </a:p>
          <a:p>
            <a:pPr/>
            <a:r>
              <a:rPr lang="en-US" sz="2000"/>
              <a:t>=========SENDER==========</a:t>
            </a:r>
          </a:p>
          <a:p>
            <a:pPr/>
            <a:r>
              <a:rPr lang="en-US" sz="2000" err="1"/>
              <a:t>i</a:t>
            </a:r>
            <a:endParaRPr lang="en-US" sz="2000"/>
          </a:p>
          <a:p>
            <a:pPr/>
            <a:r>
              <a:rPr lang="en-US" sz="2000"/>
              <a:t>am</a:t>
            </a:r>
          </a:p>
          <a:p>
            <a:pPr/>
            <a:r>
              <a:rPr lang="en-US" sz="2000"/>
              <a:t>happy</a:t>
            </a:r>
          </a:p>
          <a:p>
            <a:pPr/>
            <a:endParaRPr lang="en-US"/>
          </a:p>
        </p:txBody>
      </p:sp>
      <p:sp>
        <p:nvSpPr>
          <p:cNvPr id="18" name="TextBox 17">
            <a:extLst>
              <a:ext uri="{FF2B5EF4-FFF2-40B4-BE49-F238E27FC236}">
                <a16:creationId xmlns:a16="http://schemas.microsoft.com/office/drawing/2014/main" id="{EA7C2217-61F8-475D-8FE7-7A41EDD6A085}"/>
              </a:ext>
            </a:extLst>
          </p:cNvPr>
          <p:cNvSpPr txBox="1"/>
          <p:nvPr/>
        </p:nvSpPr>
        <p:spPr>
          <a:xfrm>
            <a:off x="5341176" y="1505635"/>
            <a:ext cx="6103088" cy="2523768"/>
          </a:xfrm>
          <a:prstGeom prst="rect">
            <a:avLst/>
          </a:prstGeom>
          <a:noFill/>
        </p:spPr>
        <p:txBody>
          <a:bodyPr wrap="square">
            <a:spAutoFit/>
          </a:bodyPr>
          <a:lstStyle>
            <a:defPPr>
              <a:defRPr lang="en-US"/>
            </a:defPPr>
          </a:lstStyle>
          <a:p>
            <a:pPr/>
            <a:r>
              <a:rPr lang="en-US" sz="2000"/>
              <a:t>[vishnu@team-osd ~]$ vi receiver.c</a:t>
            </a:r>
            <a:endParaRPr lang="en-US" sz="2000"/>
          </a:p>
          <a:p>
            <a:pPr/>
            <a:r>
              <a:rPr lang="en-US" sz="2000"/>
              <a:t>[vishnu@team-osd ~]$ cc receiver.c -o receiver</a:t>
            </a:r>
          </a:p>
          <a:p>
            <a:pPr/>
            <a:r>
              <a:rPr lang="en-IN" sz="2000"/>
              <a:t>[vishnu@team-osd ~]$ ./receiver</a:t>
            </a:r>
          </a:p>
          <a:p>
            <a:pPr/>
            <a:r>
              <a:rPr lang="en-IN" sz="2000"/>
              <a:t>=========RECEIVER==========</a:t>
            </a:r>
          </a:p>
          <a:p>
            <a:pPr/>
            <a:r>
              <a:rPr lang="en-IN" sz="2000" err="1"/>
              <a:t>i</a:t>
            </a:r>
            <a:endParaRPr lang="en-IN" sz="2000"/>
          </a:p>
          <a:p>
            <a:pPr/>
            <a:r>
              <a:rPr lang="en-IN" sz="2000"/>
              <a:t>am</a:t>
            </a:r>
          </a:p>
          <a:p>
            <a:pPr/>
            <a:r>
              <a:rPr lang="en-IN" sz="2000"/>
              <a:t>happy</a:t>
            </a:r>
          </a:p>
          <a:p>
            <a:pPr/>
            <a:endParaRPr lang="en-US"/>
          </a:p>
        </p:txBody>
      </p:sp>
      <p:sp>
        <p:nvSpPr>
          <p:cNvPr id="4" name="Text Box 5">
            <a:extLst>
              <a:ext uri="{FF2B5EF4-FFF2-40B4-BE49-F238E27FC236}">
                <a16:creationId xmlns:a16="http://schemas.microsoft.com/office/drawing/2014/main" id="{C997E927-4946-4BB8-A164-713433F1683F}"/>
              </a:ext>
            </a:extLst>
          </p:cNvPr>
          <p:cNvSpPr txBox="1">
            <a:spLocks noChangeArrowheads="1"/>
          </p:cNvSpPr>
          <p:nvPr/>
        </p:nvSpPr>
        <p:spPr bwMode="auto">
          <a:xfrm>
            <a:off x="284321" y="330836"/>
            <a:ext cx="11014463" cy="46166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2400" b="1">
                <a:latin typeface="Courier New" panose="02070309020205020404" pitchFamily="49" charset="0"/>
                <a:ea typeface="돋움" panose="020b0600000101010101" pitchFamily="34" charset="-127"/>
              </a:rPr>
              <a:t>Execute sender.c and receiver.c on two different terminals</a:t>
            </a:r>
          </a:p>
        </p:txBody>
      </p:sp>
    </p:spTree>
    <p:extLst>
      <p:ext uri="{BB962C8B-B14F-4D97-AF65-F5344CB8AC3E}">
        <p14:creationId xmlns:p14="http://schemas.microsoft.com/office/powerpoint/2010/main" val="2651482287"/>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914407021"/>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34: Shared Memory Interprocess communication</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96205104-C4D3-4585-8754-EBE68DA7F90F}"/>
              </a:ext>
            </a:extLst>
          </p:cNvPr>
          <p:cNvSpPr>
            <a:spLocks noGrp="1"/>
          </p:cNvSpPr>
          <p:nvPr>
            <p:ph type="title"/>
          </p:nvPr>
        </p:nvSpPr>
        <p:spPr/>
        <p:txBody>
          <a:bodyPr/>
          <a:lstStyle>
            <a:defPPr/>
          </a:lstStyle>
          <a:p>
            <a:pPr/>
            <a:r>
              <a:rPr lang="en-IN" b="1" i="0">
                <a:solidFill>
                  <a:srgbClr val="24292E"/>
                </a:solidFill>
                <a:effectLst/>
                <a:latin typeface="-apple-system"/>
              </a:rPr>
              <a:t>Shared Memory</a:t>
            </a:r>
            <a:endParaRPr lang="en-US"/>
          </a:p>
        </p:txBody>
      </p:sp>
      <p:sp>
        <p:nvSpPr>
          <p:cNvPr id="3" name="Content Placeholder 2">
            <a:extLst>
              <a:ext uri="{FF2B5EF4-FFF2-40B4-BE49-F238E27FC236}">
                <a16:creationId xmlns:a16="http://schemas.microsoft.com/office/drawing/2014/main" id="{85AA4358-3413-4802-AB4F-ACC77C70DBF8}"/>
              </a:ext>
            </a:extLst>
          </p:cNvPr>
          <p:cNvSpPr>
            <a:spLocks noGrp="1"/>
          </p:cNvSpPr>
          <p:nvPr>
            <p:ph idx="1"/>
          </p:nvPr>
        </p:nvSpPr>
        <p:spPr/>
        <p:txBody>
          <a:bodyPr>
            <a:normAutofit lnSpcReduction="10000"/>
          </a:bodyPr>
          <a:lstStyle>
            <a:defPPr/>
          </a:lstStyle>
          <a:p>
            <a:pPr eaLnBrk="1" hangingPunct="1"/>
            <a:r>
              <a:rPr lang="en-US" altLang="en-US" sz="2800"/>
              <a:t>Normally, the Unix kernel prohibits one process from accessing (reading, writing) memory belonging to another process</a:t>
            </a:r>
          </a:p>
          <a:p>
            <a:pPr eaLnBrk="1" hangingPunct="1"/>
            <a:r>
              <a:rPr lang="en-US" altLang="en-US" sz="2800"/>
              <a:t>Sometimes, however, this restriction is inconvenient</a:t>
            </a:r>
          </a:p>
          <a:p>
            <a:pPr eaLnBrk="1" hangingPunct="1"/>
            <a:r>
              <a:rPr lang="en-US" altLang="en-US" sz="2800"/>
              <a:t>At such times, System V IPC Shared Memory can be created to specifically allow on process to read and/or write to memory created by another process</a:t>
            </a:r>
          </a:p>
          <a:p>
            <a:pPr eaLnBrk="1" hangingPunct="1">
              <a:lnSpc>
                <a:spcPct val="80000"/>
              </a:lnSpc>
            </a:pPr>
            <a:r>
              <a:rPr lang="en-US" altLang="en-US" sz="2800"/>
              <a:t>Efficiency:</a:t>
            </a:r>
          </a:p>
          <a:p>
            <a:pPr lvl="1" eaLnBrk="1" hangingPunct="1">
              <a:lnSpc>
                <a:spcPct val="80000"/>
              </a:lnSpc>
            </a:pPr>
            <a:r>
              <a:rPr lang="en-US" altLang="en-US"/>
              <a:t>unlike message queues and pipes, which copy data from the process </a:t>
            </a:r>
            <a:r>
              <a:rPr lang="en-US" altLang="en-US" i="1"/>
              <a:t>into</a:t>
            </a:r>
            <a:r>
              <a:rPr lang="en-US" altLang="en-US"/>
              <a:t> memory within the kernel, shared memory is directly accessed</a:t>
            </a:r>
          </a:p>
          <a:p>
            <a:pPr lvl="1" eaLnBrk="1" hangingPunct="1">
              <a:lnSpc>
                <a:spcPct val="80000"/>
              </a:lnSpc>
            </a:pPr>
            <a:r>
              <a:rPr lang="en-US" altLang="en-US"/>
              <a:t>Shared memory resides in the user process memory, and is then shared among other processes</a:t>
            </a:r>
          </a:p>
          <a:p>
            <a:pPr marL="0" indent="0">
              <a:buNone/>
            </a:pPr>
            <a:endParaRPr lang="en-US"/>
          </a:p>
        </p:txBody>
      </p:sp>
    </p:spTree>
    <p:extLst>
      <p:ext uri="{BB962C8B-B14F-4D97-AF65-F5344CB8AC3E}">
        <p14:creationId xmlns:p14="http://schemas.microsoft.com/office/powerpoint/2010/main" val="4276888633"/>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B2BA5EB-F665-4FE9-8BF5-FB9C53AC0BCD}"/>
              </a:ext>
            </a:extLst>
          </p:cNvPr>
          <p:cNvSpPr>
            <a:spLocks noGrp="1"/>
          </p:cNvSpPr>
          <p:nvPr>
            <p:ph type="title"/>
          </p:nvPr>
        </p:nvSpPr>
        <p:spPr/>
        <p:txBody>
          <a:bodyPr/>
          <a:lstStyle>
            <a:defPPr/>
          </a:lstStyle>
          <a:p>
            <a:pPr/>
            <a:r>
              <a:rPr lang="en-US" altLang="en-US" b="1">
                <a:solidFill>
                  <a:srgbClr val="24292E"/>
                </a:solidFill>
                <a:latin typeface="-apple-system"/>
              </a:rPr>
              <a:t>Disadvantages of Shared Memory</a:t>
            </a:r>
            <a:endParaRPr lang="en-US" b="1">
              <a:solidFill>
                <a:srgbClr val="24292E"/>
              </a:solidFill>
              <a:latin typeface="-apple-system"/>
            </a:endParaRPr>
          </a:p>
        </p:txBody>
      </p:sp>
      <p:sp>
        <p:nvSpPr>
          <p:cNvPr id="3" name="Content Placeholder 2">
            <a:extLst>
              <a:ext uri="{FF2B5EF4-FFF2-40B4-BE49-F238E27FC236}">
                <a16:creationId xmlns:a16="http://schemas.microsoft.com/office/drawing/2014/main" id="{C349178A-951E-408E-A4DD-DDD76FF07796}"/>
              </a:ext>
            </a:extLst>
          </p:cNvPr>
          <p:cNvSpPr>
            <a:spLocks noGrp="1"/>
          </p:cNvSpPr>
          <p:nvPr>
            <p:ph idx="1"/>
          </p:nvPr>
        </p:nvSpPr>
        <p:spPr/>
        <p:txBody>
          <a:bodyPr/>
          <a:lstStyle>
            <a:defPPr/>
          </a:lstStyle>
          <a:p>
            <a:pPr eaLnBrk="1" hangingPunct="1">
              <a:lnSpc>
                <a:spcPct val="80000"/>
              </a:lnSpc>
            </a:pPr>
            <a:r>
              <a:rPr lang="en-US" altLang="en-US" sz="2800"/>
              <a:t>No automatic synchronization as in pipes or message queues (you have to provide any synchronization).  Synchronize with </a:t>
            </a:r>
            <a:r>
              <a:rPr lang="en-US" altLang="en-US" sz="2800" i="1"/>
              <a:t>semaphores</a:t>
            </a:r>
            <a:r>
              <a:rPr lang="en-US" altLang="en-US" sz="2800"/>
              <a:t> or signals.</a:t>
            </a:r>
          </a:p>
          <a:p>
            <a:pPr eaLnBrk="1" hangingPunct="1">
              <a:lnSpc>
                <a:spcPct val="80000"/>
              </a:lnSpc>
            </a:pPr>
            <a:r>
              <a:rPr lang="en-US" altLang="en-US" sz="2800"/>
              <a:t>You must remember that pointers are only valid within a given process.  Thus, pointer offsets cannot be assumed to be valid across inter-process boundaries.  This complicates the sharing of linked lists or binary trees.</a:t>
            </a:r>
          </a:p>
          <a:p>
            <a:pPr/>
            <a:endParaRPr lang="en-US"/>
          </a:p>
        </p:txBody>
      </p:sp>
    </p:spTree>
    <p:extLst>
      <p:ext uri="{BB962C8B-B14F-4D97-AF65-F5344CB8AC3E}">
        <p14:creationId xmlns:p14="http://schemas.microsoft.com/office/powerpoint/2010/main" val="3986817316"/>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Shared Memory</a:t>
            </a:r>
          </a:p>
        </p:txBody>
      </p:sp>
      <p:sp>
        <p:nvSpPr>
          <p:cNvPr id="3" name="Content Placeholder 2"/>
          <p:cNvSpPr>
            <a:spLocks noGrp="1"/>
          </p:cNvSpPr>
          <p:nvPr>
            <p:ph idx="1"/>
          </p:nvPr>
        </p:nvSpPr>
        <p:spPr>
          <a:xfrm>
            <a:off x="690390" y="1322364"/>
            <a:ext cx="10515600" cy="4643585"/>
          </a:xfrm>
        </p:spPr>
        <p:txBody>
          <a:bodyPr>
            <a:normAutofit/>
          </a:bodyPr>
          <a:lstStyle>
            <a:defPPr/>
          </a:lstStyle>
          <a:p>
            <a:pPr marL="0" indent="0">
              <a:buNone/>
            </a:pPr>
            <a:r>
              <a:rPr lang="en-US" b="0" i="0">
                <a:solidFill>
                  <a:srgbClr val="24292E"/>
                </a:solidFill>
                <a:effectLst/>
                <a:latin typeface="-apple-system"/>
              </a:rPr>
              <a:t>Sharing the part of virtual memory and reading to and writing from it, is another way for the processes to communicate. The system calls are:</a:t>
            </a:r>
          </a:p>
          <a:p>
            <a:r>
              <a:rPr lang="en-US" b="0" i="0" err="1">
                <a:solidFill>
                  <a:srgbClr val="24292E"/>
                </a:solidFill>
                <a:effectLst/>
                <a:latin typeface="-apple-system"/>
              </a:rPr>
              <a:t>shmget creates a new region of shared memory or returns an existing one.</a:t>
            </a:r>
          </a:p>
          <a:p>
            <a:r>
              <a:rPr lang="en-US" b="0" i="0" err="1">
                <a:solidFill>
                  <a:srgbClr val="24292E"/>
                </a:solidFill>
                <a:effectLst/>
                <a:latin typeface="-apple-system"/>
              </a:rPr>
              <a:t>shmat logically attaches a region to the virtual address space of a process.</a:t>
            </a:r>
          </a:p>
          <a:p>
            <a:r>
              <a:rPr lang="en-US" b="0" i="0" err="1">
                <a:solidFill>
                  <a:srgbClr val="24292E"/>
                </a:solidFill>
                <a:effectLst/>
                <a:latin typeface="-apple-system"/>
              </a:rPr>
              <a:t>shmdt logically detaches a region.</a:t>
            </a:r>
          </a:p>
          <a:p>
            <a:r>
              <a:rPr lang="en-US" b="0" i="0" err="1">
                <a:solidFill>
                  <a:srgbClr val="24292E"/>
                </a:solidFill>
                <a:effectLst/>
                <a:latin typeface="-apple-system"/>
              </a:rPr>
              <a:t>shmctl manipulates the parameters associated with the region.</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086961764"/>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4634132" cy="591478"/>
          </a:xfrm>
        </p:spPr>
        <p:txBody>
          <a:bodyPr>
            <a:normAutofit fontScale="90000"/>
          </a:bodyPr>
          <a:lstStyle>
            <a:defPPr/>
          </a:lstStyle>
          <a:p>
            <a:r>
              <a:rPr lang="en-US" b="1"/>
              <a:t>Race Condition</a:t>
            </a: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a:extLst>
              <a:ext uri="{FF2B5EF4-FFF2-40B4-BE49-F238E27FC236}">
                <a16:creationId xmlns:a16="http://schemas.microsoft.com/office/drawing/2014/main" id="{36459908-3631-4221-A8AB-20505CA57B55}"/>
              </a:ext>
            </a:extLst>
          </p:cNvPr>
          <p:cNvSpPr txBox="1"/>
          <p:nvPr/>
        </p:nvSpPr>
        <p:spPr>
          <a:xfrm>
            <a:off x="589601" y="1168263"/>
            <a:ext cx="11255069" cy="4893647"/>
          </a:xfrm>
          <a:prstGeom prst="rect">
            <a:avLst/>
          </a:prstGeom>
          <a:noFill/>
        </p:spPr>
        <p:txBody>
          <a:bodyPr wrap="square">
            <a:spAutoFit/>
          </a:bodyPr>
          <a:lstStyle>
            <a:defPPr>
              <a:defRPr lang="en-US"/>
            </a:defPPr>
          </a:lstStyle>
          <a:p>
            <a:pPr algn="l"/>
            <a:r>
              <a:rPr lang="en-US" sz="2400" b="0" i="0" u="none" strike="noStrike" baseline="0">
                <a:latin typeface="MinionPro-Regular"/>
              </a:rPr>
              <a:t>This implementation is correct if executed in isolation. However, the code is not correct if more than one copy executes concurrently. If two CPUs execute </a:t>
            </a:r>
            <a:r>
              <a:rPr lang="en-US" sz="2400" b="0" i="0" u="none" strike="noStrike" baseline="0">
                <a:latin typeface="LucidaSans-Typewriter83"/>
              </a:rPr>
              <a:t>insert </a:t>
            </a:r>
            <a:r>
              <a:rPr lang="en-US" sz="2400" b="0" i="0" u="none" strike="noStrike" baseline="0">
                <a:latin typeface="MinionPro-Regular"/>
              </a:rPr>
              <a:t>at the same time, it could happen that both execute line 15 before either executes 16 (see Figure 4-1). If this happens, there will now be two list nodes with </a:t>
            </a:r>
            <a:r>
              <a:rPr lang="en-US" sz="2400" b="0" i="0" u="none" strike="noStrike" baseline="0">
                <a:latin typeface="LucidaSans-Typewriter83"/>
              </a:rPr>
              <a:t>next </a:t>
            </a:r>
            <a:r>
              <a:rPr lang="en-US" sz="2400" b="0" i="0" u="none" strike="noStrike" baseline="0">
                <a:latin typeface="MinionPro-Regular"/>
              </a:rPr>
              <a:t>set to the former value of </a:t>
            </a:r>
            <a:r>
              <a:rPr lang="en-US" sz="2400" b="0" i="0" u="none" strike="noStrike" baseline="0">
                <a:latin typeface="LucidaSans-Typewriter83"/>
              </a:rPr>
              <a:t>list</a:t>
            </a:r>
            <a:r>
              <a:rPr lang="en-US" sz="2400" b="0" i="0" u="none" strike="noStrike" baseline="0">
                <a:latin typeface="MinionPro-Regular"/>
              </a:rPr>
              <a:t>. When the two assignments to </a:t>
            </a:r>
            <a:r>
              <a:rPr lang="en-US" sz="2400" b="0" i="0" u="none" strike="noStrike" baseline="0">
                <a:latin typeface="LucidaSans-Typewriter83"/>
              </a:rPr>
              <a:t>list </a:t>
            </a:r>
            <a:r>
              <a:rPr lang="en-US" sz="2400" b="0" i="0" u="none" strike="noStrike" baseline="0">
                <a:latin typeface="MinionPro-Regular"/>
              </a:rPr>
              <a:t>happen at line 16, the second one will overwrite the first; the node involved in the first assignment will be lost.</a:t>
            </a:r>
          </a:p>
          <a:p>
            <a:pPr algn="l"/>
            <a:r>
              <a:rPr lang="en-US" sz="2400" b="0" i="0" u="none" strike="noStrike" baseline="0">
                <a:latin typeface="MinionPro-Regular"/>
              </a:rPr>
              <a:t>The </a:t>
            </a:r>
            <a:r>
              <a:rPr lang="en-US" sz="2400" b="1" i="0" u="none" strike="noStrike" baseline="0">
                <a:latin typeface="MinionPro-Regular"/>
              </a:rPr>
              <a:t>lost update </a:t>
            </a:r>
            <a:r>
              <a:rPr lang="en-US" sz="2400" b="0" i="0" u="none" strike="noStrike" baseline="0">
                <a:latin typeface="MinionPro-Regular"/>
              </a:rPr>
              <a:t>at line 16 is an example of a </a:t>
            </a:r>
            <a:r>
              <a:rPr lang="en-US" sz="2400" b="1" i="0" u="none" strike="noStrike" baseline="0">
                <a:latin typeface="MinionPro-It"/>
              </a:rPr>
              <a:t>race condition</a:t>
            </a:r>
            <a:r>
              <a:rPr lang="en-US" sz="2400" b="0" i="0" u="none" strike="noStrike" baseline="0">
                <a:latin typeface="MinionPro-Regular"/>
              </a:rPr>
              <a:t>. A race condition is a situation in which a memory location is accessed concurrently, and at least one access is a write. A race is often a sign of a bug, either a lost update (if the accesses are writes) or a read of an incompletely-updated data structure. The outcome of a race depends on the exact timing of the two CPUs involved and how their memory operations are ordered by the memory system, which can make race-induced errors difficult </a:t>
            </a:r>
            <a:r>
              <a:rPr lang="en-IN" sz="2400" b="0" i="0" u="none" strike="noStrike" baseline="0">
                <a:latin typeface="MinionPro-Regular"/>
              </a:rPr>
              <a:t>to reproduce and debug.</a:t>
            </a:r>
            <a:endParaRPr lang="en-IN" sz="2400"/>
          </a:p>
        </p:txBody>
      </p:sp>
    </p:spTree>
    <p:extLst>
      <p:ext uri="{BB962C8B-B14F-4D97-AF65-F5344CB8AC3E}">
        <p14:creationId xmlns:p14="http://schemas.microsoft.com/office/powerpoint/2010/main" val="2559365838"/>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Shared Memory</a:t>
            </a:r>
          </a:p>
        </p:txBody>
      </p:sp>
      <p:sp>
        <p:nvSpPr>
          <p:cNvPr id="3" name="Content Placeholder 2"/>
          <p:cNvSpPr>
            <a:spLocks noGrp="1"/>
          </p:cNvSpPr>
          <p:nvPr>
            <p:ph idx="1"/>
          </p:nvPr>
        </p:nvSpPr>
        <p:spPr>
          <a:xfrm>
            <a:off x="690390" y="1322364"/>
            <a:ext cx="10515600" cy="4643585"/>
          </a:xfrm>
        </p:spPr>
        <p:txBody>
          <a:bodyPr>
            <a:normAutofit lnSpcReduction="10000"/>
          </a:bodyPr>
          <a:lstStyle>
            <a:defPPr/>
          </a:lstStyle>
          <a:p>
            <a:pPr fontAlgn="base">
              <a:lnSpc>
                <a:spcPct val="110000"/>
              </a:lnSpc>
              <a:spcBef>
                <a:spcPct val="0"/>
              </a:spcBef>
              <a:spcAft>
                <a:spcPct val="20000"/>
              </a:spcAft>
            </a:pPr>
            <a:r>
              <a:rPr lang="en-US" altLang="ko-KR" sz="3600">
                <a:ea typeface="HY헤드라인M" pitchFamily="18" charset="-127"/>
              </a:rPr>
              <a:t>Allows multiple processes to share a region of memory</a:t>
            </a:r>
          </a:p>
          <a:p>
            <a:pPr lvl="1" eaLnBrk="1" fontAlgn="base" hangingPunct="1">
              <a:lnSpc>
                <a:spcPct val="110000"/>
              </a:lnSpc>
              <a:spcBef>
                <a:spcPct val="0"/>
              </a:spcBef>
              <a:spcAft>
                <a:spcPct val="20000"/>
              </a:spcAft>
              <a:buClr>
                <a:schemeClr val="tx1"/>
              </a:buClr>
              <a:buSzTx/>
              <a:buFontTx/>
              <a:buChar char="•"/>
            </a:pPr>
            <a:r>
              <a:rPr lang="en-US" altLang="ko-KR" sz="2000">
                <a:ea typeface="HY헤드라인M" pitchFamily="18" charset="-127"/>
              </a:rPr>
              <a:t>Fastest form of IPC: no need of data copying between client &amp; server </a:t>
            </a:r>
          </a:p>
          <a:p>
            <a:pPr lvl="1" eaLnBrk="1" fontAlgn="base" hangingPunct="1">
              <a:lnSpc>
                <a:spcPct val="110000"/>
              </a:lnSpc>
              <a:spcBef>
                <a:spcPct val="0"/>
              </a:spcBef>
              <a:spcAft>
                <a:spcPct val="20000"/>
              </a:spcAft>
              <a:buClr>
                <a:schemeClr val="tx1"/>
              </a:buClr>
              <a:buSzTx/>
              <a:buFontTx/>
              <a:buChar char="•"/>
            </a:pPr>
            <a:endParaRPr lang="en-US" altLang="ko-KR" sz="2000">
              <a:ea typeface="HY헤드라인M" pitchFamily="18" charset="-127"/>
            </a:endParaRPr>
          </a:p>
          <a:p>
            <a:pPr fontAlgn="base">
              <a:lnSpc>
                <a:spcPct val="110000"/>
              </a:lnSpc>
              <a:spcBef>
                <a:spcPct val="0"/>
              </a:spcBef>
              <a:spcAft>
                <a:spcPct val="20000"/>
              </a:spcAft>
            </a:pPr>
            <a:r>
              <a:rPr lang="en-US" altLang="ko-KR" sz="3600">
                <a:ea typeface="HY헤드라인M" pitchFamily="18" charset="-127"/>
              </a:rPr>
              <a:t>If a shared memory segment is attached</a:t>
            </a:r>
          </a:p>
          <a:p>
            <a:pPr lvl="1" eaLnBrk="1" fontAlgn="base" hangingPunct="1">
              <a:lnSpc>
                <a:spcPct val="110000"/>
              </a:lnSpc>
              <a:spcBef>
                <a:spcPct val="0"/>
              </a:spcBef>
              <a:spcAft>
                <a:spcPct val="20000"/>
              </a:spcAft>
              <a:buClr>
                <a:schemeClr val="tx1"/>
              </a:buClr>
              <a:buSzTx/>
              <a:buFontTx/>
              <a:buChar char="•"/>
            </a:pPr>
            <a:r>
              <a:rPr lang="en-US" altLang="ko-KR" sz="2000">
                <a:ea typeface="HY헤드라인M" pitchFamily="18" charset="-127"/>
              </a:rPr>
              <a:t>It become a part of a process data space, and shared among multiple processes</a:t>
            </a:r>
          </a:p>
          <a:p>
            <a:pPr lvl="1" eaLnBrk="1" fontAlgn="base" hangingPunct="1">
              <a:lnSpc>
                <a:spcPct val="110000"/>
              </a:lnSpc>
              <a:spcBef>
                <a:spcPct val="0"/>
              </a:spcBef>
              <a:spcAft>
                <a:spcPct val="20000"/>
              </a:spcAft>
              <a:buClr>
                <a:schemeClr val="tx1"/>
              </a:buClr>
              <a:buSzTx/>
              <a:buFontTx/>
              <a:buChar char="•"/>
            </a:pPr>
            <a:endParaRPr lang="en-US" altLang="ko-KR" sz="2000">
              <a:ea typeface="HY헤드라인M" pitchFamily="18" charset="-127"/>
            </a:endParaRPr>
          </a:p>
          <a:p>
            <a:pPr fontAlgn="base">
              <a:lnSpc>
                <a:spcPct val="110000"/>
              </a:lnSpc>
              <a:spcBef>
                <a:spcPct val="0"/>
              </a:spcBef>
              <a:spcAft>
                <a:spcPct val="20000"/>
              </a:spcAft>
            </a:pPr>
            <a:r>
              <a:rPr lang="en-US" altLang="ko-KR" sz="3600">
                <a:ea typeface="HY헤드라인M" pitchFamily="18" charset="-127"/>
              </a:rPr>
              <a:t>Readers and writers may use semaphore to</a:t>
            </a:r>
          </a:p>
          <a:p>
            <a:pPr lvl="1" eaLnBrk="1" fontAlgn="base" hangingPunct="1">
              <a:lnSpc>
                <a:spcPct val="110000"/>
              </a:lnSpc>
              <a:spcBef>
                <a:spcPct val="0"/>
              </a:spcBef>
              <a:spcAft>
                <a:spcPct val="20000"/>
              </a:spcAft>
              <a:buClr>
                <a:schemeClr val="tx1"/>
              </a:buClr>
              <a:buSzTx/>
              <a:buFontTx/>
              <a:buChar char="•"/>
            </a:pPr>
            <a:r>
              <a:rPr lang="en-US" altLang="ko-KR" sz="2000">
                <a:ea typeface="HY헤드라인M" pitchFamily="18" charset="-127"/>
              </a:rPr>
              <a:t>synchronize access to a shared memory segment </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756166027"/>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eaLnBrk="1" latinLnBrk="1" hangingPunct="1">
              <a:buFont typeface="Wingdings" pitchFamily="2" charset="2"/>
              <a:buNone/>
              <a:defRPr/>
            </a:pPr>
            <a:r>
              <a:rPr lang="en-US" altLang="ko-KR" sz="4400">
                <a:solidFill>
                  <a:schemeClr val="accent6">
                    <a:lumMod val="25000"/>
                  </a:schemeClr>
                </a:solidFill>
                <a:effectLst>
                  <a:outerShdw blurRad="38100" dist="38100" dir="2700000" algn="tl">
                    <a:srgbClr val="C0C0C0"/>
                  </a:outerShdw>
                </a:effectLst>
                <a:latin typeface="Times New Roman" charset="0"/>
                <a:ea typeface="HY헤드라인M" pitchFamily="18" charset="-127"/>
              </a:rPr>
              <a:t>Shared Memory Segment Structure</a:t>
            </a:r>
          </a:p>
        </p:txBody>
      </p:sp>
      <p:sp>
        <p:nvSpPr>
          <p:cNvPr id="3" name="Content Placeholder 2"/>
          <p:cNvSpPr>
            <a:spLocks noGrp="1"/>
          </p:cNvSpPr>
          <p:nvPr>
            <p:ph idx="1"/>
          </p:nvPr>
        </p:nvSpPr>
        <p:spPr>
          <a:xfrm>
            <a:off x="690390" y="1322364"/>
            <a:ext cx="10515600" cy="957239"/>
          </a:xfrm>
        </p:spPr>
        <p:txBody>
          <a:bodyPr>
            <a:normAutofit/>
          </a:bodyPr>
          <a:lstStyle>
            <a:defPPr/>
          </a:lstStyle>
          <a:p>
            <a:r>
              <a:rPr lang="en-US" altLang="ko-KR" sz="2800">
                <a:ea typeface="HY헤드라인M" pitchFamily="18" charset="-127"/>
              </a:rPr>
              <a:t>Each shared memory has a structure</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 Box 6">
            <a:extLst>
              <a:ext uri="{FF2B5EF4-FFF2-40B4-BE49-F238E27FC236}">
                <a16:creationId xmlns:a16="http://schemas.microsoft.com/office/drawing/2014/main" id="{62CCB39A-648C-4B2A-9B1F-D4CE9B3BE32E}"/>
              </a:ext>
            </a:extLst>
          </p:cNvPr>
          <p:cNvSpPr txBox="1">
            <a:spLocks noChangeArrowheads="1"/>
          </p:cNvSpPr>
          <p:nvPr/>
        </p:nvSpPr>
        <p:spPr bwMode="auto">
          <a:xfrm>
            <a:off x="690390" y="1700456"/>
            <a:ext cx="9229787" cy="329320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struct shmid_ds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struct ipc_perm shm_perm;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struct anon_map *shm_amp; /* pointer in kernel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int shm_segsz;            /* size of segment in bytes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ushort shm_lkcnt;   /* # of times segment is being locked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pid_t shm_lpid;     /* pid of last shmop()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pid_t shm_cpid;     /* pid of creator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ulong shm_nattch;   /* # of current attaches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ulong shm_cnattch;  /* used only for shminfo()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time_t shm_atime;   /* last-attach time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time_t shm_dtime;   /* last-detach time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 time_t shm_ctime;   /* last-change time */ </a:t>
            </a:r>
          </a:p>
          <a:p>
            <a:pPr eaLnBrk="1" fontAlgn="base" hangingPunct="1">
              <a:spcBef>
                <a:spcPct val="0"/>
              </a:spcBef>
              <a:buClrTx/>
              <a:buSzTx/>
              <a:buFontTx/>
              <a:buNone/>
            </a:pPr>
            <a:r>
              <a:rPr lang="en-US" altLang="ko-KR" sz="1600" b="1">
                <a:latin typeface="Courier New" panose="02070309020205020404" pitchFamily="49" charset="0"/>
                <a:ea typeface="돋움" panose="020b0600000101010101" pitchFamily="34" charset="-127"/>
              </a:rPr>
              <a:t>};</a:t>
            </a:r>
          </a:p>
        </p:txBody>
      </p:sp>
      <p:sp>
        <p:nvSpPr>
          <p:cNvPr id="16" name="Text Box 7">
            <a:extLst>
              <a:ext uri="{FF2B5EF4-FFF2-40B4-BE49-F238E27FC236}">
                <a16:creationId xmlns:a16="http://schemas.microsoft.com/office/drawing/2014/main" id="{E539CBC4-CA1B-436D-B77E-BD763FD3C3FB}"/>
              </a:ext>
            </a:extLst>
          </p:cNvPr>
          <p:cNvSpPr txBox="1">
            <a:spLocks noChangeArrowheads="1"/>
          </p:cNvSpPr>
          <p:nvPr/>
        </p:nvSpPr>
        <p:spPr bwMode="auto">
          <a:xfrm>
            <a:off x="690390" y="5103836"/>
            <a:ext cx="8569325" cy="78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1" fontAlgn="t" latinLnBrk="1" hangingPunct="1">
              <a:spcBef>
                <a:spcPct val="20000"/>
              </a:spcBef>
              <a:buClr>
                <a:srgbClr val="FF5555"/>
              </a:buClr>
              <a:buSzPct val="80000"/>
              <a:buFont typeface="Wingdings" pitchFamily="2" charset="2"/>
              <a:buChar char="n"/>
              <a:tabLst>
                <a:tab pos="268288"/>
                <a:tab pos="3681413"/>
              </a:tabLst>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tabLst>
                <a:tab pos="268288"/>
                <a:tab pos="3681413"/>
              </a:tabLst>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tabLst>
                <a:tab pos="268288"/>
                <a:tab pos="3681413"/>
              </a:tabLst>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a:solidFill>
                  <a:schemeClr val="tx1"/>
                </a:solidFill>
                <a:latin typeface="Times New Roman" panose="02020603050405020304" pitchFamily="18" charset="0"/>
                <a:ea typeface="굴림" panose="020b0600000101010101" pitchFamily="34" charset="-127"/>
              </a:defRPr>
            </a:lvl9pPr>
          </a:lstStyle>
          <a:p>
            <a:pPr fontAlgn="base">
              <a:lnSpc>
                <a:spcPct val="110000"/>
              </a:lnSpc>
              <a:spcBef>
                <a:spcPct val="0"/>
              </a:spcBef>
              <a:spcAft>
                <a:spcPct val="20000"/>
              </a:spcAft>
              <a:buClrTx/>
              <a:buSzTx/>
              <a:buFont typeface="Arial" pitchFamily="34" charset="0"/>
              <a:buChar char="•"/>
            </a:pPr>
            <a:r>
              <a:rPr lang="en-US" altLang="ko-KR" sz="2000">
                <a:ea typeface="HY헤드라인M" pitchFamily="18" charset="-127"/>
              </a:rPr>
              <a:t>We can get the structure using shmctl() function.</a:t>
            </a:r>
          </a:p>
          <a:p>
            <a:pPr fontAlgn="base">
              <a:lnSpc>
                <a:spcPct val="110000"/>
              </a:lnSpc>
              <a:spcBef>
                <a:spcPct val="0"/>
              </a:spcBef>
              <a:spcAft>
                <a:spcPct val="20000"/>
              </a:spcAft>
              <a:buClrTx/>
              <a:buSzTx/>
              <a:buFont typeface="Arial" pitchFamily="34" charset="0"/>
              <a:buChar char="•"/>
            </a:pPr>
            <a:r>
              <a:rPr lang="en-US" altLang="ko-KR" sz="2000">
                <a:ea typeface="HY헤드라인M" pitchFamily="18" charset="-127"/>
              </a:rPr>
              <a:t>Actually, however, we don’t need to know the structure in detail.</a:t>
            </a:r>
          </a:p>
        </p:txBody>
      </p:sp>
    </p:spTree>
    <p:extLst>
      <p:ext uri="{BB962C8B-B14F-4D97-AF65-F5344CB8AC3E}">
        <p14:creationId xmlns:p14="http://schemas.microsoft.com/office/powerpoint/2010/main" val="638627654"/>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Rectangle 3">
            <a:extLst>
              <a:ext uri="{FF2B5EF4-FFF2-40B4-BE49-F238E27FC236}">
                <a16:creationId xmlns:a16="http://schemas.microsoft.com/office/drawing/2014/main" id="{5E6BDFC4-2D07-4B0D-882C-A1BBBBD47CEE}"/>
              </a:ext>
            </a:extLst>
          </p:cNvPr>
          <p:cNvSpPr>
            <a:spLocks noChangeArrowheads="1"/>
          </p:cNvSpPr>
          <p:nvPr/>
        </p:nvSpPr>
        <p:spPr bwMode="auto">
          <a:xfrm>
            <a:off x="1147849" y="196211"/>
            <a:ext cx="4908550" cy="769441"/>
          </a:xfrm>
          <a:prstGeom prst="rect">
            <a:avLst/>
          </a:prstGeom>
          <a:noFill/>
          <a:ln w="9525">
            <a:noFill/>
            <a:miter lim="800000"/>
          </a:ln>
          <a:effectLst/>
        </p:spPr>
        <p:txBody>
          <a:bodyPr>
            <a:spAutoFit/>
          </a:bodyPr>
          <a:lstStyle>
            <a:defPPr>
              <a:defRPr lang="en-US"/>
            </a:defPPr>
          </a:lstStyle>
          <a:p>
            <a:pPr eaLnBrk="1" latinLnBrk="1" hangingPunct="1">
              <a:buFont typeface="Wingdings" pitchFamily="2" charset="2"/>
              <a:buNone/>
              <a:defRPr/>
            </a:pPr>
            <a:r>
              <a:rPr lang="en-US" altLang="ko-KR" sz="4400" err="1">
                <a:solidFill>
                  <a:schemeClr val="accent6">
                    <a:lumMod val="25000"/>
                  </a:schemeClr>
                </a:solidFill>
                <a:effectLst>
                  <a:outerShdw blurRad="38100" dist="38100" dir="2700000" algn="tl">
                    <a:srgbClr val="C0C0C0"/>
                  </a:outerShdw>
                </a:effectLst>
                <a:latin typeface="Times New Roman" charset="0"/>
                <a:ea typeface="HY헤드라인M" pitchFamily="18" charset="-127"/>
                <a:cs typeface="+mj-cs"/>
              </a:rPr>
              <a:t>shmget()</a:t>
            </a:r>
          </a:p>
        </p:txBody>
      </p:sp>
      <p:sp>
        <p:nvSpPr>
          <p:cNvPr id="18" name="Text Box 5">
            <a:extLst>
              <a:ext uri="{FF2B5EF4-FFF2-40B4-BE49-F238E27FC236}">
                <a16:creationId xmlns:a16="http://schemas.microsoft.com/office/drawing/2014/main" id="{E73A239B-6315-4060-9801-F1D0756BB548}"/>
              </a:ext>
            </a:extLst>
          </p:cNvPr>
          <p:cNvSpPr txBox="1">
            <a:spLocks noChangeArrowheads="1"/>
          </p:cNvSpPr>
          <p:nvPr/>
        </p:nvSpPr>
        <p:spPr bwMode="auto">
          <a:xfrm>
            <a:off x="611188" y="1052513"/>
            <a:ext cx="11580812" cy="230832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2400" b="1">
                <a:latin typeface="Courier New" panose="02070309020205020404" pitchFamily="49" charset="0"/>
                <a:ea typeface="돋움" panose="020b0600000101010101" pitchFamily="34" charset="-127"/>
              </a:rPr>
              <a:t>#include &lt;sys/types.h&gt; </a:t>
            </a:r>
          </a:p>
          <a:p>
            <a:pPr eaLnBrk="1" fontAlgn="base" hangingPunct="1">
              <a:spcBef>
                <a:spcPct val="0"/>
              </a:spcBef>
              <a:buClrTx/>
              <a:buSzTx/>
              <a:buFontTx/>
              <a:buNone/>
            </a:pPr>
            <a:r>
              <a:rPr lang="en-US" altLang="ko-KR" sz="2400" b="1">
                <a:latin typeface="Courier New" panose="02070309020205020404" pitchFamily="49" charset="0"/>
                <a:ea typeface="돋움" panose="020b0600000101010101" pitchFamily="34" charset="-127"/>
              </a:rPr>
              <a:t>#include &lt;sys/ipc.h&gt; </a:t>
            </a:r>
          </a:p>
          <a:p>
            <a:pPr eaLnBrk="1" fontAlgn="base" hangingPunct="1">
              <a:spcBef>
                <a:spcPct val="0"/>
              </a:spcBef>
              <a:buClrTx/>
              <a:buSzTx/>
              <a:buFontTx/>
              <a:buNone/>
            </a:pPr>
            <a:r>
              <a:rPr lang="en-US" altLang="ko-KR" sz="2400" b="1">
                <a:latin typeface="Courier New" panose="02070309020205020404" pitchFamily="49" charset="0"/>
                <a:ea typeface="돋움" panose="020b0600000101010101" pitchFamily="34" charset="-127"/>
              </a:rPr>
              <a:t>#include &lt;sys/shm.h&gt; </a:t>
            </a:r>
          </a:p>
          <a:p>
            <a:pPr eaLnBrk="1" fontAlgn="base" hangingPunct="1">
              <a:spcBef>
                <a:spcPct val="0"/>
              </a:spcBef>
              <a:buClrTx/>
              <a:buSzTx/>
              <a:buFontTx/>
              <a:buNone/>
            </a:pPr>
            <a:endParaRPr lang="en-US" altLang="ko-KR" sz="2400" b="1">
              <a:latin typeface="Courier New" panose="02070309020205020404" pitchFamily="49" charset="0"/>
              <a:ea typeface="돋움" panose="020b0600000101010101" pitchFamily="34" charset="-127"/>
            </a:endParaRPr>
          </a:p>
          <a:p>
            <a:pPr eaLnBrk="1" fontAlgn="base" hangingPunct="1">
              <a:spcBef>
                <a:spcPct val="0"/>
              </a:spcBef>
              <a:buClrTx/>
              <a:buSzTx/>
              <a:buFontTx/>
              <a:buNone/>
            </a:pPr>
            <a:r>
              <a:rPr lang="en-US" altLang="ko-KR" sz="2400" b="1">
                <a:latin typeface="Courier New" panose="02070309020205020404" pitchFamily="49" charset="0"/>
                <a:ea typeface="돋움" panose="020b0600000101010101" pitchFamily="34" charset="-127"/>
              </a:rPr>
              <a:t>int shmget(key_t key, int size, int flag); </a:t>
            </a:r>
          </a:p>
          <a:p>
            <a:pPr eaLnBrk="1" fontAlgn="base" hangingPunct="1">
              <a:spcBef>
                <a:spcPct val="0"/>
              </a:spcBef>
              <a:buClrTx/>
              <a:buSzTx/>
              <a:buFontTx/>
              <a:buNone/>
            </a:pPr>
            <a:r>
              <a:rPr lang="en-US" altLang="ko-KR" sz="2400" b="1">
                <a:latin typeface="Courier New" panose="02070309020205020404" pitchFamily="49" charset="0"/>
                <a:ea typeface="돋움" panose="020b0600000101010101" pitchFamily="34" charset="-127"/>
              </a:rPr>
              <a:t>                  Returns: shared memory ID if OK, -1 on error</a:t>
            </a:r>
          </a:p>
        </p:txBody>
      </p:sp>
      <p:sp>
        <p:nvSpPr>
          <p:cNvPr id="20" name="Text Box 6">
            <a:extLst>
              <a:ext uri="{FF2B5EF4-FFF2-40B4-BE49-F238E27FC236}">
                <a16:creationId xmlns:a16="http://schemas.microsoft.com/office/drawing/2014/main" id="{3496AA70-5715-4F6A-B10E-0815DCE7AA92}"/>
              </a:ext>
            </a:extLst>
          </p:cNvPr>
          <p:cNvSpPr txBox="1">
            <a:spLocks noChangeArrowheads="1"/>
          </p:cNvSpPr>
          <p:nvPr/>
        </p:nvSpPr>
        <p:spPr bwMode="auto">
          <a:xfrm>
            <a:off x="759784" y="3971468"/>
            <a:ext cx="9564430" cy="2611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6000" tIns="36000" rIns="36000" bIns="36000">
            <a:spAutoFit/>
          </a:bodyPr>
          <a:lstStyle>
            <a:defPPr>
              <a:defRPr lang="en-US"/>
            </a:defPPr>
            <a:lvl1pPr marL="292100" indent="-292100" algn="l" defTabSz="914400" rtl="0" eaLnBrk="1" fontAlgn="t" latinLnBrk="1" hangingPunct="1">
              <a:spcBef>
                <a:spcPct val="20000"/>
              </a:spcBef>
              <a:buClr>
                <a:srgbClr val="FF5555"/>
              </a:buClr>
              <a:buSzPct val="80000"/>
              <a:buFont typeface="Wingdings" pitchFamily="2" charset="2"/>
              <a:buChar char="n"/>
              <a:tabLst>
                <a:tab pos="268288"/>
                <a:tab pos="3681413"/>
              </a:tabLst>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tabLst>
                <a:tab pos="268288"/>
                <a:tab pos="3681413"/>
              </a:tabLst>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tabLst>
                <a:tab pos="268288"/>
                <a:tab pos="3681413"/>
              </a:tabLst>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a:solidFill>
                  <a:schemeClr val="tx1"/>
                </a:solidFill>
                <a:latin typeface="Times New Roman" panose="02020603050405020304" pitchFamily="18" charset="0"/>
                <a:ea typeface="굴림" panose="020b0600000101010101" pitchFamily="34" charset="-127"/>
              </a:defRPr>
            </a:lvl9pPr>
          </a:lstStyle>
          <a:p>
            <a:pPr fontAlgn="base">
              <a:lnSpc>
                <a:spcPct val="110000"/>
              </a:lnSpc>
              <a:spcBef>
                <a:spcPct val="0"/>
              </a:spcBef>
              <a:spcAft>
                <a:spcPct val="20000"/>
              </a:spcAft>
              <a:buClrTx/>
              <a:buSzTx/>
              <a:buFont typeface="Arial" pitchFamily="34" charset="0"/>
              <a:buChar char="•"/>
            </a:pPr>
            <a:r>
              <a:rPr lang="en-US" altLang="ko-KR" sz="2800">
                <a:ea typeface="HY헤드라인M" pitchFamily="18" charset="-127"/>
              </a:rPr>
              <a:t>Obtain a shared memory identifier</a:t>
            </a:r>
          </a:p>
          <a:p>
            <a:pPr fontAlgn="base">
              <a:lnSpc>
                <a:spcPct val="110000"/>
              </a:lnSpc>
              <a:spcBef>
                <a:spcPct val="0"/>
              </a:spcBef>
              <a:spcAft>
                <a:spcPct val="20000"/>
              </a:spcAft>
              <a:buClrTx/>
              <a:buSzTx/>
              <a:buFont typeface="Arial" pitchFamily="34" charset="0"/>
              <a:buChar char="•"/>
            </a:pPr>
            <a:r>
              <a:rPr lang="en-US" altLang="ko-KR" sz="2800">
                <a:ea typeface="HY헤드라인M" pitchFamily="18" charset="-127"/>
              </a:rPr>
              <a:t>size: is the size of the shared memory segment</a:t>
            </a:r>
          </a:p>
          <a:p>
            <a:pPr fontAlgn="base">
              <a:lnSpc>
                <a:spcPct val="110000"/>
              </a:lnSpc>
              <a:spcBef>
                <a:spcPct val="0"/>
              </a:spcBef>
              <a:spcAft>
                <a:spcPct val="20000"/>
              </a:spcAft>
              <a:buClrTx/>
              <a:buSzTx/>
              <a:buFont typeface="Arial" pitchFamily="34" charset="0"/>
              <a:buChar char="•"/>
            </a:pPr>
            <a:r>
              <a:rPr lang="en-US" altLang="ko-KR" sz="2800">
                <a:ea typeface="HY헤드라인M" pitchFamily="18" charset="-127"/>
              </a:rPr>
              <a:t>flag: ipc_perm.mode</a:t>
            </a:r>
            <a:endParaRPr lang="en-US" altLang="ko-KR" sz="2800">
              <a:ea typeface="HY헤드라인M" pitchFamily="18" charset="-127"/>
            </a:endParaRPr>
          </a:p>
          <a:p>
            <a:pPr fontAlgn="base">
              <a:lnSpc>
                <a:spcPct val="110000"/>
              </a:lnSpc>
              <a:spcBef>
                <a:spcPct val="0"/>
              </a:spcBef>
              <a:spcAft>
                <a:spcPct val="20000"/>
              </a:spcAft>
              <a:buClrTx/>
              <a:buSzTx/>
              <a:buFont typeface="Arial" pitchFamily="34" charset="0"/>
              <a:buChar char="•"/>
            </a:pPr>
            <a:r>
              <a:rPr lang="en-US" altLang="ko-KR" sz="2800">
                <a:ea typeface="HY헤드라인M" pitchFamily="18" charset="-127"/>
              </a:rPr>
              <a:t>Example</a:t>
            </a:r>
          </a:p>
          <a:p>
            <a:pPr lvl="1" fontAlgn="base">
              <a:lnSpc>
                <a:spcPct val="110000"/>
              </a:lnSpc>
              <a:spcBef>
                <a:spcPct val="0"/>
              </a:spcBef>
              <a:spcAft>
                <a:spcPct val="20000"/>
              </a:spcAft>
              <a:buClrTx/>
              <a:buSzTx/>
              <a:buFont typeface="Courier New" panose="02070309020205020404" pitchFamily="49" charset="0"/>
              <a:buChar char="o"/>
            </a:pPr>
            <a:r>
              <a:rPr lang="en-US" altLang="ko-KR" sz="1800" b="1" err="1">
                <a:latin typeface="Courier New" panose="02070309020205020404" pitchFamily="49" charset="0"/>
              </a:rPr>
              <a:t>shmId = shmget(key, size, PERM|IPC_CREAT|IPC_EXCL|0666);</a:t>
            </a:r>
          </a:p>
        </p:txBody>
      </p:sp>
    </p:spTree>
    <p:extLst>
      <p:ext uri="{BB962C8B-B14F-4D97-AF65-F5344CB8AC3E}">
        <p14:creationId xmlns:p14="http://schemas.microsoft.com/office/powerpoint/2010/main" val="2398617168"/>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Syntax for </a:t>
            </a:r>
            <a:r>
              <a:rPr lang="en-IN" b="1" i="1" err="1">
                <a:solidFill>
                  <a:srgbClr val="24292E"/>
                </a:solidFill>
                <a:effectLst/>
                <a:latin typeface="-apple-system"/>
              </a:rPr>
              <a:t>shmget</a:t>
            </a:r>
            <a:r>
              <a:rPr lang="en-IN" b="1" i="0">
                <a:solidFill>
                  <a:srgbClr val="24292E"/>
                </a:solidFill>
                <a:effectLst/>
                <a:latin typeface="-apple-system"/>
              </a:rPr>
              <a:t>:</a:t>
            </a:r>
          </a:p>
        </p:txBody>
      </p:sp>
      <p:sp>
        <p:nvSpPr>
          <p:cNvPr id="3" name="Content Placeholder 2"/>
          <p:cNvSpPr>
            <a:spLocks noGrp="1"/>
          </p:cNvSpPr>
          <p:nvPr>
            <p:ph idx="1"/>
          </p:nvPr>
        </p:nvSpPr>
        <p:spPr>
          <a:xfrm>
            <a:off x="690390" y="1322364"/>
            <a:ext cx="10515600" cy="4643585"/>
          </a:xfrm>
        </p:spPr>
        <p:txBody>
          <a:bodyPr>
            <a:normAutofit/>
          </a:bodyPr>
          <a:lstStyle>
            <a:defPPr/>
          </a:lstStyle>
          <a:p>
            <a:pPr marL="0" indent="0">
              <a:buNone/>
            </a:pPr>
            <a:r>
              <a:rPr lang="en-US" b="0" i="0" err="1">
                <a:solidFill>
                  <a:srgbClr val="24292E"/>
                </a:solidFill>
                <a:effectLst/>
                <a:latin typeface="-apple-system"/>
              </a:rPr>
              <a:t>shmid = shmget(key, size, flag);</a:t>
            </a:r>
          </a:p>
          <a:p>
            <a:pPr marL="0" indent="0">
              <a:buNone/>
            </a:pPr>
            <a:r>
              <a:rPr lang="en-US" b="0" i="0">
                <a:solidFill>
                  <a:srgbClr val="24292E"/>
                </a:solidFill>
                <a:effectLst/>
                <a:latin typeface="-apple-system"/>
              </a:rPr>
              <a:t>where size is the number of bytes in the region. If the region is to be created, allocreg is used. It sets a flag in the shared memory table to indicate that the memory is not allocated to the region. The memory is allocated only when the region gets attached. A flag is set in the region table which indicates that the region should not be freed when the last process referencing it, exits. The data structure are shown below:</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61490215"/>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3">
            <a:extLst>
              <a:ext uri="{FF2B5EF4-FFF2-40B4-BE49-F238E27FC236}">
                <a16:creationId xmlns:a16="http://schemas.microsoft.com/office/drawing/2014/main" id="{ADD340B5-991A-404B-A6CC-1186F4CF85EF}"/>
              </a:ext>
            </a:extLst>
          </p:cNvPr>
          <p:cNvSpPr>
            <a:spLocks noChangeArrowheads="1"/>
          </p:cNvSpPr>
          <p:nvPr/>
        </p:nvSpPr>
        <p:spPr bwMode="auto">
          <a:xfrm>
            <a:off x="1092200" y="328613"/>
            <a:ext cx="4908550" cy="769441"/>
          </a:xfrm>
          <a:prstGeom prst="rect">
            <a:avLst/>
          </a:prstGeom>
          <a:noFill/>
          <a:ln w="9525">
            <a:noFill/>
            <a:miter lim="800000"/>
          </a:ln>
          <a:effectLst/>
        </p:spPr>
        <p:txBody>
          <a:bodyPr>
            <a:spAutoFit/>
          </a:bodyPr>
          <a:lstStyle>
            <a:defPPr>
              <a:defRPr lang="en-US"/>
            </a:defPPr>
          </a:lstStyle>
          <a:p>
            <a:pPr eaLnBrk="1" latinLnBrk="1" hangingPunct="1">
              <a:buFont typeface="Wingdings" pitchFamily="2" charset="2"/>
              <a:buNone/>
              <a:defRPr/>
            </a:pPr>
            <a:r>
              <a:rPr lang="en-US" altLang="ko-KR" sz="4400" err="1">
                <a:solidFill>
                  <a:schemeClr val="accent6">
                    <a:lumMod val="25000"/>
                  </a:schemeClr>
                </a:solidFill>
                <a:effectLst>
                  <a:outerShdw blurRad="38100" dist="38100" dir="2700000" algn="tl">
                    <a:srgbClr val="C0C0C0"/>
                  </a:outerShdw>
                </a:effectLst>
                <a:latin typeface="Times New Roman" charset="0"/>
                <a:ea typeface="HY헤드라인M" pitchFamily="18" charset="-127"/>
              </a:rPr>
              <a:t>shmat()</a:t>
            </a:r>
          </a:p>
        </p:txBody>
      </p:sp>
      <p:sp>
        <p:nvSpPr>
          <p:cNvPr id="3" name="Text Box 5">
            <a:extLst>
              <a:ext uri="{FF2B5EF4-FFF2-40B4-BE49-F238E27FC236}">
                <a16:creationId xmlns:a16="http://schemas.microsoft.com/office/drawing/2014/main" id="{A5F79834-64E0-4180-852F-D7F94931942E}"/>
              </a:ext>
            </a:extLst>
          </p:cNvPr>
          <p:cNvSpPr txBox="1">
            <a:spLocks noChangeArrowheads="1"/>
          </p:cNvSpPr>
          <p:nvPr/>
        </p:nvSpPr>
        <p:spPr bwMode="auto">
          <a:xfrm>
            <a:off x="611188" y="1052513"/>
            <a:ext cx="10022910" cy="19389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&lt;sys/types.h&gt;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&lt;sys/ipc.h&gt;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&lt;sys/shm.h&gt; </a:t>
            </a:r>
          </a:p>
          <a:p>
            <a:pPr eaLnBrk="1" fontAlgn="base" hangingPunct="1">
              <a:spcBef>
                <a:spcPct val="0"/>
              </a:spcBef>
              <a:buClrTx/>
              <a:buSzTx/>
              <a:buFontTx/>
              <a:buNone/>
            </a:pPr>
            <a:endParaRPr lang="en-US" altLang="ko-KR" sz="2000" b="1">
              <a:latin typeface="Courier New" panose="02070309020205020404" pitchFamily="49" charset="0"/>
              <a:ea typeface="돋움" panose="020b0600000101010101" pitchFamily="34" charset="-127"/>
            </a:endParaRP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void *shmat (int shmid, void *addr, int flag);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   Returns: pointer to shared memory segment if OK, -1 on error</a:t>
            </a:r>
          </a:p>
        </p:txBody>
      </p:sp>
      <p:sp>
        <p:nvSpPr>
          <p:cNvPr id="16" name="Text Box 6">
            <a:extLst>
              <a:ext uri="{FF2B5EF4-FFF2-40B4-BE49-F238E27FC236}">
                <a16:creationId xmlns:a16="http://schemas.microsoft.com/office/drawing/2014/main" id="{194053F9-E712-4E3D-8250-AA4F503C7067}"/>
              </a:ext>
            </a:extLst>
          </p:cNvPr>
          <p:cNvSpPr txBox="1">
            <a:spLocks noChangeArrowheads="1"/>
          </p:cNvSpPr>
          <p:nvPr/>
        </p:nvSpPr>
        <p:spPr bwMode="auto">
          <a:xfrm>
            <a:off x="618867" y="3429000"/>
            <a:ext cx="8569325" cy="236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1" fontAlgn="t" latinLnBrk="1" hangingPunct="1">
              <a:spcBef>
                <a:spcPct val="20000"/>
              </a:spcBef>
              <a:buClr>
                <a:srgbClr val="FF5555"/>
              </a:buClr>
              <a:buSzPct val="80000"/>
              <a:buFont typeface="Wingdings" pitchFamily="2" charset="2"/>
              <a:buChar char="n"/>
              <a:tabLst>
                <a:tab pos="268288"/>
                <a:tab pos="3681413"/>
              </a:tabLst>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tabLst>
                <a:tab pos="268288"/>
                <a:tab pos="3681413"/>
              </a:tabLst>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tabLst>
                <a:tab pos="268288"/>
                <a:tab pos="3681413"/>
              </a:tabLst>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a:solidFill>
                  <a:schemeClr val="tx1"/>
                </a:solidFill>
                <a:latin typeface="Times New Roman" panose="02020603050405020304" pitchFamily="18" charset="0"/>
                <a:ea typeface="굴림" panose="020b0600000101010101" pitchFamily="34" charset="-127"/>
              </a:defRPr>
            </a:lvl9pPr>
          </a:lstStyle>
          <a:p>
            <a:pPr fontAlgn="base">
              <a:lnSpc>
                <a:spcPct val="120000"/>
              </a:lnSpc>
              <a:spcBef>
                <a:spcPct val="25000"/>
              </a:spcBef>
              <a:spcAft>
                <a:spcPct val="25000"/>
              </a:spcAft>
              <a:buClrTx/>
              <a:buSzTx/>
              <a:buFont typeface="Arial" pitchFamily="34" charset="0"/>
              <a:buChar char="•"/>
            </a:pPr>
            <a:r>
              <a:rPr lang="en-US" altLang="ko-KR" sz="2400">
                <a:ea typeface="HY헤드라인M" pitchFamily="18" charset="-127"/>
              </a:rPr>
              <a:t>Attached a shared memory to an address</a:t>
            </a:r>
          </a:p>
          <a:p>
            <a:pPr fontAlgn="base">
              <a:lnSpc>
                <a:spcPct val="120000"/>
              </a:lnSpc>
              <a:spcBef>
                <a:spcPct val="25000"/>
              </a:spcBef>
              <a:spcAft>
                <a:spcPct val="25000"/>
              </a:spcAft>
              <a:buClrTx/>
              <a:buSzTx/>
              <a:buFont typeface="Arial" pitchFamily="34" charset="0"/>
              <a:buChar char="•"/>
            </a:pPr>
            <a:r>
              <a:rPr lang="en-US" altLang="ko-KR" sz="2400">
                <a:ea typeface="HY헤드라인M" pitchFamily="18" charset="-127"/>
              </a:rPr>
              <a:t>flag = SHM_RDONLY: the segment is read-only</a:t>
            </a:r>
          </a:p>
          <a:p>
            <a:pPr fontAlgn="base">
              <a:lnSpc>
                <a:spcPct val="120000"/>
              </a:lnSpc>
              <a:spcBef>
                <a:spcPct val="25000"/>
              </a:spcBef>
              <a:spcAft>
                <a:spcPct val="25000"/>
              </a:spcAft>
              <a:buClrTx/>
              <a:buSzTx/>
              <a:buFont typeface="Arial" pitchFamily="34" charset="0"/>
              <a:buChar char="•"/>
            </a:pPr>
            <a:r>
              <a:rPr lang="en-US" altLang="ko-KR" sz="2400" err="1">
                <a:ea typeface="HY헤드라인M" pitchFamily="18" charset="-127"/>
              </a:rPr>
              <a:t>addr==0: at the first address selected by the kernel (recommended!)</a:t>
            </a:r>
          </a:p>
          <a:p>
            <a:pPr fontAlgn="base">
              <a:lnSpc>
                <a:spcPct val="120000"/>
              </a:lnSpc>
              <a:spcBef>
                <a:spcPct val="25000"/>
              </a:spcBef>
              <a:spcAft>
                <a:spcPct val="25000"/>
              </a:spcAft>
              <a:buClrTx/>
              <a:buSzTx/>
              <a:buFont typeface="Arial" pitchFamily="34" charset="0"/>
              <a:buChar char="•"/>
            </a:pPr>
            <a:r>
              <a:rPr lang="en-US" altLang="ko-KR" sz="2400" err="1">
                <a:ea typeface="HY헤드라인M" pitchFamily="18" charset="-127"/>
              </a:rPr>
              <a:t>addr!=0: at the address given by addr</a:t>
            </a:r>
            <a:endParaRPr lang="en-US" altLang="ko-KR" sz="2400">
              <a:ea typeface="HY헤드라인M" pitchFamily="18" charset="-127"/>
            </a:endParaRPr>
          </a:p>
        </p:txBody>
      </p:sp>
    </p:spTree>
    <p:extLst>
      <p:ext uri="{BB962C8B-B14F-4D97-AF65-F5344CB8AC3E}">
        <p14:creationId xmlns:p14="http://schemas.microsoft.com/office/powerpoint/2010/main" val="4112425632"/>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18">
            <a:extLst>
              <a:ext uri="{FF2B5EF4-FFF2-40B4-BE49-F238E27FC236}">
                <a16:creationId xmlns:a16="http://schemas.microsoft.com/office/drawing/2014/main" id="{72FC8724-A224-48BC-86AB-0E0A1B30CB00}"/>
              </a:ext>
            </a:extLst>
          </p:cNvPr>
          <p:cNvSpPr>
            <a:spLocks noChangeArrowheads="1"/>
          </p:cNvSpPr>
          <p:nvPr/>
        </p:nvSpPr>
        <p:spPr bwMode="auto">
          <a:xfrm>
            <a:off x="1973263" y="2641600"/>
            <a:ext cx="1676400" cy="40322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algn="ctr" eaLnBrk="1" fontAlgn="base" hangingPunct="1">
              <a:spcBef>
                <a:spcPct val="0"/>
              </a:spcBef>
              <a:buClrTx/>
              <a:buSzTx/>
              <a:buFontTx/>
              <a:buNone/>
            </a:pPr>
            <a:r>
              <a:rPr lang="en-US" altLang="ko-KR" sz="1200" b="1">
                <a:ea typeface="바탕" panose="02030600000101010101" pitchFamily="18" charset="-127"/>
              </a:rPr>
              <a:t>shared memory</a:t>
            </a:r>
          </a:p>
        </p:txBody>
      </p:sp>
      <p:sp>
        <p:nvSpPr>
          <p:cNvPr id="3" name="Rectangle 3">
            <a:extLst>
              <a:ext uri="{FF2B5EF4-FFF2-40B4-BE49-F238E27FC236}">
                <a16:creationId xmlns:a16="http://schemas.microsoft.com/office/drawing/2014/main" id="{9ED85E12-146A-47AA-81B4-976DAEC5AB69}"/>
              </a:ext>
            </a:extLst>
          </p:cNvPr>
          <p:cNvSpPr>
            <a:spLocks noChangeArrowheads="1"/>
          </p:cNvSpPr>
          <p:nvPr/>
        </p:nvSpPr>
        <p:spPr bwMode="auto">
          <a:xfrm>
            <a:off x="1092200" y="328613"/>
            <a:ext cx="4908550" cy="646331"/>
          </a:xfrm>
          <a:prstGeom prst="rect">
            <a:avLst/>
          </a:prstGeom>
          <a:noFill/>
          <a:ln w="9525">
            <a:noFill/>
            <a:miter lim="800000"/>
          </a:ln>
          <a:effectLst/>
        </p:spPr>
        <p:txBody>
          <a:bodyPr>
            <a:spAutoFit/>
          </a:bodyPr>
          <a:lstStyle>
            <a:defPPr>
              <a:defRPr lang="en-US"/>
            </a:defPPr>
          </a:lstStyle>
          <a:p>
            <a:pPr eaLnBrk="1" latinLnBrk="1" hangingPunct="1">
              <a:buFont typeface="Wingdings" pitchFamily="2" charset="2"/>
              <a:buNone/>
              <a:defRPr/>
            </a:pPr>
            <a:r>
              <a:rPr lang="en-US" altLang="ko-KR" sz="3600">
                <a:solidFill>
                  <a:schemeClr val="accent6">
                    <a:lumMod val="25000"/>
                  </a:schemeClr>
                </a:solidFill>
                <a:effectLst>
                  <a:outerShdw blurRad="38100" dist="38100" dir="2700000" algn="tl">
                    <a:srgbClr val="C0C0C0"/>
                  </a:outerShdw>
                </a:effectLst>
                <a:latin typeface="Times New Roman" charset="0"/>
                <a:ea typeface="HY헤드라인M" pitchFamily="18" charset="-127"/>
              </a:rPr>
              <a:t>Memory Layout</a:t>
            </a:r>
          </a:p>
        </p:txBody>
      </p:sp>
      <p:sp>
        <p:nvSpPr>
          <p:cNvPr id="16" name="Rectangle 7">
            <a:extLst>
              <a:ext uri="{FF2B5EF4-FFF2-40B4-BE49-F238E27FC236}">
                <a16:creationId xmlns:a16="http://schemas.microsoft.com/office/drawing/2014/main" id="{46997E93-9BCE-4B99-AE36-383018C317EC}"/>
              </a:ext>
            </a:extLst>
          </p:cNvPr>
          <p:cNvSpPr>
            <a:spLocks noChangeArrowheads="1"/>
          </p:cNvSpPr>
          <p:nvPr/>
        </p:nvSpPr>
        <p:spPr bwMode="auto">
          <a:xfrm>
            <a:off x="1974850" y="1470025"/>
            <a:ext cx="1676400" cy="431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endParaRPr lang="ko-KR" altLang="en-US" sz="1200"/>
          </a:p>
        </p:txBody>
      </p:sp>
      <p:sp>
        <p:nvSpPr>
          <p:cNvPr id="18" name="Rectangle 8">
            <a:extLst>
              <a:ext uri="{FF2B5EF4-FFF2-40B4-BE49-F238E27FC236}">
                <a16:creationId xmlns:a16="http://schemas.microsoft.com/office/drawing/2014/main" id="{B09C3408-01A8-4BA6-8147-7DDB48679576}"/>
              </a:ext>
            </a:extLst>
          </p:cNvPr>
          <p:cNvSpPr>
            <a:spLocks noChangeArrowheads="1"/>
          </p:cNvSpPr>
          <p:nvPr/>
        </p:nvSpPr>
        <p:spPr bwMode="auto">
          <a:xfrm>
            <a:off x="1974850" y="4057650"/>
            <a:ext cx="1676400" cy="5397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algn="ctr" eaLnBrk="1" fontAlgn="base" hangingPunct="1">
              <a:spcBef>
                <a:spcPct val="0"/>
              </a:spcBef>
              <a:buClrTx/>
              <a:buSzTx/>
              <a:buFontTx/>
              <a:buNone/>
            </a:pPr>
            <a:r>
              <a:rPr lang="en-US" altLang="ko-KR" sz="1200" b="1">
                <a:ea typeface="바탕" panose="02030600000101010101" pitchFamily="18" charset="-127"/>
              </a:rPr>
              <a:t>uninitialized data</a:t>
            </a:r>
          </a:p>
          <a:p>
            <a:pPr algn="ctr" eaLnBrk="1" fontAlgn="base" hangingPunct="1">
              <a:spcBef>
                <a:spcPct val="0"/>
              </a:spcBef>
              <a:buClrTx/>
              <a:buSzTx/>
              <a:buFontTx/>
              <a:buNone/>
            </a:pPr>
            <a:r>
              <a:rPr lang="en-US" altLang="ko-KR" sz="1200" b="1">
                <a:ea typeface="바탕" panose="02030600000101010101" pitchFamily="18" charset="-127"/>
              </a:rPr>
              <a:t>(bss)</a:t>
            </a:r>
          </a:p>
        </p:txBody>
      </p:sp>
      <p:sp>
        <p:nvSpPr>
          <p:cNvPr id="20" name="Rectangle 9">
            <a:extLst>
              <a:ext uri="{FF2B5EF4-FFF2-40B4-BE49-F238E27FC236}">
                <a16:creationId xmlns:a16="http://schemas.microsoft.com/office/drawing/2014/main" id="{E614DAB4-CBBA-42CA-94F7-8FF23CF3901A}"/>
              </a:ext>
            </a:extLst>
          </p:cNvPr>
          <p:cNvSpPr>
            <a:spLocks noChangeArrowheads="1"/>
          </p:cNvSpPr>
          <p:nvPr/>
        </p:nvSpPr>
        <p:spPr bwMode="auto">
          <a:xfrm>
            <a:off x="1974850" y="1900238"/>
            <a:ext cx="1676400" cy="215741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b"/>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algn="ctr" eaLnBrk="1" fontAlgn="base" hangingPunct="1">
              <a:spcBef>
                <a:spcPct val="0"/>
              </a:spcBef>
              <a:buClrTx/>
              <a:buSzTx/>
              <a:buFontTx/>
              <a:buNone/>
            </a:pPr>
            <a:r>
              <a:rPr lang="en-US" altLang="ko-KR" sz="1200" b="1">
                <a:ea typeface="바탕" panose="02030600000101010101" pitchFamily="18" charset="-127"/>
              </a:rPr>
              <a:t>stack</a:t>
            </a: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endParaRPr lang="en-US" altLang="ko-KR" sz="1200" b="1">
              <a:ea typeface="바탕" panose="02030600000101010101" pitchFamily="18" charset="-127"/>
            </a:endParaRPr>
          </a:p>
          <a:p>
            <a:pPr algn="ctr" eaLnBrk="1" fontAlgn="base" hangingPunct="1">
              <a:spcBef>
                <a:spcPct val="0"/>
              </a:spcBef>
              <a:buClrTx/>
              <a:buSzTx/>
              <a:buFontTx/>
              <a:buNone/>
            </a:pPr>
            <a:r>
              <a:rPr lang="en-US" altLang="ko-KR" sz="1200" b="1">
                <a:ea typeface="바탕" panose="02030600000101010101" pitchFamily="18" charset="-127"/>
              </a:rPr>
              <a:t>heap</a:t>
            </a:r>
          </a:p>
          <a:p>
            <a:pPr algn="ctr" eaLnBrk="1" fontAlgn="base" hangingPunct="1">
              <a:spcBef>
                <a:spcPct val="0"/>
              </a:spcBef>
              <a:buClrTx/>
              <a:buSzTx/>
              <a:buFontTx/>
              <a:buNone/>
            </a:pPr>
            <a:endParaRPr lang="en-US" altLang="ko-KR" sz="1200" b="1">
              <a:ea typeface="바탕" panose="02030600000101010101" pitchFamily="18" charset="-127"/>
            </a:endParaRPr>
          </a:p>
        </p:txBody>
      </p:sp>
      <p:sp>
        <p:nvSpPr>
          <p:cNvPr id="22" name="Rectangle 10">
            <a:extLst>
              <a:ext uri="{FF2B5EF4-FFF2-40B4-BE49-F238E27FC236}">
                <a16:creationId xmlns:a16="http://schemas.microsoft.com/office/drawing/2014/main" id="{14D8ECEE-8A26-4A88-A64C-651E2F050676}"/>
              </a:ext>
            </a:extLst>
          </p:cNvPr>
          <p:cNvSpPr>
            <a:spLocks noChangeArrowheads="1"/>
          </p:cNvSpPr>
          <p:nvPr/>
        </p:nvSpPr>
        <p:spPr bwMode="auto">
          <a:xfrm>
            <a:off x="1974850" y="4597400"/>
            <a:ext cx="1676400" cy="403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algn="ctr" eaLnBrk="1" fontAlgn="base" hangingPunct="1">
              <a:spcBef>
                <a:spcPct val="0"/>
              </a:spcBef>
              <a:buClrTx/>
              <a:buSzTx/>
              <a:buFontTx/>
              <a:buNone/>
            </a:pPr>
            <a:r>
              <a:rPr lang="en-US" altLang="ko-KR" sz="1200" b="1">
                <a:ea typeface="바탕" panose="02030600000101010101" pitchFamily="18" charset="-127"/>
              </a:rPr>
              <a:t>initialized data</a:t>
            </a:r>
          </a:p>
        </p:txBody>
      </p:sp>
      <p:sp>
        <p:nvSpPr>
          <p:cNvPr id="24" name="Rectangle 11">
            <a:extLst>
              <a:ext uri="{FF2B5EF4-FFF2-40B4-BE49-F238E27FC236}">
                <a16:creationId xmlns:a16="http://schemas.microsoft.com/office/drawing/2014/main" id="{AA95B8F0-84A4-4D27-88CC-63659C44E696}"/>
              </a:ext>
            </a:extLst>
          </p:cNvPr>
          <p:cNvSpPr>
            <a:spLocks noChangeArrowheads="1"/>
          </p:cNvSpPr>
          <p:nvPr/>
        </p:nvSpPr>
        <p:spPr bwMode="auto">
          <a:xfrm>
            <a:off x="1974850" y="5000625"/>
            <a:ext cx="1676400" cy="40163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algn="ctr" eaLnBrk="1" fontAlgn="base" hangingPunct="1">
              <a:spcBef>
                <a:spcPct val="0"/>
              </a:spcBef>
              <a:buClrTx/>
              <a:buSzTx/>
              <a:buFontTx/>
              <a:buNone/>
            </a:pPr>
            <a:r>
              <a:rPr lang="en-US" altLang="ko-KR" sz="1200" b="1">
                <a:ea typeface="바탕" panose="02030600000101010101" pitchFamily="18" charset="-127"/>
              </a:rPr>
              <a:t>text</a:t>
            </a:r>
          </a:p>
        </p:txBody>
      </p:sp>
      <p:sp>
        <p:nvSpPr>
          <p:cNvPr id="26" name="Line 12">
            <a:extLst>
              <a:ext uri="{FF2B5EF4-FFF2-40B4-BE49-F238E27FC236}">
                <a16:creationId xmlns:a16="http://schemas.microsoft.com/office/drawing/2014/main" id="{B3C4ACCD-6609-448F-8EDE-F586FD994C1A}"/>
              </a:ext>
            </a:extLst>
          </p:cNvPr>
          <p:cNvSpPr>
            <a:spLocks noChangeShapeType="1"/>
          </p:cNvSpPr>
          <p:nvPr/>
        </p:nvSpPr>
        <p:spPr bwMode="auto">
          <a:xfrm>
            <a:off x="1982788" y="3519488"/>
            <a:ext cx="1676400" cy="0"/>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defPPr>
              <a:defRPr lang="en-US"/>
            </a:defPPr>
          </a:lstStyle>
          <a:p>
            <a:pPr/>
            <a:endParaRPr lang="en-US"/>
          </a:p>
        </p:txBody>
      </p:sp>
      <p:sp>
        <p:nvSpPr>
          <p:cNvPr id="28" name="Line 13">
            <a:extLst>
              <a:ext uri="{FF2B5EF4-FFF2-40B4-BE49-F238E27FC236}">
                <a16:creationId xmlns:a16="http://schemas.microsoft.com/office/drawing/2014/main" id="{0C22CCAD-0AC1-49E4-B76B-8E4B3A5B91AB}"/>
              </a:ext>
            </a:extLst>
          </p:cNvPr>
          <p:cNvSpPr>
            <a:spLocks noChangeShapeType="1"/>
          </p:cNvSpPr>
          <p:nvPr/>
        </p:nvSpPr>
        <p:spPr bwMode="auto">
          <a:xfrm>
            <a:off x="1974850" y="2274888"/>
            <a:ext cx="1676400" cy="0"/>
          </a:xfrm>
          <a:prstGeom prst="line">
            <a:avLst/>
          </a:prstGeom>
          <a:noFill/>
          <a:ln w="9525">
            <a:solidFill>
              <a:schemeClr val="tx1"/>
            </a:solidFill>
            <a:prstDash val="lgDash"/>
            <a:round/>
          </a:ln>
          <a:extLst>
            <a:ext uri="{909E8E84-426E-40DD-AFC4-6F175D3DCCD1}">
              <a14:hiddenFill xmlns:a14="http://schemas.microsoft.com/office/drawing/2010/main">
                <a:noFill/>
              </a14:hiddenFill>
            </a:ext>
          </a:extLst>
        </p:spPr>
        <p:txBody>
          <a:bodyPr/>
          <a:lstStyle>
            <a:defPPr>
              <a:defRPr lang="en-US"/>
            </a:defPPr>
          </a:lstStyle>
          <a:p>
            <a:pPr/>
            <a:endParaRPr lang="en-US"/>
          </a:p>
        </p:txBody>
      </p:sp>
      <p:sp>
        <p:nvSpPr>
          <p:cNvPr id="30" name="Text Box 14">
            <a:extLst>
              <a:ext uri="{FF2B5EF4-FFF2-40B4-BE49-F238E27FC236}">
                <a16:creationId xmlns:a16="http://schemas.microsoft.com/office/drawing/2014/main" id="{601395A9-BE10-4CC9-984B-9CC2972A7711}"/>
              </a:ext>
            </a:extLst>
          </p:cNvPr>
          <p:cNvSpPr txBox="1">
            <a:spLocks noChangeArrowheads="1"/>
          </p:cNvSpPr>
          <p:nvPr/>
        </p:nvSpPr>
        <p:spPr bwMode="auto">
          <a:xfrm>
            <a:off x="831850" y="1341438"/>
            <a:ext cx="1176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50000"/>
              </a:spcBef>
              <a:buClrTx/>
              <a:buSzTx/>
              <a:buFontTx/>
              <a:buNone/>
            </a:pPr>
            <a:r>
              <a:rPr lang="en-US" altLang="ko-KR" sz="1200" b="1">
                <a:ea typeface="바탕" panose="02030600000101010101" pitchFamily="18" charset="-127"/>
              </a:rPr>
              <a:t>high address</a:t>
            </a:r>
          </a:p>
        </p:txBody>
      </p:sp>
      <p:sp>
        <p:nvSpPr>
          <p:cNvPr id="32" name="Text Box 15">
            <a:extLst>
              <a:ext uri="{FF2B5EF4-FFF2-40B4-BE49-F238E27FC236}">
                <a16:creationId xmlns:a16="http://schemas.microsoft.com/office/drawing/2014/main" id="{794993A2-92FF-44E0-AD1D-C36F855F0868}"/>
              </a:ext>
            </a:extLst>
          </p:cNvPr>
          <p:cNvSpPr txBox="1">
            <a:spLocks noChangeArrowheads="1"/>
          </p:cNvSpPr>
          <p:nvPr/>
        </p:nvSpPr>
        <p:spPr bwMode="auto">
          <a:xfrm>
            <a:off x="831850" y="5133975"/>
            <a:ext cx="11763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50000"/>
              </a:spcBef>
              <a:buClrTx/>
              <a:buSzTx/>
              <a:buFontTx/>
              <a:buNone/>
            </a:pPr>
            <a:r>
              <a:rPr lang="en-US" altLang="ko-KR" sz="1200" b="1">
                <a:ea typeface="바탕" panose="02030600000101010101" pitchFamily="18" charset="-127"/>
              </a:rPr>
              <a:t>low address</a:t>
            </a:r>
          </a:p>
        </p:txBody>
      </p:sp>
      <p:sp>
        <p:nvSpPr>
          <p:cNvPr id="34" name="AutoShape 16">
            <a:extLst>
              <a:ext uri="{FF2B5EF4-FFF2-40B4-BE49-F238E27FC236}">
                <a16:creationId xmlns:a16="http://schemas.microsoft.com/office/drawing/2014/main" id="{1037AE67-ECC4-4C78-9481-EEE0031524B5}"/>
              </a:ext>
            </a:extLst>
          </p:cNvPr>
          <p:cNvSpPr/>
          <p:nvPr/>
        </p:nvSpPr>
        <p:spPr bwMode="auto">
          <a:xfrm>
            <a:off x="3743325" y="1528763"/>
            <a:ext cx="252413" cy="342900"/>
          </a:xfrm>
          <a:prstGeom prst="rightBrace">
            <a:avLst>
              <a:gd name="adj1" fmla="val 1132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endParaRPr lang="ko-KR" altLang="en-US" sz="1200"/>
          </a:p>
        </p:txBody>
      </p:sp>
      <p:sp>
        <p:nvSpPr>
          <p:cNvPr id="36" name="Text Box 17">
            <a:extLst>
              <a:ext uri="{FF2B5EF4-FFF2-40B4-BE49-F238E27FC236}">
                <a16:creationId xmlns:a16="http://schemas.microsoft.com/office/drawing/2014/main" id="{4752704C-1DD7-410B-88F5-355859BBC37D}"/>
              </a:ext>
            </a:extLst>
          </p:cNvPr>
          <p:cNvSpPr txBox="1">
            <a:spLocks noChangeArrowheads="1"/>
          </p:cNvSpPr>
          <p:nvPr/>
        </p:nvSpPr>
        <p:spPr bwMode="auto">
          <a:xfrm>
            <a:off x="3967163" y="1382713"/>
            <a:ext cx="26082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command-line arguments</a:t>
            </a:r>
          </a:p>
          <a:p>
            <a:pPr eaLnBrk="1" fontAlgn="base" hangingPunct="1">
              <a:spcBef>
                <a:spcPct val="0"/>
              </a:spcBef>
              <a:buClrTx/>
              <a:buSzTx/>
              <a:buFontTx/>
              <a:buNone/>
            </a:pPr>
            <a:r>
              <a:rPr lang="en-US" altLang="ko-KR" sz="1200"/>
              <a:t>and environment variables</a:t>
            </a:r>
          </a:p>
        </p:txBody>
      </p:sp>
      <p:sp>
        <p:nvSpPr>
          <p:cNvPr id="38" name="Line 19">
            <a:extLst>
              <a:ext uri="{FF2B5EF4-FFF2-40B4-BE49-F238E27FC236}">
                <a16:creationId xmlns:a16="http://schemas.microsoft.com/office/drawing/2014/main" id="{FC4A7BD3-E4C1-4765-A91B-91466D3ACF88}"/>
              </a:ext>
            </a:extLst>
          </p:cNvPr>
          <p:cNvSpPr>
            <a:spLocks noChangeShapeType="1"/>
          </p:cNvSpPr>
          <p:nvPr/>
        </p:nvSpPr>
        <p:spPr bwMode="auto">
          <a:xfrm flipH="1">
            <a:off x="3681413" y="2092325"/>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40" name="Text Box 20">
            <a:extLst>
              <a:ext uri="{FF2B5EF4-FFF2-40B4-BE49-F238E27FC236}">
                <a16:creationId xmlns:a16="http://schemas.microsoft.com/office/drawing/2014/main" id="{7A04E722-9739-4CF3-A357-7537DB62049A}"/>
              </a:ext>
            </a:extLst>
          </p:cNvPr>
          <p:cNvSpPr txBox="1">
            <a:spLocks noChangeArrowheads="1"/>
          </p:cNvSpPr>
          <p:nvPr/>
        </p:nvSpPr>
        <p:spPr bwMode="auto">
          <a:xfrm>
            <a:off x="3963988" y="1903413"/>
            <a:ext cx="1116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0xf7fffb2c</a:t>
            </a:r>
          </a:p>
        </p:txBody>
      </p:sp>
      <p:sp>
        <p:nvSpPr>
          <p:cNvPr id="42" name="Line 21">
            <a:extLst>
              <a:ext uri="{FF2B5EF4-FFF2-40B4-BE49-F238E27FC236}">
                <a16:creationId xmlns:a16="http://schemas.microsoft.com/office/drawing/2014/main" id="{87D80E0C-3BBA-4C52-844C-2758024CE2CD}"/>
              </a:ext>
            </a:extLst>
          </p:cNvPr>
          <p:cNvSpPr>
            <a:spLocks noChangeShapeType="1"/>
          </p:cNvSpPr>
          <p:nvPr/>
        </p:nvSpPr>
        <p:spPr bwMode="auto">
          <a:xfrm flipH="1">
            <a:off x="3684588" y="2681288"/>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44" name="Text Box 22">
            <a:extLst>
              <a:ext uri="{FF2B5EF4-FFF2-40B4-BE49-F238E27FC236}">
                <a16:creationId xmlns:a16="http://schemas.microsoft.com/office/drawing/2014/main" id="{C54B620D-0F31-4B36-8CDC-9D4D209747B5}"/>
              </a:ext>
            </a:extLst>
          </p:cNvPr>
          <p:cNvSpPr txBox="1">
            <a:spLocks noChangeArrowheads="1"/>
          </p:cNvSpPr>
          <p:nvPr/>
        </p:nvSpPr>
        <p:spPr bwMode="auto">
          <a:xfrm>
            <a:off x="3975100" y="2522538"/>
            <a:ext cx="121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0xf77e86a0</a:t>
            </a:r>
          </a:p>
          <a:p>
            <a:pPr eaLnBrk="1" fontAlgn="base" hangingPunct="1">
              <a:spcBef>
                <a:spcPct val="0"/>
              </a:spcBef>
              <a:buClrTx/>
              <a:buSzTx/>
              <a:buFontTx/>
              <a:buNone/>
            </a:pPr>
            <a:r>
              <a:rPr lang="en-US" altLang="ko-KR" sz="1200"/>
              <a:t>0xf77d0000</a:t>
            </a:r>
          </a:p>
        </p:txBody>
      </p:sp>
      <p:sp>
        <p:nvSpPr>
          <p:cNvPr id="46" name="Line 23">
            <a:extLst>
              <a:ext uri="{FF2B5EF4-FFF2-40B4-BE49-F238E27FC236}">
                <a16:creationId xmlns:a16="http://schemas.microsoft.com/office/drawing/2014/main" id="{C2E7E64E-E683-4C5F-9679-223382CA77E1}"/>
              </a:ext>
            </a:extLst>
          </p:cNvPr>
          <p:cNvSpPr>
            <a:spLocks noChangeShapeType="1"/>
          </p:cNvSpPr>
          <p:nvPr/>
        </p:nvSpPr>
        <p:spPr bwMode="auto">
          <a:xfrm flipH="1">
            <a:off x="3679825" y="2973388"/>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48" name="AutoShape 24">
            <a:extLst>
              <a:ext uri="{FF2B5EF4-FFF2-40B4-BE49-F238E27FC236}">
                <a16:creationId xmlns:a16="http://schemas.microsoft.com/office/drawing/2014/main" id="{46BDEDA1-BE92-4525-B23B-009DE4017C96}"/>
              </a:ext>
            </a:extLst>
          </p:cNvPr>
          <p:cNvSpPr/>
          <p:nvPr/>
        </p:nvSpPr>
        <p:spPr bwMode="auto">
          <a:xfrm>
            <a:off x="5162550" y="2643188"/>
            <a:ext cx="252413" cy="342900"/>
          </a:xfrm>
          <a:prstGeom prst="rightBrace">
            <a:avLst>
              <a:gd name="adj1" fmla="val 1132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endParaRPr lang="ko-KR" altLang="en-US" sz="1200"/>
          </a:p>
        </p:txBody>
      </p:sp>
      <p:sp>
        <p:nvSpPr>
          <p:cNvPr id="50" name="Line 26">
            <a:extLst>
              <a:ext uri="{FF2B5EF4-FFF2-40B4-BE49-F238E27FC236}">
                <a16:creationId xmlns:a16="http://schemas.microsoft.com/office/drawing/2014/main" id="{677B35DE-DD1F-409E-AD90-9DBC2A530210}"/>
              </a:ext>
            </a:extLst>
          </p:cNvPr>
          <p:cNvSpPr>
            <a:spLocks noChangeShapeType="1"/>
          </p:cNvSpPr>
          <p:nvPr/>
        </p:nvSpPr>
        <p:spPr bwMode="auto">
          <a:xfrm flipH="1">
            <a:off x="3702050" y="3662363"/>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52" name="Text Box 27">
            <a:extLst>
              <a:ext uri="{FF2B5EF4-FFF2-40B4-BE49-F238E27FC236}">
                <a16:creationId xmlns:a16="http://schemas.microsoft.com/office/drawing/2014/main" id="{BEBE74B2-3898-4581-8D77-A8536E93D97E}"/>
              </a:ext>
            </a:extLst>
          </p:cNvPr>
          <p:cNvSpPr txBox="1">
            <a:spLocks noChangeArrowheads="1"/>
          </p:cNvSpPr>
          <p:nvPr/>
        </p:nvSpPr>
        <p:spPr bwMode="auto">
          <a:xfrm>
            <a:off x="3992563" y="3503613"/>
            <a:ext cx="12430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0x0003d2c8</a:t>
            </a:r>
          </a:p>
          <a:p>
            <a:pPr eaLnBrk="1" fontAlgn="base" hangingPunct="1">
              <a:spcBef>
                <a:spcPct val="0"/>
              </a:spcBef>
              <a:buClrTx/>
              <a:buSzTx/>
              <a:buFontTx/>
              <a:buNone/>
            </a:pPr>
            <a:r>
              <a:rPr lang="en-US" altLang="ko-KR" sz="1200"/>
              <a:t>0x00024c28</a:t>
            </a:r>
          </a:p>
        </p:txBody>
      </p:sp>
      <p:sp>
        <p:nvSpPr>
          <p:cNvPr id="54" name="Line 28">
            <a:extLst>
              <a:ext uri="{FF2B5EF4-FFF2-40B4-BE49-F238E27FC236}">
                <a16:creationId xmlns:a16="http://schemas.microsoft.com/office/drawing/2014/main" id="{B4BCAF86-7D7F-403B-B36B-9C6AB30FE0A1}"/>
              </a:ext>
            </a:extLst>
          </p:cNvPr>
          <p:cNvSpPr>
            <a:spLocks noChangeShapeType="1"/>
          </p:cNvSpPr>
          <p:nvPr/>
        </p:nvSpPr>
        <p:spPr bwMode="auto">
          <a:xfrm flipH="1">
            <a:off x="3697288" y="3954463"/>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56" name="AutoShape 29">
            <a:extLst>
              <a:ext uri="{FF2B5EF4-FFF2-40B4-BE49-F238E27FC236}">
                <a16:creationId xmlns:a16="http://schemas.microsoft.com/office/drawing/2014/main" id="{58A59F26-BFC6-4076-82A7-B0F674389C2C}"/>
              </a:ext>
            </a:extLst>
          </p:cNvPr>
          <p:cNvSpPr/>
          <p:nvPr/>
        </p:nvSpPr>
        <p:spPr bwMode="auto">
          <a:xfrm>
            <a:off x="5180013" y="3624263"/>
            <a:ext cx="252412" cy="342900"/>
          </a:xfrm>
          <a:prstGeom prst="rightBrace">
            <a:avLst>
              <a:gd name="adj1" fmla="val 11321"/>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endParaRPr lang="ko-KR" altLang="en-US" sz="1200"/>
          </a:p>
        </p:txBody>
      </p:sp>
      <p:sp>
        <p:nvSpPr>
          <p:cNvPr id="58" name="Text Box 30">
            <a:extLst>
              <a:ext uri="{FF2B5EF4-FFF2-40B4-BE49-F238E27FC236}">
                <a16:creationId xmlns:a16="http://schemas.microsoft.com/office/drawing/2014/main" id="{AC8050DD-D842-4B08-A15A-B4A73B9E49F3}"/>
              </a:ext>
            </a:extLst>
          </p:cNvPr>
          <p:cNvSpPr txBox="1">
            <a:spLocks noChangeArrowheads="1"/>
          </p:cNvSpPr>
          <p:nvPr/>
        </p:nvSpPr>
        <p:spPr bwMode="auto">
          <a:xfrm>
            <a:off x="5441950" y="3586163"/>
            <a:ext cx="2359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malloc of 100,000 bytes</a:t>
            </a:r>
          </a:p>
        </p:txBody>
      </p:sp>
      <p:sp>
        <p:nvSpPr>
          <p:cNvPr id="60" name="Line 31">
            <a:extLst>
              <a:ext uri="{FF2B5EF4-FFF2-40B4-BE49-F238E27FC236}">
                <a16:creationId xmlns:a16="http://schemas.microsoft.com/office/drawing/2014/main" id="{71BC0275-2E82-4274-9FC8-E958D55298EF}"/>
              </a:ext>
            </a:extLst>
          </p:cNvPr>
          <p:cNvSpPr>
            <a:spLocks noChangeShapeType="1"/>
          </p:cNvSpPr>
          <p:nvPr/>
        </p:nvSpPr>
        <p:spPr bwMode="auto">
          <a:xfrm flipH="1">
            <a:off x="3703638" y="4289425"/>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62" name="Text Box 32">
            <a:extLst>
              <a:ext uri="{FF2B5EF4-FFF2-40B4-BE49-F238E27FC236}">
                <a16:creationId xmlns:a16="http://schemas.microsoft.com/office/drawing/2014/main" id="{B8F422BD-C562-4ADC-AC7B-3DBF3DFE2AFE}"/>
              </a:ext>
            </a:extLst>
          </p:cNvPr>
          <p:cNvSpPr txBox="1">
            <a:spLocks noChangeArrowheads="1"/>
          </p:cNvSpPr>
          <p:nvPr/>
        </p:nvSpPr>
        <p:spPr bwMode="auto">
          <a:xfrm>
            <a:off x="3994150" y="4162425"/>
            <a:ext cx="12430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lnSpc>
                <a:spcPct val="80000"/>
              </a:lnSpc>
              <a:spcBef>
                <a:spcPct val="0"/>
              </a:spcBef>
              <a:buClrTx/>
              <a:buSzTx/>
              <a:buFontTx/>
              <a:buNone/>
            </a:pPr>
            <a:r>
              <a:rPr lang="en-US" altLang="ko-KR" sz="1200"/>
              <a:t>0x0003d2c8</a:t>
            </a:r>
          </a:p>
          <a:p>
            <a:pPr eaLnBrk="1" fontAlgn="base" hangingPunct="1">
              <a:lnSpc>
                <a:spcPct val="80000"/>
              </a:lnSpc>
              <a:spcBef>
                <a:spcPct val="0"/>
              </a:spcBef>
              <a:buClrTx/>
              <a:buSzTx/>
              <a:buFontTx/>
              <a:buNone/>
            </a:pPr>
            <a:r>
              <a:rPr lang="en-US" altLang="ko-KR" sz="1200"/>
              <a:t>0x00024c28</a:t>
            </a:r>
          </a:p>
        </p:txBody>
      </p:sp>
      <p:sp>
        <p:nvSpPr>
          <p:cNvPr id="64" name="Line 33">
            <a:extLst>
              <a:ext uri="{FF2B5EF4-FFF2-40B4-BE49-F238E27FC236}">
                <a16:creationId xmlns:a16="http://schemas.microsoft.com/office/drawing/2014/main" id="{23F22547-5E0A-4CB3-A454-C51314210710}"/>
              </a:ext>
            </a:extLst>
          </p:cNvPr>
          <p:cNvSpPr>
            <a:spLocks noChangeShapeType="1"/>
          </p:cNvSpPr>
          <p:nvPr/>
        </p:nvSpPr>
        <p:spPr bwMode="auto">
          <a:xfrm flipH="1">
            <a:off x="3706813" y="4497388"/>
            <a:ext cx="2667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defPPr>
              <a:defRPr lang="en-US"/>
            </a:defPPr>
          </a:lstStyle>
          <a:p>
            <a:pPr/>
            <a:endParaRPr lang="en-US"/>
          </a:p>
        </p:txBody>
      </p:sp>
      <p:sp>
        <p:nvSpPr>
          <p:cNvPr id="66" name="AutoShape 34">
            <a:extLst>
              <a:ext uri="{FF2B5EF4-FFF2-40B4-BE49-F238E27FC236}">
                <a16:creationId xmlns:a16="http://schemas.microsoft.com/office/drawing/2014/main" id="{7FB6BC28-5617-43DC-AFC7-4C020137892F}"/>
              </a:ext>
            </a:extLst>
          </p:cNvPr>
          <p:cNvSpPr/>
          <p:nvPr/>
        </p:nvSpPr>
        <p:spPr bwMode="auto">
          <a:xfrm>
            <a:off x="5173663" y="4281488"/>
            <a:ext cx="268287" cy="228600"/>
          </a:xfrm>
          <a:prstGeom prst="rightBrace">
            <a:avLst>
              <a:gd name="adj1" fmla="val 8333"/>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nchor="ctr">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endParaRPr lang="ko-KR" altLang="en-US" sz="1200"/>
          </a:p>
        </p:txBody>
      </p:sp>
      <p:sp>
        <p:nvSpPr>
          <p:cNvPr id="68" name="Text Box 35">
            <a:extLst>
              <a:ext uri="{FF2B5EF4-FFF2-40B4-BE49-F238E27FC236}">
                <a16:creationId xmlns:a16="http://schemas.microsoft.com/office/drawing/2014/main" id="{D051DF2D-5535-4E37-96BB-5D974A47A6D5}"/>
              </a:ext>
            </a:extLst>
          </p:cNvPr>
          <p:cNvSpPr txBox="1">
            <a:spLocks noChangeArrowheads="1"/>
          </p:cNvSpPr>
          <p:nvPr/>
        </p:nvSpPr>
        <p:spPr bwMode="auto">
          <a:xfrm>
            <a:off x="5505450" y="4233863"/>
            <a:ext cx="22685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1200"/>
              <a:t>array[] of 40,000 bytes</a:t>
            </a:r>
          </a:p>
        </p:txBody>
      </p:sp>
    </p:spTree>
    <p:extLst>
      <p:ext uri="{BB962C8B-B14F-4D97-AF65-F5344CB8AC3E}">
        <p14:creationId xmlns:p14="http://schemas.microsoft.com/office/powerpoint/2010/main" val="3850724486"/>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18498" y="-73559"/>
            <a:ext cx="10515600" cy="957238"/>
          </a:xfrm>
        </p:spPr>
        <p:txBody>
          <a:bodyPr/>
          <a:lstStyle>
            <a:defPPr/>
          </a:lstStyle>
          <a:p>
            <a:pPr algn="l"/>
            <a:r>
              <a:rPr lang="en-US" b="1">
                <a:solidFill>
                  <a:srgbClr val="24292E"/>
                </a:solidFill>
                <a:latin typeface="-apple-system"/>
              </a:rPr>
              <a:t>Data Structures for Shared Memory</a:t>
            </a:r>
            <a:endParaRPr lang="en-IN" b="1">
              <a:solidFill>
                <a:srgbClr val="24292E"/>
              </a:solidFill>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7170" name="Picture 2" descr="Data structures for shared memory">
            <a:extLst>
              <a:ext uri="{FF2B5EF4-FFF2-40B4-BE49-F238E27FC236}">
                <a16:creationId xmlns:a16="http://schemas.microsoft.com/office/drawing/2014/main" id="{3B07CD5A-C0BA-4765-A366-DEA03641D1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42579" y="670266"/>
            <a:ext cx="6594772" cy="5932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769670"/>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58677"/>
            <a:ext cx="10515600" cy="957238"/>
          </a:xfrm>
        </p:spPr>
        <p:txBody>
          <a:bodyPr/>
          <a:lstStyle>
            <a:defPPr/>
          </a:lstStyle>
          <a:p>
            <a:pPr algn="l"/>
            <a:r>
              <a:rPr lang="en-IN" i="0">
                <a:solidFill>
                  <a:srgbClr val="24292E"/>
                </a:solidFill>
                <a:effectLst/>
                <a:latin typeface="-apple-system"/>
              </a:rPr>
              <a:t>Algorithm: shmat</a:t>
            </a:r>
            <a:endParaRPr lang="en-IN"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extBox 18">
            <a:extLst>
              <a:ext uri="{FF2B5EF4-FFF2-40B4-BE49-F238E27FC236}">
                <a16:creationId xmlns:a16="http://schemas.microsoft.com/office/drawing/2014/main" id="{5046D154-67F9-4B5E-95C2-4A12657A6B5A}"/>
              </a:ext>
            </a:extLst>
          </p:cNvPr>
          <p:cNvSpPr txBox="1"/>
          <p:nvPr/>
        </p:nvSpPr>
        <p:spPr>
          <a:xfrm>
            <a:off x="2326677" y="615825"/>
            <a:ext cx="8833267" cy="5355312"/>
          </a:xfrm>
          <a:prstGeom prst="rect">
            <a:avLst/>
          </a:prstGeom>
          <a:noFill/>
        </p:spPr>
        <p:txBody>
          <a:bodyPr wrap="square">
            <a:spAutoFit/>
          </a:bodyPr>
          <a:lstStyle>
            <a:defPPr>
              <a:defRPr lang="en-US"/>
            </a:defPPr>
          </a:lstStyle>
          <a:p>
            <a:pPr/>
            <a:r>
              <a:rPr lang="en-US"/>
              <a:t>/*  </a:t>
            </a:r>
            <a:r>
              <a:rPr lang="en-US" b="1"/>
              <a:t>Algorithm: shmat</a:t>
            </a:r>
            <a:endParaRPr lang="en-US" b="1"/>
          </a:p>
          <a:p>
            <a:pPr/>
            <a:r>
              <a:rPr lang="en-US"/>
              <a:t> *  Input: shared memory descriptor</a:t>
            </a:r>
          </a:p>
          <a:p>
            <a:pPr/>
            <a:r>
              <a:rPr lang="en-US"/>
              <a:t> *         virtual addresses to attach memory</a:t>
            </a:r>
          </a:p>
          <a:p>
            <a:pPr/>
            <a:r>
              <a:rPr lang="en-US"/>
              <a:t> *         flags</a:t>
            </a:r>
          </a:p>
          <a:p>
            <a:pPr/>
            <a:r>
              <a:rPr lang="en-US"/>
              <a:t> *  Output: virtual address where memory was attached</a:t>
            </a:r>
          </a:p>
          <a:p>
            <a:pPr/>
            <a:r>
              <a:rPr lang="en-US"/>
              <a:t> */</a:t>
            </a:r>
          </a:p>
          <a:p>
            <a:pPr/>
            <a:r>
              <a:rPr lang="en-US"/>
              <a:t>{	check validity of descriptor, permissions;</a:t>
            </a:r>
          </a:p>
          <a:p>
            <a:pPr/>
            <a:r>
              <a:rPr lang="en-US"/>
              <a:t>	if (user specified virtual address)</a:t>
            </a:r>
          </a:p>
          <a:p>
            <a:pPr/>
            <a:r>
              <a:rPr lang="en-US"/>
              <a:t>	{</a:t>
            </a:r>
          </a:p>
          <a:p>
            <a:pPr/>
            <a:r>
              <a:rPr lang="en-US"/>
              <a:t>		round off virtual address, as specified by flags;</a:t>
            </a:r>
          </a:p>
          <a:p>
            <a:pPr/>
            <a:r>
              <a:rPr lang="en-US"/>
              <a:t>		check legality of virtual address, size of region;</a:t>
            </a:r>
          </a:p>
          <a:p>
            <a:pPr/>
            <a:r>
              <a:rPr lang="en-US"/>
              <a:t>	}</a:t>
            </a:r>
          </a:p>
          <a:p>
            <a:pPr/>
            <a:r>
              <a:rPr lang="en-US"/>
              <a:t>	else			// user wants kernel to find good address</a:t>
            </a:r>
          </a:p>
          <a:p>
            <a:pPr/>
            <a:r>
              <a:rPr lang="en-US"/>
              <a:t>		kernel picks virtual address: error if none available;</a:t>
            </a:r>
          </a:p>
          <a:p>
            <a:pPr/>
            <a:r>
              <a:rPr lang="en-US"/>
              <a:t>	attach region to process address space (algorithm: attachreg);</a:t>
            </a:r>
          </a:p>
          <a:p>
            <a:pPr/>
            <a:r>
              <a:rPr lang="en-US"/>
              <a:t>	if (region being attached for first time)</a:t>
            </a:r>
          </a:p>
          <a:p>
            <a:pPr/>
            <a:r>
              <a:rPr lang="en-US"/>
              <a:t>		allocate page tables, memory for region (algorithm: growreg);</a:t>
            </a:r>
          </a:p>
          <a:p>
            <a:pPr/>
            <a:r>
              <a:rPr lang="en-US"/>
              <a:t>	return (virtual address where attached);</a:t>
            </a:r>
          </a:p>
          <a:p>
            <a:pPr/>
            <a:r>
              <a:rPr lang="en-US"/>
              <a:t>}</a:t>
            </a:r>
            <a:endParaRPr lang="en-IN"/>
          </a:p>
        </p:txBody>
      </p:sp>
      <p:sp>
        <p:nvSpPr>
          <p:cNvPr id="21" name="TextBox 20">
            <a:extLst>
              <a:ext uri="{FF2B5EF4-FFF2-40B4-BE49-F238E27FC236}">
                <a16:creationId xmlns:a16="http://schemas.microsoft.com/office/drawing/2014/main" id="{3BC82D37-3786-49FE-AF31-C478D9BEB636}"/>
              </a:ext>
            </a:extLst>
          </p:cNvPr>
          <p:cNvSpPr txBox="1"/>
          <p:nvPr/>
        </p:nvSpPr>
        <p:spPr>
          <a:xfrm>
            <a:off x="180753" y="5643495"/>
            <a:ext cx="11546959" cy="923330"/>
          </a:xfrm>
          <a:prstGeom prst="rect">
            <a:avLst/>
          </a:prstGeom>
          <a:noFill/>
        </p:spPr>
        <p:txBody>
          <a:bodyPr wrap="square">
            <a:spAutoFit/>
          </a:bodyPr>
          <a:lstStyle>
            <a:defPPr>
              <a:defRPr lang="en-US"/>
            </a:defPPr>
          </a:lstStyle>
          <a:p>
            <a:pPr/>
            <a:r>
              <a:rPr lang="en-US"/>
              <a:t>If the address where the region is to be attached is given as 0, the kernel chooses a convenient virtual address. If the calling process is the first process to attach that region, it means that page tables and memory are not allocated for that region, therefore, the kernel allocated both using growreg.</a:t>
            </a:r>
            <a:endParaRPr lang="en-IN"/>
          </a:p>
        </p:txBody>
      </p:sp>
    </p:spTree>
    <p:extLst>
      <p:ext uri="{BB962C8B-B14F-4D97-AF65-F5344CB8AC3E}">
        <p14:creationId xmlns:p14="http://schemas.microsoft.com/office/powerpoint/2010/main" val="955523374"/>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37072" y="85173"/>
            <a:ext cx="10515600" cy="957238"/>
          </a:xfrm>
        </p:spPr>
        <p:txBody>
          <a:bodyPr/>
          <a:lstStyle>
            <a:defPPr/>
          </a:lstStyle>
          <a:p>
            <a:pPr algn="l"/>
            <a:r>
              <a:rPr lang="en-IN" b="0" i="0">
                <a:solidFill>
                  <a:srgbClr val="24292E"/>
                </a:solidFill>
                <a:effectLst/>
                <a:latin typeface="-apple-system"/>
              </a:rPr>
              <a:t>The syntax for </a:t>
            </a:r>
            <a:r>
              <a:rPr lang="en-IN" b="0" i="1" err="1">
                <a:solidFill>
                  <a:srgbClr val="24292E"/>
                </a:solidFill>
                <a:effectLst/>
                <a:latin typeface="-apple-system"/>
              </a:rPr>
              <a:t>shmdt</a:t>
            </a:r>
            <a:r>
              <a:rPr lang="en-IN" b="0" i="0">
                <a:solidFill>
                  <a:srgbClr val="24292E"/>
                </a:solidFill>
                <a:effectLst/>
                <a:latin typeface="-apple-system"/>
              </a:rPr>
              <a:t>:</a:t>
            </a:r>
            <a:endParaRPr lang="en-IN" b="1" i="0">
              <a:solidFill>
                <a:srgbClr val="24292E"/>
              </a:solidFill>
              <a:effectLst/>
              <a:latin typeface="-apple-system"/>
            </a:endParaRPr>
          </a:p>
        </p:txBody>
      </p:sp>
      <p:sp>
        <p:nvSpPr>
          <p:cNvPr id="3" name="Content Placeholder 2"/>
          <p:cNvSpPr>
            <a:spLocks noGrp="1"/>
          </p:cNvSpPr>
          <p:nvPr>
            <p:ph idx="1"/>
          </p:nvPr>
        </p:nvSpPr>
        <p:spPr>
          <a:xfrm>
            <a:off x="486366" y="973230"/>
            <a:ext cx="10673578" cy="2856150"/>
          </a:xfrm>
        </p:spPr>
        <p:txBody>
          <a:bodyPr>
            <a:normAutofit lnSpcReduction="10000"/>
          </a:bodyPr>
          <a:lstStyle>
            <a:defPPr/>
          </a:lstStyle>
          <a:p>
            <a:pPr marL="0" indent="0">
              <a:buNone/>
            </a:pPr>
            <a:r>
              <a:rPr lang="en-US" b="1" i="0" err="1">
                <a:solidFill>
                  <a:srgbClr val="24292E"/>
                </a:solidFill>
                <a:effectLst/>
                <a:latin typeface="-apple-system"/>
              </a:rPr>
              <a:t>shmdt(addr);</a:t>
            </a:r>
          </a:p>
          <a:p>
            <a:pPr marL="0" indent="0">
              <a:buNone/>
            </a:pPr>
            <a:r>
              <a:rPr lang="en-US" b="0" i="0">
                <a:solidFill>
                  <a:srgbClr val="24292E"/>
                </a:solidFill>
                <a:effectLst/>
                <a:latin typeface="-apple-system"/>
              </a:rPr>
              <a:t>where addr is the virtual address returned by a prior shmat call. The kernel searches for the process region attached at the indicated virtual address and detaches it using detachreg. Because the region tables have no back pointers to the shared memory table, the kernel searches the shared memory table for the entry that points to the region and adjusts the field for the time the region was last detached.</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9F61549C-FC98-4D3E-BC10-9018CBFCCC45}"/>
              </a:ext>
            </a:extLst>
          </p:cNvPr>
          <p:cNvSpPr txBox="1"/>
          <p:nvPr/>
        </p:nvSpPr>
        <p:spPr>
          <a:xfrm>
            <a:off x="542580" y="3994904"/>
            <a:ext cx="10515600" cy="957238"/>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0" i="0">
                <a:solidFill>
                  <a:srgbClr val="24292E"/>
                </a:solidFill>
                <a:effectLst/>
                <a:latin typeface="-apple-system"/>
              </a:rPr>
              <a:t>Syntax of </a:t>
            </a:r>
            <a:r>
              <a:rPr lang="en-IN" b="0" i="1" err="1">
                <a:solidFill>
                  <a:srgbClr val="24292E"/>
                </a:solidFill>
                <a:effectLst/>
                <a:latin typeface="-apple-system"/>
              </a:rPr>
              <a:t>shmctl:</a:t>
            </a:r>
            <a:endParaRPr lang="en-IN" b="1">
              <a:solidFill>
                <a:srgbClr val="24292E"/>
              </a:solidFill>
              <a:latin typeface="-apple-system"/>
            </a:endParaRPr>
          </a:p>
        </p:txBody>
      </p:sp>
      <p:sp>
        <p:nvSpPr>
          <p:cNvPr id="14" name="Content Placeholder 2">
            <a:extLst>
              <a:ext uri="{FF2B5EF4-FFF2-40B4-BE49-F238E27FC236}">
                <a16:creationId xmlns:a16="http://schemas.microsoft.com/office/drawing/2014/main" id="{1AC82EE7-F46E-424C-B50C-E751E47DE876}"/>
              </a:ext>
            </a:extLst>
          </p:cNvPr>
          <p:cNvSpPr txBox="1"/>
          <p:nvPr/>
        </p:nvSpPr>
        <p:spPr>
          <a:xfrm>
            <a:off x="271042" y="3534995"/>
            <a:ext cx="10515600" cy="2904878"/>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endParaRPr lang="en-US">
              <a:solidFill>
                <a:srgbClr val="24292E"/>
              </a:solidFill>
              <a:latin typeface="-apple-system"/>
            </a:endParaRPr>
          </a:p>
        </p:txBody>
      </p:sp>
      <p:sp>
        <p:nvSpPr>
          <p:cNvPr id="17" name="TextBox 16">
            <a:extLst>
              <a:ext uri="{FF2B5EF4-FFF2-40B4-BE49-F238E27FC236}">
                <a16:creationId xmlns:a16="http://schemas.microsoft.com/office/drawing/2014/main" id="{6041857A-12C1-401C-877C-65680A69C31D}"/>
              </a:ext>
            </a:extLst>
          </p:cNvPr>
          <p:cNvSpPr txBox="1"/>
          <p:nvPr/>
        </p:nvSpPr>
        <p:spPr>
          <a:xfrm>
            <a:off x="729783" y="4952142"/>
            <a:ext cx="7744366" cy="954107"/>
          </a:xfrm>
          <a:prstGeom prst="rect">
            <a:avLst/>
          </a:prstGeom>
          <a:noFill/>
        </p:spPr>
        <p:txBody>
          <a:bodyPr wrap="square">
            <a:spAutoFit/>
          </a:bodyPr>
          <a:lstStyle>
            <a:defPPr>
              <a:defRPr lang="en-US"/>
            </a:defPPr>
          </a:lstStyle>
          <a:p>
            <a:pPr/>
            <a:r>
              <a:rPr lang="en-US" sz="2800" b="1" err="1">
                <a:solidFill>
                  <a:srgbClr val="24292E"/>
                </a:solidFill>
                <a:latin typeface="-apple-system"/>
              </a:rPr>
              <a:t>shmctl(id, cmd, shmstatbuf);</a:t>
            </a:r>
          </a:p>
          <a:p>
            <a:pPr/>
            <a:r>
              <a:rPr lang="en-US" sz="2800">
                <a:solidFill>
                  <a:srgbClr val="24292E"/>
                </a:solidFill>
                <a:latin typeface="-apple-system"/>
              </a:rPr>
              <a:t>which is similar to msgctl</a:t>
            </a:r>
            <a:endParaRPr lang="en-IN" sz="2800">
              <a:solidFill>
                <a:srgbClr val="24292E"/>
              </a:solidFill>
              <a:latin typeface="-apple-system"/>
            </a:endParaRPr>
          </a:p>
        </p:txBody>
      </p:sp>
    </p:spTree>
    <p:extLst>
      <p:ext uri="{BB962C8B-B14F-4D97-AF65-F5344CB8AC3E}">
        <p14:creationId xmlns:p14="http://schemas.microsoft.com/office/powerpoint/2010/main" val="3841277230"/>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Rectangle 3">
            <a:extLst>
              <a:ext uri="{FF2B5EF4-FFF2-40B4-BE49-F238E27FC236}">
                <a16:creationId xmlns:a16="http://schemas.microsoft.com/office/drawing/2014/main" id="{5F7574B5-2DC0-4C90-ABBA-C15EE701D0DF}"/>
              </a:ext>
            </a:extLst>
          </p:cNvPr>
          <p:cNvSpPr>
            <a:spLocks noChangeArrowheads="1"/>
          </p:cNvSpPr>
          <p:nvPr/>
        </p:nvSpPr>
        <p:spPr bwMode="auto">
          <a:xfrm>
            <a:off x="1654926" y="319088"/>
            <a:ext cx="4908550" cy="707886"/>
          </a:xfrm>
          <a:prstGeom prst="rect">
            <a:avLst/>
          </a:prstGeom>
          <a:noFill/>
          <a:ln w="9525">
            <a:noFill/>
            <a:miter lim="800000"/>
          </a:ln>
          <a:effectLst/>
        </p:spPr>
        <p:txBody>
          <a:bodyPr>
            <a:spAutoFit/>
          </a:bodyPr>
          <a:lstStyle>
            <a:defPPr>
              <a:defRPr lang="en-US"/>
            </a:defPPr>
          </a:lstStyle>
          <a:p>
            <a:pPr eaLnBrk="1" latinLnBrk="1" hangingPunct="1">
              <a:buFont typeface="Wingdings" pitchFamily="2" charset="2"/>
              <a:buNone/>
              <a:defRPr/>
            </a:pPr>
            <a:r>
              <a:rPr lang="en-US" altLang="ko-KR" sz="4000" err="1">
                <a:solidFill>
                  <a:schemeClr val="accent6">
                    <a:lumMod val="25000"/>
                  </a:schemeClr>
                </a:solidFill>
                <a:effectLst>
                  <a:outerShdw blurRad="38100" dist="38100" dir="2700000" algn="tl">
                    <a:srgbClr val="C0C0C0"/>
                  </a:outerShdw>
                </a:effectLst>
                <a:latin typeface="Times New Roman" charset="0"/>
                <a:ea typeface="HY헤드라인M" pitchFamily="18" charset="-127"/>
              </a:rPr>
              <a:t>shmdt()</a:t>
            </a:r>
          </a:p>
        </p:txBody>
      </p:sp>
      <p:sp>
        <p:nvSpPr>
          <p:cNvPr id="3" name="Text Box 5">
            <a:extLst>
              <a:ext uri="{FF2B5EF4-FFF2-40B4-BE49-F238E27FC236}">
                <a16:creationId xmlns:a16="http://schemas.microsoft.com/office/drawing/2014/main" id="{59BCDF8E-CEFE-40BA-8354-AB4EB07D8954}"/>
              </a:ext>
            </a:extLst>
          </p:cNvPr>
          <p:cNvSpPr txBox="1">
            <a:spLocks noChangeArrowheads="1"/>
          </p:cNvSpPr>
          <p:nvPr/>
        </p:nvSpPr>
        <p:spPr bwMode="auto">
          <a:xfrm>
            <a:off x="1173914" y="1414469"/>
            <a:ext cx="10182216" cy="19389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&lt;sys/types.h&gt;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&lt;sys/ipc.h&gt;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&lt;sys/shm.h&gt; </a:t>
            </a:r>
          </a:p>
          <a:p>
            <a:pPr eaLnBrk="1" fontAlgn="base" hangingPunct="1">
              <a:spcBef>
                <a:spcPct val="0"/>
              </a:spcBef>
              <a:buClrTx/>
              <a:buSzTx/>
              <a:buFontTx/>
              <a:buNone/>
            </a:pPr>
            <a:endParaRPr lang="en-US" altLang="ko-KR" sz="2000" b="1">
              <a:latin typeface="Courier New" panose="02070309020205020404" pitchFamily="49" charset="0"/>
              <a:ea typeface="돋움" panose="020b0600000101010101" pitchFamily="34" charset="-127"/>
            </a:endParaRP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void shmdt (void *addr);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                                Returns: 0 if OK, -1 on error</a:t>
            </a:r>
          </a:p>
        </p:txBody>
      </p:sp>
      <p:sp>
        <p:nvSpPr>
          <p:cNvPr id="16" name="Text Box 6">
            <a:extLst>
              <a:ext uri="{FF2B5EF4-FFF2-40B4-BE49-F238E27FC236}">
                <a16:creationId xmlns:a16="http://schemas.microsoft.com/office/drawing/2014/main" id="{DA16F191-2554-40C2-8102-138CD69CCF42}"/>
              </a:ext>
            </a:extLst>
          </p:cNvPr>
          <p:cNvSpPr txBox="1">
            <a:spLocks noChangeArrowheads="1"/>
          </p:cNvSpPr>
          <p:nvPr/>
        </p:nvSpPr>
        <p:spPr bwMode="auto">
          <a:xfrm>
            <a:off x="1173914" y="4255897"/>
            <a:ext cx="8569325" cy="54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1" fontAlgn="t" latinLnBrk="1" hangingPunct="1">
              <a:spcBef>
                <a:spcPct val="20000"/>
              </a:spcBef>
              <a:buClr>
                <a:srgbClr val="FF5555"/>
              </a:buClr>
              <a:buSzPct val="80000"/>
              <a:buFont typeface="Wingdings" pitchFamily="2" charset="2"/>
              <a:buChar char="n"/>
              <a:tabLst>
                <a:tab pos="268288"/>
                <a:tab pos="3681413"/>
              </a:tabLst>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tabLst>
                <a:tab pos="268288"/>
                <a:tab pos="3681413"/>
              </a:tabLst>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tabLst>
                <a:tab pos="268288"/>
                <a:tab pos="3681413"/>
              </a:tabLst>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a:solidFill>
                  <a:schemeClr val="tx1"/>
                </a:solidFill>
                <a:latin typeface="Times New Roman" panose="02020603050405020304" pitchFamily="18" charset="0"/>
                <a:ea typeface="굴림" panose="020b0600000101010101" pitchFamily="34" charset="-127"/>
              </a:defRPr>
            </a:lvl9pPr>
          </a:lstStyle>
          <a:p>
            <a:pPr fontAlgn="base">
              <a:lnSpc>
                <a:spcPct val="120000"/>
              </a:lnSpc>
              <a:spcBef>
                <a:spcPct val="25000"/>
              </a:spcBef>
              <a:spcAft>
                <a:spcPct val="25000"/>
              </a:spcAft>
              <a:buClrTx/>
              <a:buSzTx/>
              <a:buFont typeface="Arial" pitchFamily="34" charset="0"/>
              <a:buChar char="•"/>
            </a:pPr>
            <a:r>
              <a:rPr lang="en-US" altLang="ko-KR" sz="2800">
                <a:ea typeface="HY헤드라인M" pitchFamily="18" charset="-127"/>
              </a:rPr>
              <a:t>Detach a shared memory segment</a:t>
            </a:r>
          </a:p>
        </p:txBody>
      </p:sp>
    </p:spTree>
    <p:extLst>
      <p:ext uri="{BB962C8B-B14F-4D97-AF65-F5344CB8AC3E}">
        <p14:creationId xmlns:p14="http://schemas.microsoft.com/office/powerpoint/2010/main" val="1087179017"/>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02620" y="254053"/>
            <a:ext cx="9454116" cy="591478"/>
          </a:xfrm>
        </p:spPr>
        <p:txBody>
          <a:bodyPr>
            <a:normAutofit fontScale="90000"/>
          </a:bodyPr>
          <a:lstStyle>
            <a:defPPr/>
          </a:lstStyle>
          <a:p>
            <a:r>
              <a:rPr lang="en-US" b="1"/>
              <a:t>Race Condition example – 2		   </a:t>
            </a:r>
            <a:r>
              <a:rPr lang="en-US" sz="2200" b="1" err="1"/>
              <a:t>i = 5 (shared)</a:t>
            </a:r>
            <a:endParaRPr lang="en-US" b="1"/>
          </a:p>
        </p:txBody>
      </p:sp>
      <p:sp>
        <p:nvSpPr>
          <p:cNvPr id="3" name="Content Placeholder 2"/>
          <p:cNvSpPr>
            <a:spLocks noGrp="1"/>
          </p:cNvSpPr>
          <p:nvPr>
            <p:ph idx="1"/>
          </p:nvPr>
        </p:nvSpPr>
        <p:spPr>
          <a:xfrm>
            <a:off x="183701" y="986374"/>
            <a:ext cx="5326851" cy="4953074"/>
          </a:xfrm>
        </p:spPr>
        <p:txBody>
          <a:bodyPr>
            <a:normAutofit/>
          </a:bodyPr>
          <a:lstStyle>
            <a:defPPr/>
          </a:lstStyle>
          <a:p>
            <a:r>
              <a:rPr lang="en-US" sz="1800"/>
              <a:t>You also need to synchronize two or more threads that might try to modify the same variable at the same time. Consider the case in which you increment a variable . The </a:t>
            </a:r>
            <a:r>
              <a:rPr lang="en-US" sz="1800" b="1"/>
              <a:t>increment operation </a:t>
            </a:r>
            <a:r>
              <a:rPr lang="en-US" sz="1800"/>
              <a:t>is usually broken down into three steps.</a:t>
            </a:r>
          </a:p>
          <a:p>
            <a:pPr lvl="1">
              <a:buFont typeface="+mj-lt"/>
              <a:buAutoNum type="arabicPeriod"/>
            </a:pPr>
            <a:r>
              <a:rPr lang="en-US" sz="1800" b="1"/>
              <a:t>Read the memory location into a register.</a:t>
            </a:r>
          </a:p>
          <a:p>
            <a:pPr lvl="1">
              <a:buFont typeface="+mj-lt"/>
              <a:buAutoNum type="arabicPeriod"/>
            </a:pPr>
            <a:r>
              <a:rPr lang="en-US" sz="1800" b="1"/>
              <a:t>Increment the value in the register.</a:t>
            </a:r>
          </a:p>
          <a:p>
            <a:pPr lvl="1">
              <a:buFont typeface="+mj-lt"/>
              <a:buAutoNum type="arabicPeriod"/>
            </a:pPr>
            <a:r>
              <a:rPr lang="en-US" sz="1800" b="1"/>
              <a:t>Write the new value back to the memory location.</a:t>
            </a:r>
          </a:p>
          <a:p>
            <a:r>
              <a:rPr lang="en-US" sz="1800"/>
              <a:t>When two or more processes are reading or writing some shared data and the final result depends on who runs precisely when, is called race condition.</a:t>
            </a:r>
          </a:p>
          <a:p>
            <a:r>
              <a:rPr lang="en-US" sz="1800"/>
              <a:t>Race condition occurs when two or more operations occur in an undefined manner </a:t>
            </a:r>
          </a:p>
          <a:p>
            <a:r>
              <a:rPr lang="en-US" sz="1800"/>
              <a:t>Race condition should be avoided because they can cause fine errors in applications and are difficult to debug</a:t>
            </a: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5" name="Picture 14">
            <a:extLst>
              <a:ext uri="{FF2B5EF4-FFF2-40B4-BE49-F238E27FC236}">
                <a16:creationId xmlns:a16="http://schemas.microsoft.com/office/drawing/2014/main" id="{554349F0-97A7-4F4C-834C-C2EA7646AB44}"/>
              </a:ext>
            </a:extLst>
          </p:cNvPr>
          <p:cNvPicPr>
            <a:picLocks noChangeAspect="1"/>
          </p:cNvPicPr>
          <p:nvPr/>
        </p:nvPicPr>
        <p:blipFill>
          <a:blip r:embed="rId3"/>
          <a:stretch>
            <a:fillRect/>
          </a:stretch>
        </p:blipFill>
        <p:spPr>
          <a:xfrm>
            <a:off x="5529678" y="845531"/>
            <a:ext cx="5525529" cy="4749300"/>
          </a:xfrm>
          <a:prstGeom prst="rect">
            <a:avLst/>
          </a:prstGeom>
        </p:spPr>
      </p:pic>
    </p:spTree>
    <p:extLst>
      <p:ext uri="{BB962C8B-B14F-4D97-AF65-F5344CB8AC3E}">
        <p14:creationId xmlns:p14="http://schemas.microsoft.com/office/powerpoint/2010/main" val="1979233641"/>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3">
            <a:extLst>
              <a:ext uri="{FF2B5EF4-FFF2-40B4-BE49-F238E27FC236}">
                <a16:creationId xmlns:a16="http://schemas.microsoft.com/office/drawing/2014/main" id="{4458DC02-7826-4945-9079-461D70DE997B}"/>
              </a:ext>
            </a:extLst>
          </p:cNvPr>
          <p:cNvSpPr>
            <a:spLocks noChangeArrowheads="1"/>
          </p:cNvSpPr>
          <p:nvPr/>
        </p:nvSpPr>
        <p:spPr bwMode="auto">
          <a:xfrm>
            <a:off x="1081568" y="225325"/>
            <a:ext cx="4908550" cy="769441"/>
          </a:xfrm>
          <a:prstGeom prst="rect">
            <a:avLst/>
          </a:prstGeom>
          <a:noFill/>
          <a:ln w="9525">
            <a:noFill/>
            <a:miter lim="800000"/>
          </a:ln>
          <a:effectLst/>
        </p:spPr>
        <p:txBody>
          <a:bodyPr>
            <a:spAutoFit/>
          </a:bodyPr>
          <a:lstStyle>
            <a:defPPr>
              <a:defRPr lang="en-US"/>
            </a:defPPr>
          </a:lstStyle>
          <a:p>
            <a:pPr eaLnBrk="1" latinLnBrk="1" hangingPunct="1">
              <a:buFont typeface="Wingdings" pitchFamily="2" charset="2"/>
              <a:buNone/>
              <a:defRPr/>
            </a:pPr>
            <a:r>
              <a:rPr lang="en-US" altLang="ko-KR" sz="4400" err="1">
                <a:solidFill>
                  <a:schemeClr val="accent6">
                    <a:lumMod val="25000"/>
                  </a:schemeClr>
                </a:solidFill>
                <a:effectLst>
                  <a:outerShdw blurRad="38100" dist="38100" dir="2700000" algn="tl">
                    <a:srgbClr val="C0C0C0"/>
                  </a:outerShdw>
                </a:effectLst>
                <a:latin typeface="Times New Roman" charset="0"/>
                <a:ea typeface="HY헤드라인M" pitchFamily="18" charset="-127"/>
              </a:rPr>
              <a:t>shmctl()</a:t>
            </a:r>
          </a:p>
        </p:txBody>
      </p:sp>
      <p:sp>
        <p:nvSpPr>
          <p:cNvPr id="20" name="Text Box 5">
            <a:extLst>
              <a:ext uri="{FF2B5EF4-FFF2-40B4-BE49-F238E27FC236}">
                <a16:creationId xmlns:a16="http://schemas.microsoft.com/office/drawing/2014/main" id="{4B0043D5-36A8-4CA2-92E7-7493939D05AE}"/>
              </a:ext>
            </a:extLst>
          </p:cNvPr>
          <p:cNvSpPr txBox="1">
            <a:spLocks noChangeArrowheads="1"/>
          </p:cNvSpPr>
          <p:nvPr/>
        </p:nvSpPr>
        <p:spPr bwMode="auto">
          <a:xfrm>
            <a:off x="611188" y="1052513"/>
            <a:ext cx="10340347" cy="19389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1" fontAlgn="t" latinLnBrk="1" hangingPunct="1">
              <a:spcBef>
                <a:spcPct val="20000"/>
              </a:spcBef>
              <a:buClr>
                <a:srgbClr val="FF5555"/>
              </a:buClr>
              <a:buSzPct val="80000"/>
              <a:buFont typeface="Wingdings" pitchFamily="2" charset="2"/>
              <a:buChar char="n"/>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&lt;sys/types.h&gt;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&lt;sys/ipc.h&gt; </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#include &lt;sys/shm.h&gt; </a:t>
            </a:r>
          </a:p>
          <a:p>
            <a:pPr eaLnBrk="1" fontAlgn="base" hangingPunct="1">
              <a:spcBef>
                <a:spcPct val="0"/>
              </a:spcBef>
              <a:buClrTx/>
              <a:buSzTx/>
              <a:buFontTx/>
              <a:buNone/>
            </a:pPr>
            <a:endParaRPr lang="en-US" altLang="ko-KR" sz="2000" b="1">
              <a:latin typeface="Courier New" panose="02070309020205020404" pitchFamily="49" charset="0"/>
              <a:ea typeface="돋움" panose="020b0600000101010101" pitchFamily="34" charset="-127"/>
            </a:endParaRP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int shmctl(int shmid, int cmd, struct shmid_ds *buf);</a:t>
            </a:r>
          </a:p>
          <a:p>
            <a:pPr eaLnBrk="1" fontAlgn="base" hangingPunct="1">
              <a:spcBef>
                <a:spcPct val="0"/>
              </a:spcBef>
              <a:buClrTx/>
              <a:buSzTx/>
              <a:buFontTx/>
              <a:buNone/>
            </a:pPr>
            <a:r>
              <a:rPr lang="en-US" altLang="ko-KR" sz="2000" b="1">
                <a:latin typeface="Courier New" panose="02070309020205020404" pitchFamily="49" charset="0"/>
                <a:ea typeface="돋움" panose="020b0600000101010101" pitchFamily="34" charset="-127"/>
              </a:rPr>
              <a:t>                             Returns: 0 if OK, -1 on error</a:t>
            </a:r>
          </a:p>
        </p:txBody>
      </p:sp>
      <p:sp>
        <p:nvSpPr>
          <p:cNvPr id="22" name="Text Box 6">
            <a:extLst>
              <a:ext uri="{FF2B5EF4-FFF2-40B4-BE49-F238E27FC236}">
                <a16:creationId xmlns:a16="http://schemas.microsoft.com/office/drawing/2014/main" id="{680BD770-49E5-4C36-B49D-4E8B44966EF7}"/>
              </a:ext>
            </a:extLst>
          </p:cNvPr>
          <p:cNvSpPr txBox="1">
            <a:spLocks noChangeArrowheads="1"/>
          </p:cNvSpPr>
          <p:nvPr/>
        </p:nvSpPr>
        <p:spPr bwMode="auto">
          <a:xfrm>
            <a:off x="323850" y="2924175"/>
            <a:ext cx="8569325" cy="294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1" fontAlgn="t" latinLnBrk="1" hangingPunct="1">
              <a:spcBef>
                <a:spcPct val="20000"/>
              </a:spcBef>
              <a:buClr>
                <a:srgbClr val="FF5555"/>
              </a:buClr>
              <a:buSzPct val="80000"/>
              <a:buFont typeface="Wingdings" pitchFamily="2" charset="2"/>
              <a:buChar char="n"/>
              <a:tabLst>
                <a:tab pos="268288"/>
                <a:tab pos="3681413"/>
              </a:tabLst>
              <a:defRPr kumimoji="1" sz="30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1" fontAlgn="t" latinLnBrk="1" hangingPunct="1">
              <a:spcBef>
                <a:spcPct val="20000"/>
              </a:spcBef>
              <a:buClr>
                <a:srgbClr val="99CC00"/>
              </a:buClr>
              <a:buSzPct val="70000"/>
              <a:buFont typeface="Wingdings" pitchFamily="2" charset="2"/>
              <a:buChar char="n"/>
              <a:tabLst>
                <a:tab pos="268288"/>
                <a:tab pos="3681413"/>
              </a:tabLst>
              <a:defRPr kumimoji="1" sz="26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1" fontAlgn="t" latinLnBrk="1" hangingPunct="1">
              <a:spcBef>
                <a:spcPct val="20000"/>
              </a:spcBef>
              <a:buClr>
                <a:schemeClr val="hlink"/>
              </a:buClr>
              <a:buSzPct val="70000"/>
              <a:buFont typeface="Wingdings" pitchFamily="2" charset="2"/>
              <a:buChar char="n"/>
              <a:tabLst>
                <a:tab pos="268288"/>
                <a:tab pos="3681413"/>
              </a:tabLst>
              <a:defRPr kumimoji="1" sz="23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1" fontAlgn="t" latinLnBrk="1" hangingPunct="1">
              <a:spcBef>
                <a:spcPct val="20000"/>
              </a:spcBef>
              <a:buClr>
                <a:schemeClr val="accent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1" fontAlgn="t" latinLnBrk="1" hangingPunct="1">
              <a:spcBef>
                <a:spcPct val="20000"/>
              </a:spcBef>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t" latinLnBrk="1" hangingPunct="0">
              <a:spcBef>
                <a:spcPct val="20000"/>
              </a:spcBef>
              <a:spcAft>
                <a:spcPct val="0"/>
              </a:spcAft>
              <a:buClr>
                <a:schemeClr val="bg2"/>
              </a:buClr>
              <a:buSzPct val="70000"/>
              <a:buFont typeface="Wingdings" pitchFamily="2" charset="2"/>
              <a:buChar char="n"/>
              <a:tabLst>
                <a:tab pos="268288"/>
                <a:tab pos="3681413"/>
              </a:tabLst>
              <a:defRPr kumimoji="1" sz="2000">
                <a:solidFill>
                  <a:schemeClr val="tx1"/>
                </a:solidFill>
                <a:latin typeface="Times New Roman" panose="02020603050405020304" pitchFamily="18" charset="0"/>
                <a:ea typeface="굴림" panose="020b0600000101010101" pitchFamily="34" charset="-127"/>
              </a:defRPr>
            </a:lvl9pPr>
          </a:lstStyle>
          <a:p>
            <a:pPr eaLnBrk="1" fontAlgn="base" hangingPunct="1">
              <a:lnSpc>
                <a:spcPct val="110000"/>
              </a:lnSpc>
              <a:spcBef>
                <a:spcPct val="0"/>
              </a:spcBef>
              <a:spcAft>
                <a:spcPct val="20000"/>
              </a:spcAft>
              <a:buClrTx/>
              <a:buSzTx/>
              <a:buFont typeface="Arial" pitchFamily="34" charset="0"/>
              <a:buChar char="•"/>
            </a:pPr>
            <a:r>
              <a:rPr lang="en-US" altLang="ko-KR" sz="2000">
                <a:ea typeface="HY헤드라인M" pitchFamily="18" charset="-127"/>
              </a:rPr>
              <a:t>Performs various shared memory operations</a:t>
            </a:r>
          </a:p>
          <a:p>
            <a:pPr eaLnBrk="1" fontAlgn="base" hangingPunct="1">
              <a:lnSpc>
                <a:spcPct val="110000"/>
              </a:lnSpc>
              <a:spcBef>
                <a:spcPct val="0"/>
              </a:spcBef>
              <a:spcAft>
                <a:spcPct val="20000"/>
              </a:spcAft>
              <a:buClrTx/>
              <a:buSzTx/>
              <a:buFont typeface="Arial" pitchFamily="34" charset="0"/>
              <a:buChar char="•"/>
            </a:pPr>
            <a:r>
              <a:rPr lang="en-US" altLang="ko-KR" sz="2000" b="1" err="1">
                <a:latin typeface="Courier New" panose="02070309020205020404" pitchFamily="49" charset="0"/>
                <a:ea typeface="HY헤드라인M" pitchFamily="18" charset="-127"/>
              </a:rPr>
              <a:t>cmd = IPC_STAT</a:t>
            </a:r>
            <a:r>
              <a:rPr lang="en-US" altLang="ko-KR" sz="2000"/>
              <a:t>:</a:t>
            </a:r>
            <a:br>
              <a:rPr lang="en-US" altLang="ko-KR" sz="2000"/>
            </a:br>
            <a:r>
              <a:rPr lang="en-US" altLang="ko-KR" sz="2000"/>
              <a:t>fetch the shmid_ds structure into </a:t>
            </a:r>
            <a:r>
              <a:rPr lang="en-US" altLang="ko-KR" sz="2000" i="1" err="1"/>
              <a:t>buf</a:t>
            </a:r>
            <a:endParaRPr lang="en-US" altLang="ko-KR" sz="2000" i="1"/>
          </a:p>
          <a:p>
            <a:pPr eaLnBrk="1" fontAlgn="base" hangingPunct="1">
              <a:lnSpc>
                <a:spcPct val="110000"/>
              </a:lnSpc>
              <a:spcBef>
                <a:spcPct val="0"/>
              </a:spcBef>
              <a:spcAft>
                <a:spcPct val="20000"/>
              </a:spcAft>
              <a:buClrTx/>
              <a:buSzTx/>
              <a:buFont typeface="Arial" pitchFamily="34" charset="0"/>
              <a:buChar char="•"/>
            </a:pPr>
            <a:r>
              <a:rPr lang="en-US" altLang="ko-KR" sz="2000" b="1" err="1">
                <a:latin typeface="Courier New" panose="02070309020205020404" pitchFamily="49" charset="0"/>
                <a:ea typeface="HY헤드라인M" pitchFamily="18" charset="-127"/>
              </a:rPr>
              <a:t>cmd = IPC_SET</a:t>
            </a:r>
            <a:r>
              <a:rPr lang="en-US" altLang="ko-KR" sz="2000"/>
              <a:t>:</a:t>
            </a:r>
            <a:br>
              <a:rPr lang="en-US" altLang="ko-KR" sz="2000"/>
            </a:br>
            <a:r>
              <a:rPr lang="en-US" altLang="ko-KR" sz="2000"/>
              <a:t>set the following three fields from </a:t>
            </a:r>
            <a:r>
              <a:rPr lang="en-US" altLang="ko-KR" sz="2000" i="1" err="1"/>
              <a:t>buf</a:t>
            </a:r>
            <a:r>
              <a:rPr lang="en-US" altLang="ko-KR" sz="2000"/>
              <a:t>: shm_perm.uid, shm_perm.gid, and shm_perm.mode</a:t>
            </a:r>
            <a:endParaRPr lang="en-US" altLang="ko-KR" sz="2000"/>
          </a:p>
          <a:p>
            <a:pPr eaLnBrk="1" fontAlgn="base" hangingPunct="1">
              <a:lnSpc>
                <a:spcPct val="110000"/>
              </a:lnSpc>
              <a:spcBef>
                <a:spcPct val="0"/>
              </a:spcBef>
              <a:spcAft>
                <a:spcPct val="20000"/>
              </a:spcAft>
              <a:buClrTx/>
              <a:buSzTx/>
              <a:buFont typeface="Arial" pitchFamily="34" charset="0"/>
              <a:buChar char="•"/>
            </a:pPr>
            <a:r>
              <a:rPr lang="en-US" altLang="ko-KR" sz="2000" b="1" err="1">
                <a:latin typeface="Courier New" panose="02070309020205020404" pitchFamily="49" charset="0"/>
                <a:ea typeface="HY헤드라인M" pitchFamily="18" charset="-127"/>
              </a:rPr>
              <a:t>cmd = IPC_RMID</a:t>
            </a:r>
            <a:r>
              <a:rPr lang="en-US" altLang="ko-KR" sz="2000"/>
              <a:t>:</a:t>
            </a:r>
            <a:br>
              <a:rPr lang="en-US" altLang="ko-KR" sz="2000"/>
            </a:br>
            <a:r>
              <a:rPr lang="en-US" altLang="ko-KR" sz="2000"/>
              <a:t>remove the shared memory segment set from the system</a:t>
            </a:r>
          </a:p>
        </p:txBody>
      </p:sp>
    </p:spTree>
    <p:extLst>
      <p:ext uri="{BB962C8B-B14F-4D97-AF65-F5344CB8AC3E}">
        <p14:creationId xmlns:p14="http://schemas.microsoft.com/office/powerpoint/2010/main" val="309535610"/>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4D9F9190-230D-49FE-9189-434271097368}"/>
              </a:ext>
            </a:extLst>
          </p:cNvPr>
          <p:cNvSpPr>
            <a:spLocks noGrp="1"/>
          </p:cNvSpPr>
          <p:nvPr>
            <p:ph type="title"/>
          </p:nvPr>
        </p:nvSpPr>
        <p:spPr>
          <a:xfrm>
            <a:off x="529441" y="109516"/>
            <a:ext cx="10515600" cy="620527"/>
          </a:xfrm>
        </p:spPr>
        <p:txBody>
          <a:bodyPr>
            <a:normAutofit/>
          </a:bodyPr>
          <a:lstStyle>
            <a:defPPr/>
          </a:lstStyle>
          <a:p>
            <a:r>
              <a:rPr lang="en-US" sz="1800" b="1">
                <a:effectLst/>
                <a:latin typeface="Arial-BoldMT"/>
                <a:ea typeface="Calibri" panose="020f0502020204030204" pitchFamily="34" charset="0"/>
                <a:cs typeface="Arial-BoldMT"/>
              </a:rPr>
              <a:t>Program to Demonstrate System V Shared memory</a:t>
            </a:r>
            <a:endParaRPr lang="en-US"/>
          </a:p>
        </p:txBody>
      </p:sp>
      <p:sp>
        <p:nvSpPr>
          <p:cNvPr id="5" name="TextBox 4">
            <a:extLst>
              <a:ext uri="{FF2B5EF4-FFF2-40B4-BE49-F238E27FC236}">
                <a16:creationId xmlns:a16="http://schemas.microsoft.com/office/drawing/2014/main" id="{C521068F-109C-4E3D-A3C1-290B6DD37FA8}"/>
              </a:ext>
            </a:extLst>
          </p:cNvPr>
          <p:cNvSpPr txBox="1"/>
          <p:nvPr/>
        </p:nvSpPr>
        <p:spPr>
          <a:xfrm>
            <a:off x="424543" y="530030"/>
            <a:ext cx="9143010" cy="6759671"/>
          </a:xfrm>
          <a:prstGeom prst="rect">
            <a:avLst/>
          </a:prstGeom>
          <a:noFill/>
        </p:spPr>
        <p:txBody>
          <a:bodyPr wrap="square">
            <a:spAutoFit/>
          </a:bodyPr>
          <a:lstStyle>
            <a:defPPr>
              <a:defRPr lang="en-US"/>
            </a:defPPr>
          </a:lstStyle>
          <a:p>
            <a:pPr marL="0" marR="0">
              <a:lnSpc>
                <a:spcPct val="107000"/>
              </a:lnSpc>
              <a:spcBef>
                <a:spcPct val="0"/>
              </a:spcBef>
              <a:spcAft>
                <a:spcPct val="0"/>
              </a:spcAft>
            </a:pPr>
            <a:r>
              <a:rPr lang="en-US" sz="1800">
                <a:effectLst/>
                <a:latin typeface="PalatinoLinotype-Roman"/>
                <a:ea typeface="Calibri" panose="020f0502020204030204" pitchFamily="34" charset="0"/>
                <a:cs typeface="PalatinoLinotype-Roman"/>
              </a:rPr>
              <a:t>/* </a:t>
            </a:r>
            <a:r>
              <a:rPr lang="en-US" sz="1800" b="1" err="1">
                <a:effectLst/>
                <a:latin typeface="PalatinoLinotype-Roman"/>
                <a:ea typeface="Calibri" panose="020f0502020204030204" pitchFamily="34" charset="0"/>
                <a:cs typeface="PalatinoLinotype-Roman"/>
              </a:rPr>
              <a:t>writememory.c</a:t>
            </a:r>
            <a:r>
              <a:rPr lang="en-US" sz="1800">
                <a:effectLst/>
                <a:latin typeface="PalatinoLinotype-Roman"/>
                <a:ea typeface="Calibri" panose="020f0502020204030204" pitchFamily="34" charset="0"/>
                <a:cs typeface="PalatinoLinotype-Roman"/>
              </a:rPr>
              <a:t> – Program to write data into the attached shared memory segment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&lt;sys/ipc.h&gt;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&lt;sys/shm.h&gt;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&lt;stdlib.h&gt;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r>
              <a:rPr lang="en-US">
                <a:latin typeface="Consolas" panose="020b0609020204030204" pitchFamily="49" charset="0"/>
                <a:ea typeface="Calibri" panose="020f0502020204030204" pitchFamily="34" charset="0"/>
                <a:cs typeface="Times New Roman" panose="02020603050405020304" pitchFamily="18" charset="0"/>
              </a:rPr>
              <a:t>	</a:t>
            </a:r>
            <a:r>
              <a:rPr lang="en-IN" sz="1800" b="1">
                <a:effectLst/>
                <a:latin typeface="Courier New" panose="02070309020205020404" pitchFamily="49" charset="0"/>
                <a:ea typeface="Calibri" panose="020f0502020204030204" pitchFamily="34" charset="0"/>
                <a:cs typeface="Times New Roman" panose="02020603050405020304" pitchFamily="18" charset="0"/>
              </a:rPr>
              <a:t>char *str;</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int shmid;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key_t key = ftok("sharedmem",'a');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if ((shmid = shmget(key, 1024,0666|IPC_CREAT)) &lt; 0)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perror("shmget");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exit(1);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if ((str = shmat(shmid, NULL, 0)) == (char *) -1)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perror("shmat");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exit(1);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printf("Enter the string to be written in memory : ");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gets(str);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printf("String written in memory: %s\n",str);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shmdt(str);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0706161"/>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extBox 12">
            <a:extLst>
              <a:ext uri="{FF2B5EF4-FFF2-40B4-BE49-F238E27FC236}">
                <a16:creationId xmlns:a16="http://schemas.microsoft.com/office/drawing/2014/main" id="{1F95FF02-2AAF-4729-B4B7-D897F61FE48C}"/>
              </a:ext>
            </a:extLst>
          </p:cNvPr>
          <p:cNvSpPr txBox="1"/>
          <p:nvPr/>
        </p:nvSpPr>
        <p:spPr>
          <a:xfrm>
            <a:off x="947279" y="580932"/>
            <a:ext cx="10314078" cy="6482672"/>
          </a:xfrm>
          <a:prstGeom prst="rect">
            <a:avLst/>
          </a:prstGeom>
          <a:noFill/>
        </p:spPr>
        <p:txBody>
          <a:bodyPr wrap="square">
            <a:spAutoFit/>
          </a:bodyPr>
          <a:lstStyle>
            <a:defPPr>
              <a:defRPr lang="en-US"/>
            </a:defPPr>
          </a:lstStyle>
          <a:p>
            <a:pPr marL="0" marR="0">
              <a:lnSpc>
                <a:spcPct val="107000"/>
              </a:lnSpc>
              <a:spcBef>
                <a:spcPct val="0"/>
              </a:spcBef>
              <a:spcAft>
                <a:spcPct val="0"/>
              </a:spcAft>
            </a:pPr>
            <a:r>
              <a:rPr lang="en-US" sz="1800">
                <a:effectLst/>
                <a:latin typeface="PalatinoLinotype-Roman"/>
                <a:ea typeface="Calibri" panose="020f0502020204030204" pitchFamily="34" charset="0"/>
                <a:cs typeface="PalatinoLinotype-Roman"/>
              </a:rPr>
              <a:t>/* </a:t>
            </a:r>
            <a:r>
              <a:rPr lang="en-US" sz="1800" b="1" err="1">
                <a:effectLst/>
                <a:latin typeface="PalatinoLinotype-Roman"/>
                <a:ea typeface="Calibri" panose="020f0502020204030204" pitchFamily="34" charset="0"/>
                <a:cs typeface="PalatinoLinotype-Roman"/>
              </a:rPr>
              <a:t>readmemory.c </a:t>
            </a:r>
            <a:r>
              <a:rPr lang="en-US" sz="1800">
                <a:effectLst/>
                <a:latin typeface="PalatinoLinotype-Roman"/>
                <a:ea typeface="Calibri" panose="020f0502020204030204" pitchFamily="34" charset="0"/>
                <a:cs typeface="PalatinoLinotype-Roman"/>
              </a:rPr>
              <a:t>– Program to read data from the attached shared memory segment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&lt;sys/ipc.h&gt;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&lt;sys/shm.h&gt;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&lt;stdlib.h&gt;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r>
              <a:rPr lang="en-US">
                <a:latin typeface="Consolas" panose="020b0609020204030204" pitchFamily="49" charset="0"/>
                <a:ea typeface="Calibri" panose="020f0502020204030204" pitchFamily="34" charset="0"/>
                <a:cs typeface="Times New Roman" panose="02020603050405020304" pitchFamily="18" charset="0"/>
              </a:rPr>
              <a:t>	</a:t>
            </a:r>
            <a:r>
              <a:rPr lang="en-IN" sz="1800" b="1">
                <a:effectLst/>
                <a:latin typeface="Courier New" panose="02070309020205020404" pitchFamily="49" charset="0"/>
                <a:ea typeface="Calibri" panose="020f0502020204030204" pitchFamily="34" charset="0"/>
                <a:cs typeface="Times New Roman" panose="02020603050405020304" pitchFamily="18" charset="0"/>
              </a:rPr>
              <a:t>int shmid;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char * str;</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key_t key = ftok("sharedmem",'a');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if ((shmid = shmget(key, 1024,0666|IPC_CREAT)) &lt; 0)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perror("shmget");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exit(1);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if ((str = shmat(shmid, NULL, 0)) == (char *) -1)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perror("shmat");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exit(1);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printf("Data read from memory: %s\n",str);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shmdt(str);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shmctl(shmid,IPC_RMID,NULL);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4" name="Title 1">
            <a:extLst>
              <a:ext uri="{FF2B5EF4-FFF2-40B4-BE49-F238E27FC236}">
                <a16:creationId xmlns:a16="http://schemas.microsoft.com/office/drawing/2014/main" id="{C2C26AA6-C81F-475E-8D30-C1DD97691E62}"/>
              </a:ext>
            </a:extLst>
          </p:cNvPr>
          <p:cNvSpPr>
            <a:spLocks noGrp="1"/>
          </p:cNvSpPr>
          <p:nvPr>
            <p:ph type="title"/>
          </p:nvPr>
        </p:nvSpPr>
        <p:spPr>
          <a:xfrm>
            <a:off x="529441" y="109516"/>
            <a:ext cx="10515600" cy="620527"/>
          </a:xfrm>
        </p:spPr>
        <p:txBody>
          <a:bodyPr>
            <a:normAutofit/>
          </a:bodyPr>
          <a:lstStyle>
            <a:defPPr/>
          </a:lstStyle>
          <a:p>
            <a:r>
              <a:rPr lang="en-US" sz="1800" b="1">
                <a:effectLst/>
                <a:latin typeface="Arial-BoldMT"/>
                <a:ea typeface="Calibri" panose="020f0502020204030204" pitchFamily="34" charset="0"/>
                <a:cs typeface="Arial-BoldMT"/>
              </a:rPr>
              <a:t>Program to Demonstrate System V Shared memory</a:t>
            </a:r>
            <a:endParaRPr lang="en-US"/>
          </a:p>
        </p:txBody>
      </p:sp>
    </p:spTree>
    <p:extLst>
      <p:ext uri="{BB962C8B-B14F-4D97-AF65-F5344CB8AC3E}">
        <p14:creationId xmlns:p14="http://schemas.microsoft.com/office/powerpoint/2010/main" val="327171109"/>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C75DAD12-1757-423A-AE14-C2E366C33E7A}"/>
              </a:ext>
            </a:extLst>
          </p:cNvPr>
          <p:cNvSpPr>
            <a:spLocks noGrp="1"/>
          </p:cNvSpPr>
          <p:nvPr>
            <p:ph type="title"/>
          </p:nvPr>
        </p:nvSpPr>
        <p:spPr>
          <a:xfrm>
            <a:off x="838200" y="130734"/>
            <a:ext cx="10515600" cy="1325563"/>
          </a:xfrm>
        </p:spPr>
        <p:txBody>
          <a:bodyPr>
            <a:normAutofit/>
          </a:bodyPr>
          <a:lstStyle>
            <a:defPPr/>
          </a:lstStyle>
          <a:p>
            <a:r>
              <a:rPr lang="en-US" sz="2800" b="1">
                <a:effectLst/>
                <a:latin typeface="Arial-BoldMT"/>
                <a:ea typeface="Calibri" panose="020f0502020204030204" pitchFamily="34" charset="0"/>
                <a:cs typeface="Arial-BoldMT"/>
              </a:rPr>
              <a:t>Program to Demonstrate System V Shared memory – run writememory.c and readmemory.c in separate terminals</a:t>
            </a:r>
            <a:endParaRPr lang="en-US" sz="2800"/>
          </a:p>
        </p:txBody>
      </p:sp>
      <p:sp>
        <p:nvSpPr>
          <p:cNvPr id="5" name="TextBox 4">
            <a:extLst>
              <a:ext uri="{FF2B5EF4-FFF2-40B4-BE49-F238E27FC236}">
                <a16:creationId xmlns:a16="http://schemas.microsoft.com/office/drawing/2014/main" id="{39E4AA47-6DCF-487B-B8DA-2BA8FDDEB1A6}"/>
              </a:ext>
            </a:extLst>
          </p:cNvPr>
          <p:cNvSpPr txBox="1"/>
          <p:nvPr/>
        </p:nvSpPr>
        <p:spPr>
          <a:xfrm>
            <a:off x="0" y="1411806"/>
            <a:ext cx="7659584" cy="1477328"/>
          </a:xfrm>
          <a:prstGeom prst="rect">
            <a:avLst/>
          </a:prstGeom>
          <a:noFill/>
        </p:spPr>
        <p:txBody>
          <a:bodyPr wrap="square">
            <a:spAutoFit/>
          </a:bodyPr>
          <a:lstStyle>
            <a:defPPr>
              <a:defRPr lang="en-US"/>
            </a:defPPr>
          </a:lstStyle>
          <a:p>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r>
              <a:rPr lang="en-IN" b="1" err="1">
                <a:latin typeface="Courier New" panose="02070309020205020404" pitchFamily="49" charset="0"/>
                <a:cs typeface="Times New Roman" panose="02020603050405020304" pitchFamily="18" charset="0"/>
              </a:rPr>
              <a:t>vishnu@team-osd ~]$ vi writememory.c</a:t>
            </a:r>
            <a:endParaRPr lang="en-US" b="1">
              <a:latin typeface="Courier New" panose="02070309020205020404" pitchFamily="49" charset="0"/>
              <a:cs typeface="Times New Roman" panose="02020603050405020304" pitchFamily="18" charset="0"/>
            </a:endParaRPr>
          </a:p>
          <a:p>
            <a:pPr/>
            <a:r>
              <a:rPr lang="en-IN" b="1">
                <a:latin typeface="Courier New" panose="02070309020205020404" pitchFamily="49" charset="0"/>
                <a:cs typeface="Times New Roman" panose="02020603050405020304" pitchFamily="18" charset="0"/>
              </a:rPr>
              <a:t>[vishnu@team-osd ~]$ cc writememory.c -o writememory</a:t>
            </a:r>
            <a:endParaRPr lang="en-US" b="1">
              <a:latin typeface="Courier New" panose="02070309020205020404" pitchFamily="49" charset="0"/>
              <a:cs typeface="Times New Roman" panose="02020603050405020304" pitchFamily="18" charset="0"/>
            </a:endParaRPr>
          </a:p>
          <a:p>
            <a:pPr/>
            <a:r>
              <a:rPr lang="en-IN" b="1">
                <a:latin typeface="Courier New" panose="02070309020205020404" pitchFamily="49" charset="0"/>
                <a:cs typeface="Times New Roman" panose="02020603050405020304" pitchFamily="18" charset="0"/>
              </a:rPr>
              <a:t>[vishnu@team-osd ~]$ ./writememory</a:t>
            </a:r>
            <a:endParaRPr lang="en-US" b="1">
              <a:latin typeface="Courier New" panose="02070309020205020404" pitchFamily="49" charset="0"/>
              <a:cs typeface="Times New Roman" panose="02020603050405020304" pitchFamily="18" charset="0"/>
            </a:endParaRPr>
          </a:p>
          <a:p>
            <a:pPr/>
            <a:r>
              <a:rPr lang="en-IN" b="1">
                <a:latin typeface="Courier New" panose="02070309020205020404" pitchFamily="49" charset="0"/>
                <a:cs typeface="Times New Roman" panose="02020603050405020304" pitchFamily="18" charset="0"/>
              </a:rPr>
              <a:t>Enter the string to be written in memory : hello</a:t>
            </a:r>
            <a:endParaRPr lang="en-US" b="1">
              <a:latin typeface="Courier New" panose="02070309020205020404" pitchFamily="49" charset="0"/>
              <a:cs typeface="Times New Roman" panose="02020603050405020304" pitchFamily="18" charset="0"/>
            </a:endParaRPr>
          </a:p>
          <a:p>
            <a:pPr/>
            <a:r>
              <a:rPr lang="en-IN" b="1">
                <a:latin typeface="Courier New" panose="02070309020205020404" pitchFamily="49" charset="0"/>
                <a:cs typeface="Times New Roman" panose="02020603050405020304" pitchFamily="18" charset="0"/>
              </a:rPr>
              <a:t>String written in memory: hello</a:t>
            </a:r>
            <a:endParaRPr lang="en-US" b="1">
              <a:latin typeface="Courier New" panose="02070309020205020404" pitchFamily="49" charset="0"/>
              <a:cs typeface="Times New Roman" panose="02020603050405020304" pitchFamily="18" charset="0"/>
            </a:endParaRPr>
          </a:p>
        </p:txBody>
      </p:sp>
      <p:sp>
        <p:nvSpPr>
          <p:cNvPr id="7" name="TextBox 6">
            <a:extLst>
              <a:ext uri="{FF2B5EF4-FFF2-40B4-BE49-F238E27FC236}">
                <a16:creationId xmlns:a16="http://schemas.microsoft.com/office/drawing/2014/main" id="{7B88A2A6-DA85-4080-AD97-4F2972FA0090}"/>
              </a:ext>
            </a:extLst>
          </p:cNvPr>
          <p:cNvSpPr txBox="1"/>
          <p:nvPr/>
        </p:nvSpPr>
        <p:spPr>
          <a:xfrm>
            <a:off x="4833257" y="5292546"/>
            <a:ext cx="7056910" cy="1200329"/>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[vishnu@team-osd ~]$ vi readmemory.c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[vishnu@team-osd ~]$ cc readmemory.c -o readmemory</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[vishnu@team-osd ~]$ ./readmemory</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Data read from memory: hello</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144C448-6580-48AB-ABAA-94AD7AEE910A}"/>
              </a:ext>
            </a:extLst>
          </p:cNvPr>
          <p:cNvSpPr txBox="1"/>
          <p:nvPr/>
        </p:nvSpPr>
        <p:spPr>
          <a:xfrm>
            <a:off x="163285" y="3361178"/>
            <a:ext cx="11190515" cy="1754326"/>
          </a:xfrm>
          <a:prstGeom prst="rect">
            <a:avLst/>
          </a:prstGeom>
          <a:noFill/>
        </p:spPr>
        <p:txBody>
          <a:bodyPr wrap="square">
            <a:spAutoFit/>
          </a:bodyPr>
          <a:lstStyle>
            <a:defPPr>
              <a:defRPr lang="en-US"/>
            </a:defPPr>
          </a:lstStyle>
          <a:p>
            <a:pPr/>
            <a:r>
              <a:rPr lang="en-US" b="1">
                <a:latin typeface="Courier New" panose="02070309020205020404" pitchFamily="49" charset="0"/>
                <a:cs typeface="Times New Roman" panose="02020603050405020304" pitchFamily="18" charset="0"/>
              </a:rPr>
              <a:t>[vishnu@team-osd ~]$ ipcs -m</a:t>
            </a:r>
          </a:p>
          <a:p>
            <a:pPr/>
            <a:endParaRPr lang="en-US" b="1">
              <a:latin typeface="Courier New" panose="02070309020205020404" pitchFamily="49" charset="0"/>
              <a:cs typeface="Times New Roman" panose="02020603050405020304" pitchFamily="18" charset="0"/>
            </a:endParaRPr>
          </a:p>
          <a:p>
            <a:pPr/>
            <a:r>
              <a:rPr lang="en-US" b="1">
                <a:latin typeface="Courier New" panose="02070309020205020404" pitchFamily="49" charset="0"/>
                <a:cs typeface="Times New Roman" panose="02020603050405020304" pitchFamily="18" charset="0"/>
              </a:rPr>
              <a:t>------ Shared Memory Segments --------</a:t>
            </a:r>
          </a:p>
          <a:p>
            <a:pPr/>
            <a:r>
              <a:rPr lang="en-US" b="1">
                <a:latin typeface="Courier New" panose="02070309020205020404" pitchFamily="49" charset="0"/>
                <a:cs typeface="Times New Roman" panose="02020603050405020304" pitchFamily="18" charset="0"/>
              </a:rPr>
              <a:t>key        shmid      owner      perms      bytes      nattch     status</a:t>
            </a:r>
          </a:p>
          <a:p>
            <a:pPr/>
            <a:r>
              <a:rPr lang="en-US" b="1">
                <a:latin typeface="Courier New" panose="02070309020205020404" pitchFamily="49" charset="0"/>
                <a:cs typeface="Times New Roman" panose="02020603050405020304" pitchFamily="18" charset="0"/>
              </a:rPr>
              <a:t>0xffffffff 688285     vishnu     666        1024       0</a:t>
            </a:r>
          </a:p>
          <a:p>
            <a:pPr/>
            <a:endParaRPr lang="en-US"/>
          </a:p>
        </p:txBody>
      </p:sp>
    </p:spTree>
    <p:extLst>
      <p:ext uri="{BB962C8B-B14F-4D97-AF65-F5344CB8AC3E}">
        <p14:creationId xmlns:p14="http://schemas.microsoft.com/office/powerpoint/2010/main" val="3524598634"/>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492227589"/>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34: </a:t>
            </a:r>
            <a:r>
              <a:rPr lang="en-US" altLang="ko-KR" sz="4400" b="1" spc="50">
                <a:ln w="0"/>
                <a:solidFill>
                  <a:schemeClr val="bg1"/>
                </a:solidFill>
                <a:effectLst>
                  <a:innerShdw blurRad="63500" dist="50800" dir="13500000">
                    <a:srgbClr val="000000">
                      <a:alpha val="50000"/>
                    </a:srgbClr>
                  </a:innerShdw>
                </a:effectLst>
                <a:latin typeface="+mn-lt"/>
              </a:rPr>
              <a:t>Thread API and Condition Variables </a:t>
            </a:r>
            <a:endParaRPr lang="en-US" sz="44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ko-KR" b="1"/>
              <a:t>Thread Concepts</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405663" y="1076691"/>
            <a:ext cx="10948137" cy="5100272"/>
          </a:xfrm>
        </p:spPr>
        <p:txBody>
          <a:bodyPr>
            <a:normAutofit fontScale="85000" lnSpcReduction="10000"/>
          </a:bodyPr>
          <a:lstStyle>
            <a:defPPr/>
          </a:lstStyle>
          <a:p>
            <a:r>
              <a:rPr lang="en-IN" b="1"/>
              <a:t>A typical UNIX process can be thought of as having a single thread of control: </a:t>
            </a:r>
            <a:r>
              <a:rPr lang="en-IN"/>
              <a:t>each process is doing only one thing at a time. With multiple threads of control, we can design our programs to do more than one thing at a time within a single process, with each thread handling a separate task. This approach can have several benefits.</a:t>
            </a:r>
          </a:p>
          <a:p>
            <a:pPr lvl="1">
              <a:buFont typeface="Courier New" panose="02070309020205020404" pitchFamily="49" charset="0"/>
              <a:buChar char="o"/>
            </a:pPr>
            <a:r>
              <a:rPr lang="en-IN"/>
              <a:t>We can simplify code that deals with asynchronous events by assigning a separate thread to handle each event type. Each thread can then handle its event using a synchronous programming model. A synchronous programming model is much simpler than an asynchronous one.</a:t>
            </a:r>
          </a:p>
          <a:p>
            <a:pPr lvl="1">
              <a:buFont typeface="Courier New" panose="02070309020205020404" pitchFamily="49" charset="0"/>
              <a:buChar char="o"/>
            </a:pPr>
            <a:r>
              <a:rPr lang="en-IN"/>
              <a:t>Multiple processes have to use complex mechanisms provided by the operating system to share memory and file descriptors. Threads, on the other hand, automatically have access to the same memory address space and file descriptors.</a:t>
            </a:r>
          </a:p>
          <a:p>
            <a:pPr lvl="1">
              <a:buFont typeface="Courier New" panose="02070309020205020404" pitchFamily="49" charset="0"/>
              <a:buChar char="o"/>
            </a:pPr>
            <a:r>
              <a:rPr lang="en-IN"/>
              <a:t>Some problems can be partitioned so that overall program throughput can be improved. A single process that has multiple tasks to perform implicitly serializes those tasks, because there is only one thread of control. With multiple threads of control, the processing of independent tasks can be interleaved by assigning a separate thread per task. Two tasks can be interleaved only if they don't depend on the processing performed by each other.</a:t>
            </a:r>
          </a:p>
          <a:p>
            <a:pPr lvl="1">
              <a:buFont typeface="Courier New" panose="02070309020205020404" pitchFamily="49" charset="0"/>
              <a:buChar char="o"/>
            </a:pPr>
            <a:r>
              <a:rPr lang="en-IN"/>
              <a:t>Similarly, interactive programs can realize improved response time by using multiple threads to separate the portions of the program that deal with user input and output from the other parts of the program.</a:t>
            </a:r>
          </a:p>
          <a:p>
            <a:pPr lvl="1"/>
            <a:endParaRPr lang="ko-KR" altLang="en-US"/>
          </a:p>
        </p:txBody>
      </p:sp>
    </p:spTree>
    <p:extLst>
      <p:ext uri="{BB962C8B-B14F-4D97-AF65-F5344CB8AC3E}">
        <p14:creationId xmlns:p14="http://schemas.microsoft.com/office/powerpoint/2010/main" val="1296316303"/>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838200" y="365125"/>
            <a:ext cx="10515600" cy="1325563"/>
          </a:xfrm>
        </p:spPr>
        <p:txBody>
          <a:bodyPr/>
          <a:lstStyle>
            <a:defPPr/>
          </a:lstStyle>
          <a:p>
            <a:pPr/>
            <a:r>
              <a:rPr lang="en-US" altLang="ko-KR" b="1"/>
              <a:t>Thread Creation</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838200" y="1825625"/>
            <a:ext cx="10515600" cy="4351338"/>
          </a:xfrm>
        </p:spPr>
        <p:txBody>
          <a:bodyPr>
            <a:normAutofit lnSpcReduction="10000"/>
          </a:bodyPr>
          <a:lstStyle>
            <a:defPPr/>
          </a:lstStyle>
          <a:p>
            <a:r>
              <a:rPr lang="en-US" altLang="ko-KR"/>
              <a:t>How to create and control threads?</a:t>
            </a:r>
          </a:p>
          <a:p>
            <a:endParaRPr lang="en-US" altLang="ko-KR"/>
          </a:p>
          <a:p>
            <a:endParaRPr lang="en-US" altLang="ko-KR"/>
          </a:p>
          <a:p>
            <a:endParaRPr lang="en-US" altLang="ko-KR"/>
          </a:p>
          <a:p>
            <a:endParaRPr lang="en-US" altLang="ko-KR"/>
          </a:p>
          <a:p>
            <a:pPr lvl="1"/>
            <a:r>
              <a:rPr lang="en-US" altLang="ko-KR">
                <a:solidFill>
                  <a:schemeClr val="accent6">
                    <a:lumMod val="75000"/>
                  </a:schemeClr>
                </a:solidFill>
                <a:latin typeface="Courier New" panose="02070309020205020404" pitchFamily="49" charset="0"/>
                <a:cs typeface="Courier New" pitchFamily="49" charset="0"/>
              </a:rPr>
              <a:t>thread</a:t>
            </a:r>
            <a:r>
              <a:rPr lang="en-US" altLang="ko-KR"/>
              <a:t>: Used to interact with this thread.</a:t>
            </a:r>
          </a:p>
          <a:p>
            <a:pPr lvl="1"/>
            <a:r>
              <a:rPr lang="en-US" altLang="ko-KR" err="1">
                <a:solidFill>
                  <a:schemeClr val="accent6">
                    <a:lumMod val="75000"/>
                  </a:schemeClr>
                </a:solidFill>
                <a:latin typeface="Courier New" panose="02070309020205020404" pitchFamily="49" charset="0"/>
                <a:cs typeface="Courier New" pitchFamily="49" charset="0"/>
              </a:rPr>
              <a:t>attr</a:t>
            </a:r>
            <a:r>
              <a:rPr lang="en-US" altLang="ko-KR">
                <a:cs typeface="Courier New" pitchFamily="49" charset="0"/>
              </a:rPr>
              <a:t>:</a:t>
            </a:r>
            <a:r>
              <a:rPr lang="en-US" altLang="ko-KR"/>
              <a:t> Used to specify any attributes this thread might have.</a:t>
            </a:r>
          </a:p>
          <a:p>
            <a:pPr lvl="2"/>
            <a:r>
              <a:rPr lang="en-US" altLang="ko-KR"/>
              <a:t>Stack size, Scheduling priority, …</a:t>
            </a:r>
          </a:p>
          <a:p>
            <a:pPr lvl="1"/>
            <a:r>
              <a:rPr lang="en-US" altLang="ko-KR" err="1">
                <a:solidFill>
                  <a:schemeClr val="accent6">
                    <a:lumMod val="75000"/>
                  </a:schemeClr>
                </a:solidFill>
                <a:latin typeface="Courier New" panose="02070309020205020404" pitchFamily="49" charset="0"/>
                <a:cs typeface="Courier New" pitchFamily="49" charset="0"/>
              </a:rPr>
              <a:t>start_routine</a:t>
            </a:r>
            <a:r>
              <a:rPr lang="en-US" altLang="ko-KR"/>
              <a:t>: the function this thread start running in.</a:t>
            </a:r>
          </a:p>
          <a:p>
            <a:pPr lvl="1"/>
            <a:r>
              <a:rPr lang="en-US" altLang="ko-KR" err="1">
                <a:solidFill>
                  <a:schemeClr val="accent6">
                    <a:lumMod val="75000"/>
                  </a:schemeClr>
                </a:solidFill>
                <a:latin typeface="Courier New" panose="02070309020205020404" pitchFamily="49" charset="0"/>
                <a:cs typeface="Courier New" pitchFamily="49" charset="0"/>
              </a:rPr>
              <a:t>arg</a:t>
            </a:r>
            <a:r>
              <a:rPr lang="en-US" altLang="ko-KR"/>
              <a:t>: the argument to be passed to the function (</a:t>
            </a:r>
            <a:r>
              <a:rPr lang="en-US" altLang="ko-KR">
                <a:latin typeface="Courier New" panose="02070309020205020404" pitchFamily="49" charset="0"/>
                <a:cs typeface="Courier New" pitchFamily="49" charset="0"/>
              </a:rPr>
              <a:t>start routine</a:t>
            </a:r>
            <a:r>
              <a:rPr lang="en-US" altLang="ko-KR"/>
              <a:t>)</a:t>
            </a:r>
          </a:p>
          <a:p>
            <a:pPr lvl="2"/>
            <a:r>
              <a:rPr lang="en-US" altLang="ko-KR" i="1"/>
              <a:t>a void pointer </a:t>
            </a:r>
            <a:r>
              <a:rPr lang="en-US" altLang="ko-KR"/>
              <a:t>allows us to pass in </a:t>
            </a:r>
            <a:r>
              <a:rPr lang="en-US" altLang="ko-KR" i="1"/>
              <a:t>any type of </a:t>
            </a:r>
            <a:r>
              <a:rPr lang="en-US" altLang="ko-KR"/>
              <a:t>argument.</a:t>
            </a:r>
          </a:p>
          <a:p>
            <a:pPr lvl="1"/>
            <a:endParaRPr lang="ko-KR" altLang="en-US"/>
          </a:p>
        </p:txBody>
      </p:sp>
      <p:sp>
        <p:nvSpPr>
          <p:cNvPr id="15" name="TextBox 14">
            <a:extLst>
              <a:ext uri="{FF2B5EF4-FFF2-40B4-BE49-F238E27FC236}">
                <a16:creationId xmlns:a16="http://schemas.microsoft.com/office/drawing/2014/main" id="{4F4A218D-2ADD-4342-B239-4937AC5BB94D}"/>
              </a:ext>
            </a:extLst>
          </p:cNvPr>
          <p:cNvSpPr txBox="1"/>
          <p:nvPr/>
        </p:nvSpPr>
        <p:spPr>
          <a:xfrm>
            <a:off x="2111748" y="2185412"/>
            <a:ext cx="7920880" cy="1815882"/>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#include &lt;pthread.h&gt;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p>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endParaRPr lang="en-US" altLang="ko-KR" sz="1600">
              <a:solidFill>
                <a:srgbClr val="00B050"/>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pthread_create(      pthread_t*      thread,</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const </a:t>
            </a:r>
            <a:r>
              <a:rPr lang="en-US" altLang="ko-KR" sz="1600" err="1">
                <a:solidFill>
                  <a:prstClr val="black"/>
                </a:solidFill>
                <a:latin typeface="Courier New" panose="02070309020205020404" pitchFamily="49" charset="0"/>
                <a:ea typeface="맑은 고딕" pitchFamily="50" charset="-127"/>
                <a:cs typeface="Courier New" pitchFamily="49" charset="0"/>
              </a:rPr>
              <a:t>pthread_attr_t* attr,</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(*start_routine)(</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arg);</a:t>
            </a:r>
          </a:p>
        </p:txBody>
      </p:sp>
    </p:spTree>
    <p:extLst>
      <p:ext uri="{BB962C8B-B14F-4D97-AF65-F5344CB8AC3E}">
        <p14:creationId xmlns:p14="http://schemas.microsoft.com/office/powerpoint/2010/main" val="462987713"/>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838200" y="365125"/>
            <a:ext cx="10515600" cy="1325563"/>
          </a:xfrm>
        </p:spPr>
        <p:txBody>
          <a:bodyPr/>
          <a:lstStyle>
            <a:defPPr/>
          </a:lstStyle>
          <a:p>
            <a:pPr/>
            <a:r>
              <a:rPr lang="en-US" b="1"/>
              <a:t>Thread Identification</a:t>
            </a:r>
            <a:endParaRPr lang="ko-KR" altLang="en-US" b="1"/>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128</a:t>
            </a:fld>
            <a:r>
              <a:rPr lang="en-US" altLang="ko-KR">
                <a:solidFill>
                  <a:srgbClr val="1F497D">
                    <a:lumMod val="50000"/>
                  </a:srgbClr>
                </a:solidFill>
              </a:rPr>
              <a:t> </a:t>
            </a:r>
          </a:p>
        </p:txBody>
      </p:sp>
      <p:sp>
        <p:nvSpPr>
          <p:cNvPr id="21" name="Rectangle 4">
            <a:extLst>
              <a:ext uri="{FF2B5EF4-FFF2-40B4-BE49-F238E27FC236}">
                <a16:creationId xmlns:a16="http://schemas.microsoft.com/office/drawing/2014/main" id="{CAA21B80-092C-4B44-B251-9B726BAC9E72}"/>
              </a:ext>
            </a:extLst>
          </p:cNvPr>
          <p:cNvSpPr>
            <a:spLocks noChangeArrowheads="1"/>
          </p:cNvSpPr>
          <p:nvPr/>
        </p:nvSpPr>
        <p:spPr bwMode="auto">
          <a:xfrm>
            <a:off x="575596" y="1399984"/>
            <a:ext cx="986839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a:ln>
                  <a:noFill/>
                </a:ln>
                <a:solidFill>
                  <a:schemeClr val="tx1"/>
                </a:solidFill>
                <a:effectLst/>
                <a:latin typeface="Arial" pitchFamily="34" charset="0"/>
              </a:rPr>
              <a:t>Recall that a process ID, represented by the </a:t>
            </a:r>
            <a:r>
              <a:rPr kumimoji="0" lang="en-US" altLang="en-US" sz="2400" b="0" i="0" u="none" strike="noStrike" cap="none" normalizeH="0" baseline="0" err="1">
                <a:ln>
                  <a:noFill/>
                </a:ln>
                <a:solidFill>
                  <a:schemeClr val="tx1"/>
                </a:solidFill>
                <a:effectLst/>
                <a:latin typeface="Arial Unicode MS" panose="020b0604020202020204" pitchFamily="34" charset="-128"/>
              </a:rPr>
              <a:t>pid_t</a:t>
            </a:r>
            <a:r>
              <a:rPr kumimoji="0" lang="en-US" altLang="en-US" sz="2400" b="0" i="0" u="none" strike="noStrike" cap="none" normalizeH="0" baseline="0">
                <a:ln>
                  <a:noFill/>
                </a:ln>
                <a:solidFill>
                  <a:schemeClr val="tx1"/>
                </a:solidFill>
                <a:effectLst/>
              </a:rPr>
              <a:t> data type, is a non-negative integer. A thread ID is represented by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pthread_t</a:t>
            </a:r>
            <a:r>
              <a:rPr kumimoji="0" lang="en-US" altLang="en-US" sz="2400" b="0" i="0" u="none" strike="noStrike" cap="none" normalizeH="0" baseline="0">
                <a:ln>
                  <a:noFill/>
                </a:ln>
                <a:solidFill>
                  <a:schemeClr val="tx1"/>
                </a:solidFill>
                <a:effectLst/>
              </a:rPr>
              <a:t> data type. Implementations are allowed to use a structure to represent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pthread_t</a:t>
            </a:r>
            <a:r>
              <a:rPr kumimoji="0" lang="en-US" altLang="en-US" sz="2400" b="0" i="0" u="none" strike="noStrike" cap="none" normalizeH="0" baseline="0">
                <a:ln>
                  <a:noFill/>
                </a:ln>
                <a:solidFill>
                  <a:schemeClr val="tx1"/>
                </a:solidFill>
                <a:effectLst/>
              </a:rPr>
              <a:t> data type, so portable implementations can't treat them as integers. Therefore, a function must be used to compare two thread IDs.</a:t>
            </a:r>
            <a:endParaRPr kumimoji="0" lang="en-US" altLang="en-US" sz="2400" b="0" i="0" u="none" strike="noStrike" cap="none" normalizeH="0" baseline="0">
              <a:ln>
                <a:noFill/>
              </a:ln>
              <a:solidFill>
                <a:schemeClr val="tx1"/>
              </a:solidFill>
              <a:effectLst/>
              <a:latin typeface="Arial" pitchFamily="34" charset="0"/>
            </a:endParaRPr>
          </a:p>
        </p:txBody>
      </p:sp>
      <p:graphicFrame>
        <p:nvGraphicFramePr>
          <p:cNvPr id="24" name="Table 23">
            <a:extLst>
              <a:ext uri="{FF2B5EF4-FFF2-40B4-BE49-F238E27FC236}">
                <a16:creationId xmlns:a16="http://schemas.microsoft.com/office/drawing/2014/main" id="{B2283CC1-C574-44E5-A9DE-12D3EDF02736}"/>
              </a:ext>
            </a:extLst>
          </p:cNvPr>
          <p:cNvGraphicFramePr>
            <a:graphicFrameLocks noGrp="1"/>
          </p:cNvGraphicFramePr>
          <p:nvPr>
            <p:extLst>
              <p:ext uri="{D42A27DB-BD31-4B8C-83A1-F6EECF244321}">
                <p14:modId xmlns:p14="http://schemas.microsoft.com/office/powerpoint/2010/main" val="3437162091"/>
              </p:ext>
            </p:extLst>
          </p:nvPr>
        </p:nvGraphicFramePr>
        <p:xfrm>
          <a:off x="838200" y="3220244"/>
          <a:ext cx="10515600" cy="1836420"/>
        </p:xfrm>
        <a:graphic>
          <a:graphicData uri="http://schemas.openxmlformats.org/drawingml/2006/table">
            <a:tbl>
              <a:tblPr/>
              <a:tblGrid>
                <a:gridCol w="10515600">
                  <a:extLst>
                    <a:ext uri="{9D8B030D-6E8A-4147-A177-3AD203B41FA5}">
                      <a16:colId xmlns:a16="http://schemas.microsoft.com/office/drawing/2014/main" val="2113549886"/>
                    </a:ext>
                  </a:extLst>
                </a:gridCol>
              </a:tblGrid>
              <a:tr h="0">
                <a:tc>
                  <a:txBody>
                    <a:bodyPr vert="horz" wrap="square"/>
                    <a:lstStyle>
                      <a:defPPr/>
                    </a:lstStyle>
                    <a:p>
                      <a:pPr/>
                      <a:endParaRPr lang="en-US" b="1">
                        <a:latin typeface="Courier New" panose="02070309020205020404" pitchFamily="49" charset="0"/>
                        <a:cs typeface="Courier New" pitchFamily="49" charset="0"/>
                      </a:endParaRPr>
                    </a:p>
                  </a:txBody>
                  <a:tcPr marL="0" marR="0" marT="0" marB="0">
                    <a:lnL>
                      <a:noFill/>
                    </a:lnL>
                    <a:lnR>
                      <a:noFill/>
                    </a:lnR>
                    <a:lnT>
                      <a:noFill/>
                    </a:lnT>
                    <a:lnB>
                      <a:noFill/>
                    </a:lnB>
                  </a:tcPr>
                </a:tc>
                <a:extLst>
                  <a:ext uri="{0D108BD9-81ED-4DB2-BD59-A6C34878D82A}">
                    <a16:rowId xmlns:a16="http://schemas.microsoft.com/office/drawing/2014/main" val="2275076872"/>
                  </a:ext>
                </a:extLst>
              </a:tr>
              <a:tr h="0">
                <a:tc>
                  <a:txBody>
                    <a:bodyPr vert="horz" wrap="square"/>
                    <a:lstStyle>
                      <a:defPPr/>
                    </a:lstStyle>
                    <a:p>
                      <a:pPr algn="l"/>
                      <a:endParaRPr lang="en-IN" b="1">
                        <a:latin typeface="Courier New" panose="02070309020205020404" pitchFamily="49" charset="0"/>
                        <a:cs typeface="Courier New" pitchFamily="49" charset="0"/>
                      </a:endParaRPr>
                    </a:p>
                    <a:p>
                      <a:pPr algn="l"/>
                      <a:r>
                        <a:rPr lang="en-IN" b="1">
                          <a:latin typeface="Courier New" panose="02070309020205020404" pitchFamily="49" charset="0"/>
                          <a:cs typeface="Courier New" pitchFamily="49" charset="0"/>
                        </a:rPr>
                        <a:t>#include &lt;pthread.h&gt; </a:t>
                      </a:r>
                    </a:p>
                    <a:p>
                      <a:pPr algn="l"/>
                      <a:r>
                        <a:rPr lang="en-IN" b="1">
                          <a:latin typeface="Courier New" panose="02070309020205020404" pitchFamily="49" charset="0"/>
                          <a:cs typeface="Courier New" pitchFamily="49" charset="0"/>
                        </a:rPr>
                        <a:t>int pthread_equal(pthread_t tid1, pthread_t tid2); </a:t>
                      </a:r>
                      <a:br>
                        <a:rPr lang="en-IN" b="1">
                          <a:latin typeface="Courier New" panose="02070309020205020404" pitchFamily="49" charset="0"/>
                          <a:cs typeface="Courier New" pitchFamily="49" charset="0"/>
                        </a:rPr>
                      </a:br>
                      <a:endParaRPr lang="en-IN" b="1">
                        <a:latin typeface="Courier New" panose="02070309020205020404" pitchFamily="49" charset="0"/>
                        <a:cs typeface="Courier New" pitchFamily="49" charset="0"/>
                      </a:endParaRPr>
                    </a:p>
                  </a:txBody>
                  <a:tcPr marL="47625" marR="47625" marT="47625" marB="47625">
                    <a:lnL>
                      <a:noFill/>
                    </a:lnL>
                    <a:lnR>
                      <a:noFill/>
                    </a:lnR>
                    <a:lnT>
                      <a:noFill/>
                    </a:lnT>
                    <a:lnB>
                      <a:noFill/>
                    </a:lnB>
                  </a:tcPr>
                </a:tc>
                <a:extLst>
                  <a:ext uri="{0D108BD9-81ED-4DB2-BD59-A6C34878D82A}">
                    <a16:rowId xmlns:a16="http://schemas.microsoft.com/office/drawing/2014/main" val="1506535809"/>
                  </a:ext>
                </a:extLst>
              </a:tr>
              <a:tr h="0">
                <a:tc>
                  <a:txBody>
                    <a:bodyPr vert="horz" wrap="square"/>
                    <a:lstStyle>
                      <a:defPPr/>
                    </a:lstStyle>
                    <a:p>
                      <a:pPr algn="r"/>
                      <a:r>
                        <a:rPr lang="en-IN" b="1">
                          <a:latin typeface="Courier New" panose="02070309020205020404" pitchFamily="49" charset="0"/>
                          <a:cs typeface="Courier New" pitchFamily="49" charset="0"/>
                        </a:rPr>
                        <a:t>Returns: nonzero if equal, 0 otherwise</a:t>
                      </a:r>
                    </a:p>
                  </a:txBody>
                  <a:tcPr marL="47625" marR="47625" marT="47625" marB="47625">
                    <a:lnL>
                      <a:noFill/>
                    </a:lnL>
                    <a:lnR>
                      <a:noFill/>
                    </a:lnR>
                    <a:lnT>
                      <a:noFill/>
                    </a:lnT>
                    <a:lnB>
                      <a:noFill/>
                    </a:lnB>
                  </a:tcPr>
                </a:tc>
                <a:extLst>
                  <a:ext uri="{0D108BD9-81ED-4DB2-BD59-A6C34878D82A}">
                    <a16:rowId xmlns:a16="http://schemas.microsoft.com/office/drawing/2014/main" val="3269405691"/>
                  </a:ext>
                </a:extLst>
              </a:tr>
            </a:tbl>
          </a:graphicData>
        </a:graphic>
      </p:graphicFrame>
      <p:sp>
        <p:nvSpPr>
          <p:cNvPr id="25" name="Rectangle 6">
            <a:extLst>
              <a:ext uri="{FF2B5EF4-FFF2-40B4-BE49-F238E27FC236}">
                <a16:creationId xmlns:a16="http://schemas.microsoft.com/office/drawing/2014/main" id="{CBC2C1E7-0A2E-48C6-9668-AA796771D161}"/>
              </a:ext>
            </a:extLst>
          </p:cNvPr>
          <p:cNvSpPr>
            <a:spLocks noChangeArrowheads="1"/>
          </p:cNvSpPr>
          <p:nvPr/>
        </p:nvSpPr>
        <p:spPr bwMode="auto">
          <a:xfrm>
            <a:off x="838200" y="3221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789156116"/>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B5B2B65-ECB7-457F-BA27-6A729CBC2EBC}"/>
              </a:ext>
            </a:extLst>
          </p:cNvPr>
          <p:cNvSpPr>
            <a:spLocks noGrp="1"/>
          </p:cNvSpPr>
          <p:nvPr>
            <p:ph type="title"/>
          </p:nvPr>
        </p:nvSpPr>
        <p:spPr/>
        <p:txBody>
          <a:bodyPr/>
          <a:lstStyle>
            <a:defPPr/>
          </a:lstStyle>
          <a:p>
            <a:pPr/>
            <a:r>
              <a:rPr lang="en-US" b="1"/>
              <a:t>Thread Identification</a:t>
            </a:r>
            <a:endParaRPr lang="en-US"/>
          </a:p>
        </p:txBody>
      </p:sp>
      <p:sp>
        <p:nvSpPr>
          <p:cNvPr id="9" name="Rectangle 3">
            <a:extLst>
              <a:ext uri="{FF2B5EF4-FFF2-40B4-BE49-F238E27FC236}">
                <a16:creationId xmlns:a16="http://schemas.microsoft.com/office/drawing/2014/main" id="{4ABB7E8A-5A88-48FB-BFC7-81F5F984A82A}"/>
              </a:ext>
            </a:extLst>
          </p:cNvPr>
          <p:cNvSpPr>
            <a:spLocks noChangeArrowheads="1"/>
          </p:cNvSpPr>
          <p:nvPr/>
        </p:nvSpPr>
        <p:spPr bwMode="auto">
          <a:xfrm>
            <a:off x="700644" y="1609844"/>
            <a:ext cx="100710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a:ln>
                  <a:noFill/>
                </a:ln>
                <a:solidFill>
                  <a:schemeClr val="tx1"/>
                </a:solidFill>
                <a:effectLst/>
                <a:latin typeface="Arial" pitchFamily="34" charset="0"/>
              </a:rPr>
              <a:t>A thread can obtain its own thread ID by calling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pthread_self</a:t>
            </a:r>
            <a:r>
              <a:rPr kumimoji="0" lang="en-US" altLang="en-US" sz="2400" b="0" i="0" u="none" strike="noStrike" cap="none" normalizeH="0" baseline="0">
                <a:ln>
                  <a:noFill/>
                </a:ln>
                <a:solidFill>
                  <a:schemeClr val="tx1"/>
                </a:solidFill>
                <a:effectLst/>
              </a:rPr>
              <a:t> function.</a:t>
            </a:r>
            <a:endParaRPr kumimoji="0" lang="en-US" altLang="en-US" sz="2400" b="0" i="0" u="none" strike="noStrike" cap="none" normalizeH="0" baseline="0">
              <a:ln>
                <a:noFill/>
              </a:ln>
              <a:solidFill>
                <a:schemeClr val="tx1"/>
              </a:solidFill>
              <a:effectLst/>
              <a:latin typeface="Arial" pitchFamily="34" charset="0"/>
            </a:endParaRPr>
          </a:p>
        </p:txBody>
      </p:sp>
      <p:graphicFrame>
        <p:nvGraphicFramePr>
          <p:cNvPr id="10" name="Table 9">
            <a:extLst>
              <a:ext uri="{FF2B5EF4-FFF2-40B4-BE49-F238E27FC236}">
                <a16:creationId xmlns:a16="http://schemas.microsoft.com/office/drawing/2014/main" id="{8DA05790-D65A-405D-8AE7-3454F2B0C91D}"/>
              </a:ext>
            </a:extLst>
          </p:cNvPr>
          <p:cNvGraphicFramePr>
            <a:graphicFrameLocks noGrp="1"/>
          </p:cNvGraphicFramePr>
          <p:nvPr>
            <p:extLst>
              <p:ext uri="{D42A27DB-BD31-4B8C-83A1-F6EECF244321}">
                <p14:modId xmlns:p14="http://schemas.microsoft.com/office/powerpoint/2010/main" val="2734501367"/>
              </p:ext>
            </p:extLst>
          </p:nvPr>
        </p:nvGraphicFramePr>
        <p:xfrm>
          <a:off x="838200" y="2071509"/>
          <a:ext cx="10515600" cy="2019300"/>
        </p:xfrm>
        <a:graphic>
          <a:graphicData uri="http://schemas.openxmlformats.org/drawingml/2006/table">
            <a:tbl>
              <a:tblPr/>
              <a:tblGrid>
                <a:gridCol w="10515600">
                  <a:extLst>
                    <a:ext uri="{9D8B030D-6E8A-4147-A177-3AD203B41FA5}">
                      <a16:colId xmlns:a16="http://schemas.microsoft.com/office/drawing/2014/main" val="3900331754"/>
                    </a:ext>
                  </a:extLst>
                </a:gridCol>
              </a:tblGrid>
              <a:tr h="0">
                <a:tc>
                  <a:txBody>
                    <a:bodyPr vert="horz" wrap="square"/>
                    <a:lstStyle>
                      <a:defPPr/>
                    </a:lstStyle>
                    <a:p>
                      <a:pPr/>
                      <a:endParaRPr lang="en-US" sz="2000" b="1">
                        <a:latin typeface="Courier New" panose="02070309020205020404" pitchFamily="49" charset="0"/>
                        <a:cs typeface="Courier New" pitchFamily="49" charset="0"/>
                      </a:endParaRPr>
                    </a:p>
                  </a:txBody>
                  <a:tcPr marL="0" marR="0" marT="0" marB="0">
                    <a:lnL>
                      <a:noFill/>
                    </a:lnL>
                    <a:lnR>
                      <a:noFill/>
                    </a:lnR>
                    <a:lnT>
                      <a:noFill/>
                    </a:lnT>
                    <a:lnB>
                      <a:noFill/>
                    </a:lnB>
                  </a:tcPr>
                </a:tc>
                <a:extLst>
                  <a:ext uri="{0D108BD9-81ED-4DB2-BD59-A6C34878D82A}">
                    <a16:rowId xmlns:a16="http://schemas.microsoft.com/office/drawing/2014/main" val="2136298248"/>
                  </a:ext>
                </a:extLst>
              </a:tr>
              <a:tr h="0">
                <a:tc>
                  <a:txBody>
                    <a:bodyPr vert="horz" wrap="square"/>
                    <a:lstStyle>
                      <a:defPPr/>
                    </a:lstStyle>
                    <a:p>
                      <a:pPr algn="l"/>
                      <a:endParaRPr lang="en-IN" sz="2000" b="1">
                        <a:latin typeface="Courier New" panose="02070309020205020404" pitchFamily="49" charset="0"/>
                        <a:cs typeface="Courier New" pitchFamily="49" charset="0"/>
                      </a:endParaRPr>
                    </a:p>
                    <a:p>
                      <a:pPr algn="l"/>
                      <a:r>
                        <a:rPr lang="en-IN" sz="2000" b="1">
                          <a:latin typeface="Courier New" panose="02070309020205020404" pitchFamily="49" charset="0"/>
                          <a:cs typeface="Courier New" pitchFamily="49" charset="0"/>
                        </a:rPr>
                        <a:t>#include &lt;pthread.h&gt; </a:t>
                      </a:r>
                    </a:p>
                    <a:p>
                      <a:pPr algn="l"/>
                      <a:r>
                        <a:rPr lang="en-IN" sz="2000" b="1" err="1">
                          <a:latin typeface="Courier New" panose="02070309020205020404" pitchFamily="49" charset="0"/>
                          <a:cs typeface="Courier New" pitchFamily="49" charset="0"/>
                        </a:rPr>
                        <a:t>pthread_t pthread_self(void); </a:t>
                      </a:r>
                      <a:br>
                        <a:rPr lang="en-IN" sz="2000" b="1" err="1">
                          <a:latin typeface="Courier New" panose="02070309020205020404" pitchFamily="49" charset="0"/>
                          <a:cs typeface="Courier New" pitchFamily="49" charset="0"/>
                        </a:rPr>
                      </a:br>
                      <a:endParaRPr lang="en-IN" sz="2000" b="1">
                        <a:latin typeface="Courier New" panose="02070309020205020404" pitchFamily="49" charset="0"/>
                        <a:cs typeface="Courier New" pitchFamily="49" charset="0"/>
                      </a:endParaRPr>
                    </a:p>
                  </a:txBody>
                  <a:tcPr marL="47625" marR="47625" marT="47625" marB="47625">
                    <a:lnL>
                      <a:noFill/>
                    </a:lnL>
                    <a:lnR>
                      <a:noFill/>
                    </a:lnR>
                    <a:lnT>
                      <a:noFill/>
                    </a:lnT>
                    <a:lnB>
                      <a:noFill/>
                    </a:lnB>
                  </a:tcPr>
                </a:tc>
                <a:extLst>
                  <a:ext uri="{0D108BD9-81ED-4DB2-BD59-A6C34878D82A}">
                    <a16:rowId xmlns:a16="http://schemas.microsoft.com/office/drawing/2014/main" val="2684917033"/>
                  </a:ext>
                </a:extLst>
              </a:tr>
              <a:tr h="0">
                <a:tc>
                  <a:txBody>
                    <a:bodyPr vert="horz" wrap="square"/>
                    <a:lstStyle>
                      <a:defPPr/>
                    </a:lstStyle>
                    <a:p>
                      <a:pPr algn="r"/>
                      <a:r>
                        <a:rPr lang="en-IN" sz="2000" b="1">
                          <a:latin typeface="Courier New" panose="02070309020205020404" pitchFamily="49" charset="0"/>
                          <a:cs typeface="Courier New" pitchFamily="49" charset="0"/>
                        </a:rPr>
                        <a:t>Returns: the thread ID of the calling thread</a:t>
                      </a:r>
                    </a:p>
                  </a:txBody>
                  <a:tcPr marL="47625" marR="47625" marT="47625" marB="47625">
                    <a:lnL>
                      <a:noFill/>
                    </a:lnL>
                    <a:lnR>
                      <a:noFill/>
                    </a:lnR>
                    <a:lnT>
                      <a:noFill/>
                    </a:lnT>
                    <a:lnB>
                      <a:noFill/>
                    </a:lnB>
                  </a:tcPr>
                </a:tc>
                <a:extLst>
                  <a:ext uri="{0D108BD9-81ED-4DB2-BD59-A6C34878D82A}">
                    <a16:rowId xmlns:a16="http://schemas.microsoft.com/office/drawing/2014/main" val="1782704533"/>
                  </a:ext>
                </a:extLst>
              </a:tr>
            </a:tbl>
          </a:graphicData>
        </a:graphic>
      </p:graphicFrame>
      <p:sp>
        <p:nvSpPr>
          <p:cNvPr id="11" name="Rectangle 4">
            <a:extLst>
              <a:ext uri="{FF2B5EF4-FFF2-40B4-BE49-F238E27FC236}">
                <a16:creationId xmlns:a16="http://schemas.microsoft.com/office/drawing/2014/main" id="{F0D9C1BD-6CEA-42D3-B603-877B7CC3B1CD}"/>
              </a:ext>
            </a:extLst>
          </p:cNvPr>
          <p:cNvSpPr>
            <a:spLocks noChangeArrowheads="1"/>
          </p:cNvSpPr>
          <p:nvPr/>
        </p:nvSpPr>
        <p:spPr bwMode="auto">
          <a:xfrm>
            <a:off x="593767" y="4471630"/>
            <a:ext cx="1061654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a:ln>
                  <a:noFill/>
                </a:ln>
                <a:solidFill>
                  <a:schemeClr val="tx1"/>
                </a:solidFill>
                <a:effectLst/>
                <a:latin typeface="Arial" pitchFamily="34" charset="0"/>
              </a:rPr>
              <a:t>This function can be used with </a:t>
            </a:r>
            <a:r>
              <a:rPr kumimoji="0" lang="en-US" altLang="en-US" b="0" i="0" u="none" strike="noStrike" cap="none" normalizeH="0" baseline="0" err="1">
                <a:ln>
                  <a:noFill/>
                </a:ln>
                <a:solidFill>
                  <a:schemeClr val="tx1"/>
                </a:solidFill>
                <a:effectLst/>
                <a:latin typeface="Arial Unicode MS" panose="020b0604020202020204" pitchFamily="34" charset="-128"/>
              </a:rPr>
              <a:t>pthread_equal</a:t>
            </a:r>
            <a:r>
              <a:rPr kumimoji="0" lang="en-US" altLang="en-US" b="0" i="0" u="none" strike="noStrike" cap="none" normalizeH="0" baseline="0">
                <a:ln>
                  <a:noFill/>
                </a:ln>
                <a:solidFill>
                  <a:schemeClr val="tx1"/>
                </a:solidFill>
                <a:effectLst/>
              </a:rPr>
              <a:t> when a thread needs to identify data structures that are tagged with its thread ID. For example, a master thread might place work assignments on a queue and use the thread ID to control which jobs go to each worker thread.</a:t>
            </a:r>
            <a:endParaRPr kumimoji="0" lang="en-US" altLang="en-US"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222898141"/>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noAutofit/>
          </a:bodyPr>
          <a:lstStyle>
            <a:defPPr/>
          </a:lstStyle>
          <a:p>
            <a:pPr algn="l"/>
            <a:r>
              <a:rPr lang="en-US" sz="3600" b="1"/>
              <a:t>Simple example of the kind of problems that can occur when shared resources are not accessed atomically.</a:t>
            </a:r>
          </a:p>
        </p:txBody>
      </p:sp>
      <p:sp>
        <p:nvSpPr>
          <p:cNvPr id="3" name="Content Placeholder 2"/>
          <p:cNvSpPr>
            <a:spLocks noGrp="1"/>
          </p:cNvSpPr>
          <p:nvPr>
            <p:ph idx="1"/>
          </p:nvPr>
        </p:nvSpPr>
        <p:spPr/>
        <p:txBody>
          <a:bodyPr>
            <a:normAutofit/>
          </a:bodyPr>
          <a:lstStyle>
            <a:defPPr/>
          </a:lstStyle>
          <a:p>
            <a:pPr marL="0" indent="0">
              <a:buNone/>
            </a:pPr>
            <a:r>
              <a:rPr lang="en-US" sz="1800" b="1">
                <a:effectLst/>
                <a:latin typeface="Times New Roman" panose="02020603050405020304" pitchFamily="18" charset="0"/>
                <a:ea typeface="Calibri" panose="020f0502020204030204" pitchFamily="34" charset="0"/>
              </a:rPr>
              <a:t>Sequence-number-increment Problem Example - 3</a:t>
            </a:r>
          </a:p>
          <a:p>
            <a:r>
              <a:rPr lang="en-US" sz="2400">
                <a:effectLst/>
                <a:latin typeface="Times New Roman" panose="02020603050405020304" pitchFamily="18" charset="0"/>
                <a:ea typeface="Calibri" panose="020f0502020204030204" pitchFamily="34" charset="0"/>
                <a:cs typeface="Times New Roman" panose="02020603050405020304" pitchFamily="18" charset="0"/>
              </a:rPr>
              <a:t>The technique used by the print spoolers is to</a:t>
            </a:r>
            <a:r>
              <a:rPr lang="en-IN" sz="2400">
                <a:latin typeface="Calibri" panose="020f0502020204030204" pitchFamily="34"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have a file for each printer that contains the next sequence number to be used. The file is just a single line containing the sequence number in ASCII. Each process that needs to assign a sequence number goes through three steps:</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1. it reads the sequence number file,</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2. it uses the number, and it increments the number</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7000"/>
              </a:lnSpc>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3. and writes it back.</a:t>
            </a: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The problem is that in the time a single process takes to execute these three steps, another process can perform the same three steps. Chaos can result, as we will see in some examples that follow.</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838200" y="365125"/>
            <a:ext cx="10515600" cy="1325563"/>
          </a:xfrm>
        </p:spPr>
        <p:txBody>
          <a:bodyPr/>
          <a:lstStyle>
            <a:defPPr/>
          </a:lstStyle>
          <a:p>
            <a:pPr/>
            <a:r>
              <a:rPr lang="en-US" b="1"/>
              <a:t>Thread Termination</a:t>
            </a:r>
            <a:endParaRPr lang="ko-KR" altLang="en-US" b="1"/>
          </a:p>
        </p:txBody>
      </p:sp>
      <p:sp>
        <p:nvSpPr>
          <p:cNvPr id="14" name="내용 개체 틀 2">
            <a:extLst>
              <a:ext uri="{FF2B5EF4-FFF2-40B4-BE49-F238E27FC236}">
                <a16:creationId xmlns:a16="http://schemas.microsoft.com/office/drawing/2014/main" id="{A5CCA4D9-5575-4EF1-9D2F-389D1F34B87A}"/>
              </a:ext>
            </a:extLst>
          </p:cNvPr>
          <p:cNvSpPr>
            <a:spLocks noGrp="1"/>
          </p:cNvSpPr>
          <p:nvPr>
            <p:ph idx="1"/>
          </p:nvPr>
        </p:nvSpPr>
        <p:spPr>
          <a:xfrm>
            <a:off x="517566" y="1377207"/>
            <a:ext cx="10515600" cy="4351338"/>
          </a:xfrm>
        </p:spPr>
        <p:txBody>
          <a:bodyPr>
            <a:normAutofit lnSpcReduction="10000"/>
          </a:bodyPr>
          <a:lstStyle>
            <a:defPPr/>
          </a:lstStyle>
          <a:p>
            <a:r>
              <a:rPr lang="en-IN" altLang="ko-KR"/>
              <a:t>If any thread within a process calls exit, _Exit, or _exit, then the entire process terminates. Similarly, when the default action is to terminate the process, a signal sent to a thread will terminate the entire process.</a:t>
            </a:r>
          </a:p>
          <a:p>
            <a:r>
              <a:rPr lang="en-IN" altLang="ko-KR"/>
              <a:t>A single thread can exit in three ways, thereby stopping its flow of control, without terminating the entire process.</a:t>
            </a:r>
          </a:p>
          <a:p>
            <a:pPr lvl="1"/>
            <a:r>
              <a:rPr lang="en-IN" altLang="ko-KR"/>
              <a:t>The thread can simply return from the start routine. The return value is the thread's exit code.</a:t>
            </a:r>
          </a:p>
          <a:p>
            <a:pPr lvl="1"/>
            <a:r>
              <a:rPr lang="en-IN" altLang="ko-KR"/>
              <a:t>The thread can be canceled by another thread in the same process.</a:t>
            </a:r>
          </a:p>
          <a:p>
            <a:pPr lvl="1"/>
            <a:r>
              <a:rPr lang="en-IN" altLang="ko-KR"/>
              <a:t>The thread can call pthread_exit.</a:t>
            </a:r>
          </a:p>
          <a:p>
            <a:pPr marL="457200" lvl="1" indent="0">
              <a:buNone/>
            </a:pPr>
            <a:r>
              <a:rPr lang="en-IN" altLang="ko-KR" sz="2800"/>
              <a:t>#include &lt;pthread.h&gt;</a:t>
            </a:r>
          </a:p>
          <a:p>
            <a:pPr marL="457200" lvl="1" indent="0">
              <a:buNone/>
            </a:pPr>
            <a:r>
              <a:rPr lang="en-IN" altLang="ko-KR" sz="2800"/>
              <a:t>void pthread_exit(void *rval_ptr);</a:t>
            </a:r>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130</a:t>
            </a:fld>
            <a:r>
              <a:rPr lang="en-US" altLang="ko-KR">
                <a:solidFill>
                  <a:srgbClr val="1F497D">
                    <a:lumMod val="50000"/>
                  </a:srgbClr>
                </a:solidFill>
              </a:rPr>
              <a:t> </a:t>
            </a:r>
          </a:p>
        </p:txBody>
      </p:sp>
      <p:sp>
        <p:nvSpPr>
          <p:cNvPr id="3" name="Rectangle 2">
            <a:extLst>
              <a:ext uri="{FF2B5EF4-FFF2-40B4-BE49-F238E27FC236}">
                <a16:creationId xmlns:a16="http://schemas.microsoft.com/office/drawing/2014/main" id="{DCF929B7-8F55-4157-9D30-5071163912C6}"/>
              </a:ext>
            </a:extLst>
          </p:cNvPr>
          <p:cNvSpPr>
            <a:spLocks noChangeArrowheads="1"/>
          </p:cNvSpPr>
          <p:nvPr/>
        </p:nvSpPr>
        <p:spPr bwMode="auto">
          <a:xfrm>
            <a:off x="101791" y="5643356"/>
            <a:ext cx="105323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tx1"/>
                </a:solidFill>
                <a:effectLst/>
                <a:latin typeface="Arial" pitchFamily="34" charset="0"/>
              </a:rPr>
              <a:t>The rval_ptr is a typeless pointer, similar to the single argument passed to the start routine.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tx1"/>
                </a:solidFill>
                <a:effectLst/>
                <a:latin typeface="Arial" pitchFamily="34" charset="0"/>
              </a:rPr>
              <a:t>This pointer is available to other threads in the process by calling the </a:t>
            </a:r>
            <a:r>
              <a:rPr kumimoji="0" lang="en-US" altLang="en-US" sz="2000" b="0" i="0" u="none" strike="noStrike" cap="none" normalizeH="0" baseline="0" err="1">
                <a:ln>
                  <a:noFill/>
                </a:ln>
                <a:solidFill>
                  <a:schemeClr val="tx1"/>
                </a:solidFill>
                <a:effectLst/>
                <a:latin typeface="Arial Unicode MS" panose="020b0604020202020204" pitchFamily="34" charset="-128"/>
              </a:rPr>
              <a:t>pthread_join</a:t>
            </a:r>
            <a:r>
              <a:rPr kumimoji="0" lang="en-US" altLang="en-US" sz="2000" b="0" i="0" u="none" strike="noStrike" cap="none" normalizeH="0" baseline="0">
                <a:ln>
                  <a:noFill/>
                </a:ln>
                <a:solidFill>
                  <a:schemeClr val="tx1"/>
                </a:solidFill>
                <a:effectLst/>
              </a:rPr>
              <a:t> function.</a:t>
            </a:r>
            <a:endParaRPr kumimoji="0" lang="en-US" altLang="en-US" sz="20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600661235"/>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701690" y="171727"/>
            <a:ext cx="10515600" cy="818409"/>
          </a:xfrm>
        </p:spPr>
        <p:txBody>
          <a:bodyPr/>
          <a:lstStyle>
            <a:defPPr/>
          </a:lstStyle>
          <a:p>
            <a:pPr/>
            <a:r>
              <a:rPr lang="en-US" altLang="ko-KR" b="1"/>
              <a:t>Wait for a thread to complete</a:t>
            </a:r>
            <a:endParaRPr lang="ko-KR" altLang="en-US" b="1"/>
          </a:p>
        </p:txBody>
      </p:sp>
      <p:sp>
        <p:nvSpPr>
          <p:cNvPr id="14" name="내용 개체 틀 2">
            <a:extLst>
              <a:ext uri="{FF2B5EF4-FFF2-40B4-BE49-F238E27FC236}">
                <a16:creationId xmlns:a16="http://schemas.microsoft.com/office/drawing/2014/main" id="{A5CCA4D9-5575-4EF1-9D2F-389D1F34B87A}"/>
              </a:ext>
            </a:extLst>
          </p:cNvPr>
          <p:cNvSpPr>
            <a:spLocks noGrp="1"/>
          </p:cNvSpPr>
          <p:nvPr>
            <p:ph idx="1"/>
          </p:nvPr>
        </p:nvSpPr>
        <p:spPr>
          <a:xfrm>
            <a:off x="190005" y="2253667"/>
            <a:ext cx="11163795" cy="4351338"/>
          </a:xfrm>
        </p:spPr>
        <p:txBody>
          <a:bodyPr>
            <a:normAutofit fontScale="92500"/>
          </a:bodyPr>
          <a:lstStyle>
            <a:defPPr/>
          </a:lstStyle>
          <a:p>
            <a:r>
              <a:rPr lang="en-IN" altLang="ko-KR"/>
              <a:t>The calling thread will block until the specified thread calls pthread_exit, returns from its start routine, or is canceled. If the thread simply returned from its start routine, rval_ptr will contain the return code. If the thread was canceled, the memory location specified by rval_ptr is set to PTHREAD_CANCELED.</a:t>
            </a:r>
          </a:p>
          <a:p>
            <a:r>
              <a:rPr lang="en-IN" altLang="ko-KR"/>
              <a:t>By calling pthread_join, we automatically place a thread in the detached state (discussed shortly) so that its resources can be recovered. If the thread was already in the detached state, calling pthread_join fails, returning EINVAL.</a:t>
            </a:r>
          </a:p>
          <a:p>
            <a:r>
              <a:rPr lang="en-IN" altLang="ko-KR"/>
              <a:t>If we're not interested in a thread's return value, we can set rval_ptr to NULL. In this case, calling pthread_join allows us to wait for the specified thread, but does not retrieve the thread's termination status.</a:t>
            </a:r>
            <a:endParaRPr lang="en-US" altLang="ko-KR"/>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131</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4E31DA18-9013-4BBC-9225-57EE11532858}"/>
              </a:ext>
            </a:extLst>
          </p:cNvPr>
          <p:cNvSpPr txBox="1"/>
          <p:nvPr/>
        </p:nvSpPr>
        <p:spPr>
          <a:xfrm>
            <a:off x="1318161" y="841549"/>
            <a:ext cx="8522255" cy="1325563"/>
          </a:xfrm>
          <a:prstGeom prst="rect">
            <a:avLst/>
          </a:prstGeom>
          <a:noFill/>
          <a:ln>
            <a:solidFill>
              <a:schemeClr val="tx1"/>
            </a:solidFill>
          </a:ln>
        </p:spPr>
        <p:txBody>
          <a:bodyPr wrap="square" lIns="252000" rtlCol="0" anchor="ctr">
            <a:noAutofit/>
          </a:bodyPr>
          <a:lstStyle>
            <a:defPPr>
              <a:defRPr lang="en-US"/>
            </a:defPPr>
          </a:lstStyle>
          <a:p>
            <a:pPr/>
            <a:r>
              <a:rPr lang="en-IN" altLang="ko-KR" sz="1600" b="1">
                <a:solidFill>
                  <a:prstClr val="black"/>
                </a:solidFill>
                <a:latin typeface="Courier New" panose="02070309020205020404" pitchFamily="49" charset="0"/>
                <a:ea typeface="맑은 고딕" pitchFamily="50" charset="-127"/>
                <a:cs typeface="Courier New" pitchFamily="49" charset="0"/>
              </a:rPr>
              <a:t>#include &lt;pthread.h&gt;</a:t>
            </a:r>
          </a:p>
          <a:p>
            <a:pPr/>
            <a:r>
              <a:rPr lang="en-IN" altLang="ko-KR" sz="1600" b="1">
                <a:solidFill>
                  <a:prstClr val="black"/>
                </a:solidFill>
                <a:latin typeface="Courier New" panose="02070309020205020404" pitchFamily="49" charset="0"/>
                <a:ea typeface="맑은 고딕" pitchFamily="50" charset="-127"/>
                <a:cs typeface="Courier New" pitchFamily="49" charset="0"/>
              </a:rPr>
              <a:t>int pthread_join(pthread_t thread, void **rval_ptr);</a:t>
            </a:r>
          </a:p>
          <a:p>
            <a:pPr/>
            <a:endParaRPr lang="en-IN" altLang="ko-KR" sz="1600" b="1">
              <a:solidFill>
                <a:prstClr val="black"/>
              </a:solidFill>
              <a:latin typeface="Courier New" panose="02070309020205020404" pitchFamily="49" charset="0"/>
              <a:ea typeface="맑은 고딕" pitchFamily="50" charset="-127"/>
              <a:cs typeface="Courier New" pitchFamily="49" charset="0"/>
            </a:endParaRPr>
          </a:p>
          <a:p>
            <a:pPr/>
            <a:r>
              <a:rPr lang="en-IN" altLang="ko-KR" sz="1600" b="1">
                <a:solidFill>
                  <a:prstClr val="black"/>
                </a:solidFill>
                <a:latin typeface="Courier New" panose="02070309020205020404" pitchFamily="49" charset="0"/>
                <a:ea typeface="맑은 고딕" pitchFamily="50" charset="-127"/>
                <a:cs typeface="Courier New" pitchFamily="49" charset="0"/>
              </a:rPr>
              <a:t>Returns: 0 if OK, error number on failure</a:t>
            </a:r>
            <a:endParaRPr lang="en-US" altLang="ko-KR" sz="1600" b="1">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4033453094"/>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132</a:t>
            </a:fld>
            <a:r>
              <a:rPr lang="en-US" altLang="ko-KR">
                <a:solidFill>
                  <a:srgbClr val="1F497D">
                    <a:lumMod val="50000"/>
                  </a:srgbClr>
                </a:solidFill>
              </a:rPr>
              <a:t> </a:t>
            </a:r>
          </a:p>
        </p:txBody>
      </p:sp>
      <p:pic>
        <p:nvPicPr>
          <p:cNvPr id="2" name="Picture 1">
            <a:extLst>
              <a:ext uri="{FF2B5EF4-FFF2-40B4-BE49-F238E27FC236}">
                <a16:creationId xmlns:a16="http://schemas.microsoft.com/office/drawing/2014/main" id="{DDDA8EF7-C421-4A28-BCF9-C8313EE78474}"/>
              </a:ext>
            </a:extLst>
          </p:cNvPr>
          <p:cNvPicPr>
            <a:picLocks noChangeAspect="1"/>
          </p:cNvPicPr>
          <p:nvPr/>
        </p:nvPicPr>
        <p:blipFill>
          <a:blip r:embed="rId3"/>
          <a:stretch>
            <a:fillRect/>
          </a:stretch>
        </p:blipFill>
        <p:spPr>
          <a:xfrm>
            <a:off x="283924" y="-12966"/>
            <a:ext cx="10381463" cy="6597554"/>
          </a:xfrm>
          <a:prstGeom prst="rect">
            <a:avLst/>
          </a:prstGeom>
        </p:spPr>
      </p:pic>
    </p:spTree>
    <p:extLst>
      <p:ext uri="{BB962C8B-B14F-4D97-AF65-F5344CB8AC3E}">
        <p14:creationId xmlns:p14="http://schemas.microsoft.com/office/powerpoint/2010/main" val="1711063798"/>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19D3C4B2-294A-4A56-957D-A29512A302B4}"/>
              </a:ext>
            </a:extLst>
          </p:cNvPr>
          <p:cNvSpPr>
            <a:spLocks noGrp="1"/>
          </p:cNvSpPr>
          <p:nvPr>
            <p:ph type="title"/>
          </p:nvPr>
        </p:nvSpPr>
        <p:spPr>
          <a:xfrm>
            <a:off x="838200" y="536938"/>
            <a:ext cx="10515600" cy="171813"/>
          </a:xfrm>
        </p:spPr>
        <p:txBody>
          <a:bodyPr>
            <a:normAutofit fontScale="90000"/>
          </a:bodyPr>
          <a:lstStyle>
            <a:defPPr/>
          </a:lstStyle>
          <a:p>
            <a:r>
              <a:rPr lang="en-US" altLang="ko-KR" b="1"/>
              <a:t>Locks</a:t>
            </a:r>
            <a:endParaRPr lang="ko-KR" altLang="en-US" b="1"/>
          </a:p>
        </p:txBody>
      </p:sp>
      <p:sp>
        <p:nvSpPr>
          <p:cNvPr id="14" name="내용 개체 틀 2">
            <a:extLst>
              <a:ext uri="{FF2B5EF4-FFF2-40B4-BE49-F238E27FC236}">
                <a16:creationId xmlns:a16="http://schemas.microsoft.com/office/drawing/2014/main" id="{21C83EC8-4C41-4860-83F4-4FC78D66F288}"/>
              </a:ext>
            </a:extLst>
          </p:cNvPr>
          <p:cNvSpPr>
            <a:spLocks noGrp="1"/>
          </p:cNvSpPr>
          <p:nvPr>
            <p:ph idx="1"/>
          </p:nvPr>
        </p:nvSpPr>
        <p:spPr>
          <a:xfrm>
            <a:off x="838200" y="1825625"/>
            <a:ext cx="10515600" cy="4351338"/>
          </a:xfrm>
        </p:spPr>
        <p:txBody>
          <a:bodyPr>
            <a:normAutofit lnSpcReduction="10000"/>
          </a:bodyPr>
          <a:lstStyle>
            <a:defPPr/>
          </a:lstStyle>
          <a:p>
            <a:r>
              <a:rPr lang="en-US" altLang="ko-KR"/>
              <a:t>Provide </a:t>
            </a:r>
            <a:r>
              <a:rPr lang="en-US" altLang="ko-KR">
                <a:solidFill>
                  <a:schemeClr val="accent6">
                    <a:lumMod val="75000"/>
                  </a:schemeClr>
                </a:solidFill>
              </a:rPr>
              <a:t>mutual exclusion </a:t>
            </a:r>
            <a:r>
              <a:rPr lang="en-US" altLang="ko-KR"/>
              <a:t>to a critical section</a:t>
            </a:r>
          </a:p>
          <a:p>
            <a:pPr lvl="1"/>
            <a:r>
              <a:rPr lang="en-US" altLang="ko-KR"/>
              <a:t>Interface</a:t>
            </a:r>
          </a:p>
          <a:p>
            <a:endParaRPr lang="en-US" altLang="ko-KR"/>
          </a:p>
          <a:p>
            <a:endParaRPr lang="en-US" altLang="ko-KR"/>
          </a:p>
          <a:p>
            <a:pPr lvl="1"/>
            <a:r>
              <a:rPr lang="en-US" altLang="ko-KR"/>
              <a:t>Usage (w/o </a:t>
            </a:r>
            <a:r>
              <a:rPr lang="en-US" altLang="ko-KR" i="1"/>
              <a:t>lock initialization</a:t>
            </a:r>
            <a:r>
              <a:rPr lang="en-US" altLang="ko-KR"/>
              <a:t> and </a:t>
            </a:r>
            <a:r>
              <a:rPr lang="en-US" altLang="ko-KR" i="1"/>
              <a:t>error check</a:t>
            </a:r>
            <a:r>
              <a:rPr lang="en-US" altLang="ko-KR"/>
              <a:t>)</a:t>
            </a:r>
          </a:p>
          <a:p>
            <a:endParaRPr lang="en-US" altLang="ko-KR"/>
          </a:p>
          <a:p>
            <a:endParaRPr lang="en-US" altLang="ko-KR"/>
          </a:p>
          <a:p>
            <a:pPr lvl="2"/>
            <a:r>
              <a:rPr lang="en-US" altLang="ko-KR"/>
              <a:t>No other thread holds the lock </a:t>
            </a:r>
            <a:r>
              <a:rPr lang="en-US" altLang="ko-KR">
                <a:sym typeface="Wingdings" pitchFamily="2" charset="2"/>
              </a:rPr>
              <a:t></a:t>
            </a:r>
            <a:r>
              <a:rPr lang="en-US" altLang="ko-KR"/>
              <a:t> the thread will acquire the lock and </a:t>
            </a:r>
            <a:r>
              <a:rPr lang="en-US" altLang="ko-KR">
                <a:solidFill>
                  <a:schemeClr val="accent6">
                    <a:lumMod val="75000"/>
                  </a:schemeClr>
                </a:solidFill>
              </a:rPr>
              <a:t>enter the critical section.</a:t>
            </a:r>
          </a:p>
          <a:p>
            <a:pPr lvl="2"/>
            <a:r>
              <a:rPr lang="en-US" altLang="ko-KR"/>
              <a:t>If another thread hold the lock </a:t>
            </a:r>
            <a:r>
              <a:rPr lang="en-US" altLang="ko-KR">
                <a:sym typeface="Wingdings" pitchFamily="2" charset="2"/>
              </a:rPr>
              <a:t> the thread will </a:t>
            </a:r>
            <a:r>
              <a:rPr lang="en-US" altLang="ko-KR">
                <a:solidFill>
                  <a:schemeClr val="accent6">
                    <a:lumMod val="75000"/>
                  </a:schemeClr>
                </a:solidFill>
                <a:sym typeface="Wingdings" pitchFamily="2" charset="2"/>
              </a:rPr>
              <a:t>not return from the call</a:t>
            </a:r>
            <a:r>
              <a:rPr lang="en-US" altLang="ko-KR">
                <a:sym typeface="Wingdings" pitchFamily="2" charset="2"/>
              </a:rPr>
              <a:t> until it has acquired the lock.</a:t>
            </a:r>
            <a:endParaRPr lang="en-US" altLang="ko-KR"/>
          </a:p>
        </p:txBody>
      </p:sp>
      <p:sp>
        <p:nvSpPr>
          <p:cNvPr id="15" name="슬라이드 번호 개체 틀 3">
            <a:extLst>
              <a:ext uri="{FF2B5EF4-FFF2-40B4-BE49-F238E27FC236}">
                <a16:creationId xmlns:a16="http://schemas.microsoft.com/office/drawing/2014/main" id="{465949D7-8F1B-4727-BB44-D52C0F28D633}"/>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133</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11736AB7-11E9-4C52-80DA-12A49504E5F7}"/>
              </a:ext>
            </a:extLst>
          </p:cNvPr>
          <p:cNvSpPr txBox="1"/>
          <p:nvPr/>
        </p:nvSpPr>
        <p:spPr>
          <a:xfrm>
            <a:off x="2207636" y="2672143"/>
            <a:ext cx="7214120" cy="584775"/>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pthread_mutex_lock(pthread_mutex_t *mutex);</a:t>
            </a:r>
          </a:p>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pthread_mutex_unlock(pthread_mutex_t *mutex);</a:t>
            </a:r>
          </a:p>
        </p:txBody>
      </p:sp>
      <p:sp>
        <p:nvSpPr>
          <p:cNvPr id="17" name="TextBox 16">
            <a:extLst>
              <a:ext uri="{FF2B5EF4-FFF2-40B4-BE49-F238E27FC236}">
                <a16:creationId xmlns:a16="http://schemas.microsoft.com/office/drawing/2014/main" id="{7FBD1139-D83A-4E71-A5F6-9E5E61FD132F}"/>
              </a:ext>
            </a:extLst>
          </p:cNvPr>
          <p:cNvSpPr txBox="1"/>
          <p:nvPr/>
        </p:nvSpPr>
        <p:spPr>
          <a:xfrm>
            <a:off x="2488940" y="3811058"/>
            <a:ext cx="7214120"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prstClr val="black"/>
                </a:solidFill>
                <a:latin typeface="Courier New" panose="02070309020205020404" pitchFamily="49" charset="0"/>
                <a:ea typeface="맑은 고딕" pitchFamily="50" charset="-127"/>
                <a:cs typeface="Courier New" pitchFamily="49" charset="0"/>
              </a:rPr>
              <a:t>x = x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or whatever your critical section is</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9" name="TextBox 18">
            <a:extLst>
              <a:ext uri="{FF2B5EF4-FFF2-40B4-BE49-F238E27FC236}">
                <a16:creationId xmlns:a16="http://schemas.microsoft.com/office/drawing/2014/main" id="{7CEE8876-DAF3-4987-A51F-01F0C1194B10}"/>
              </a:ext>
            </a:extLst>
          </p:cNvPr>
          <p:cNvSpPr txBox="1"/>
          <p:nvPr/>
        </p:nvSpPr>
        <p:spPr>
          <a:xfrm>
            <a:off x="815184" y="999907"/>
            <a:ext cx="9720872" cy="646331"/>
          </a:xfrm>
          <a:prstGeom prst="rect">
            <a:avLst/>
          </a:prstGeom>
          <a:noFill/>
        </p:spPr>
        <p:txBody>
          <a:bodyPr wrap="square">
            <a:spAutoFit/>
          </a:bodyPr>
          <a:lstStyle>
            <a:defPPr>
              <a:defRPr lang="en-US"/>
            </a:defPPr>
          </a:lstStyle>
          <a:p>
            <a:pPr marL="285750" indent="-285750">
              <a:buFont typeface="Arial" pitchFamily="34" charset="0"/>
              <a:buChar char="•"/>
            </a:pPr>
            <a:r>
              <a:rPr lang="en-US" altLang="ko-KR" sz="1800"/>
              <a:t>a </a:t>
            </a:r>
            <a:r>
              <a:rPr lang="en-US" altLang="ko-KR" sz="1800">
                <a:hlinkClick r:id="rId3" action="ppaction://hlinkfile" tooltip="Synchronization (computer science)"/>
              </a:rPr>
              <a:t>synchronization</a:t>
            </a:r>
            <a:r>
              <a:rPr lang="en-US" altLang="ko-KR" sz="1800"/>
              <a:t> mechanism for enforcing limits on access to a resource in an environment where there are many threads of execution</a:t>
            </a:r>
          </a:p>
        </p:txBody>
      </p:sp>
    </p:spTree>
    <p:extLst>
      <p:ext uri="{BB962C8B-B14F-4D97-AF65-F5344CB8AC3E}">
        <p14:creationId xmlns:p14="http://schemas.microsoft.com/office/powerpoint/2010/main" val="2264323799"/>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50EC02-C72F-4711-958F-36916446D422}"/>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76515E8F-2247-491C-A2A5-889AB2819F69}"/>
              </a:ext>
            </a:extLst>
          </p:cNvPr>
          <p:cNvSpPr>
            <a:spLocks noGrp="1"/>
          </p:cNvSpPr>
          <p:nvPr>
            <p:ph idx="1"/>
          </p:nvPr>
        </p:nvSpPr>
        <p:spPr>
          <a:xfrm>
            <a:off x="838200" y="1825625"/>
            <a:ext cx="10515600" cy="4351338"/>
          </a:xfrm>
        </p:spPr>
        <p:txBody>
          <a:bodyPr/>
          <a:lstStyle>
            <a:defPPr/>
          </a:lstStyle>
          <a:p>
            <a:pPr/>
            <a:r>
              <a:rPr lang="en-US" altLang="ko-KR"/>
              <a:t>All locks must be </a:t>
            </a:r>
            <a:r>
              <a:rPr lang="en-US" altLang="ko-KR">
                <a:solidFill>
                  <a:schemeClr val="accent6">
                    <a:lumMod val="75000"/>
                  </a:schemeClr>
                </a:solidFill>
              </a:rPr>
              <a:t>properly initialized</a:t>
            </a:r>
            <a:r>
              <a:rPr lang="en-US" altLang="ko-KR"/>
              <a:t>.</a:t>
            </a:r>
          </a:p>
          <a:p>
            <a:pPr lvl="1"/>
            <a:r>
              <a:rPr lang="en-US" altLang="ko-KR"/>
              <a:t>One way: using </a:t>
            </a:r>
            <a:r>
              <a:rPr lang="en-US" altLang="ko-KR">
                <a:latin typeface="Courier New" panose="02070309020205020404" pitchFamily="49" charset="0"/>
                <a:cs typeface="Courier New" pitchFamily="49" charset="0"/>
              </a:rPr>
              <a:t>PTHREAD_MUTEX_INITIALIZER</a:t>
            </a:r>
          </a:p>
          <a:p>
            <a:pPr/>
            <a:endParaRPr lang="en-US" altLang="ko-KR"/>
          </a:p>
          <a:p>
            <a:pPr lvl="1"/>
            <a:r>
              <a:rPr lang="en-US" altLang="ko-KR"/>
              <a:t>The dynamic way: using </a:t>
            </a:r>
            <a:r>
              <a:rPr lang="en-US" altLang="ko-KR" err="1">
                <a:latin typeface="Courier New" panose="02070309020205020404" pitchFamily="49" charset="0"/>
                <a:cs typeface="Courier New" pitchFamily="49" charset="0"/>
              </a:rPr>
              <a:t>pthread_mutex_init()</a:t>
            </a:r>
          </a:p>
          <a:p>
            <a:pPr/>
            <a:endParaRPr lang="en-US" altLang="ko-KR"/>
          </a:p>
        </p:txBody>
      </p:sp>
      <p:sp>
        <p:nvSpPr>
          <p:cNvPr id="15" name="슬라이드 번호 개체 틀 3">
            <a:extLst>
              <a:ext uri="{FF2B5EF4-FFF2-40B4-BE49-F238E27FC236}">
                <a16:creationId xmlns:a16="http://schemas.microsoft.com/office/drawing/2014/main" id="{0C276AB3-953E-4CDC-B7EE-BDCF6D973AFC}"/>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134</a:t>
            </a:fld>
            <a:r>
              <a:rPr lang="en-US" altLang="ko-KR">
                <a:solidFill>
                  <a:srgbClr val="1F497D">
                    <a:lumMod val="50000"/>
                  </a:srgbClr>
                </a:solidFill>
              </a:rPr>
              <a:t> </a:t>
            </a:r>
          </a:p>
        </p:txBody>
      </p:sp>
      <p:sp>
        <p:nvSpPr>
          <p:cNvPr id="16" name="바닥글 개체 틀 4">
            <a:extLst>
              <a:ext uri="{FF2B5EF4-FFF2-40B4-BE49-F238E27FC236}">
                <a16:creationId xmlns:a16="http://schemas.microsoft.com/office/drawing/2014/main" id="{81046CF4-B71F-4E49-97C4-89452D31C823}"/>
              </a:ext>
            </a:extLst>
          </p:cNvPr>
          <p:cNvSpPr txBox="1"/>
          <p:nvPr/>
        </p:nvSpPr>
        <p:spPr>
          <a:xfrm>
            <a:off x="3033713" y="6582995"/>
            <a:ext cx="3038475" cy="220663"/>
          </a:xfrm>
          <a:prstGeom prst="rect">
            <a:avLst/>
          </a:prstGeom>
        </p:spPr>
        <p:txBody>
          <a:bodyPr/>
          <a:lstStyle>
            <a:defPPr>
              <a:defRPr lang="ko-KR"/>
            </a:defPPr>
            <a:lvl1pPr marL="0" algn="ctr" defTabSz="914400" rtl="0" eaLnBrk="1" latinLnBrk="1" hangingPunct="1">
              <a:defRPr sz="1000" b="1" kern="1200">
                <a:solidFill>
                  <a:schemeClr val="tx1"/>
                </a:solidFill>
                <a:latin typeface="맑은 고딕" pitchFamily="50" charset="-127"/>
                <a:ea typeface="맑은 고딕" pitchFamily="50"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a:solidFill>
                  <a:prstClr val="black"/>
                </a:solidFill>
              </a:rPr>
              <a:t>Youjip Won</a:t>
            </a:r>
            <a:endParaRPr lang="ko-KR" altLang="en-US">
              <a:solidFill>
                <a:prstClr val="black"/>
              </a:solidFill>
            </a:endParaRPr>
          </a:p>
        </p:txBody>
      </p:sp>
      <p:sp>
        <p:nvSpPr>
          <p:cNvPr id="17" name="TextBox 16">
            <a:extLst>
              <a:ext uri="{FF2B5EF4-FFF2-40B4-BE49-F238E27FC236}">
                <a16:creationId xmlns:a16="http://schemas.microsoft.com/office/drawing/2014/main" id="{A6F43808-1D71-4F30-87F5-B18E9CB8D1DB}"/>
              </a:ext>
            </a:extLst>
          </p:cNvPr>
          <p:cNvSpPr txBox="1"/>
          <p:nvPr/>
        </p:nvSpPr>
        <p:spPr>
          <a:xfrm>
            <a:off x="2232830" y="2698024"/>
            <a:ext cx="7200800" cy="338554"/>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p:txBody>
      </p:sp>
      <p:sp>
        <p:nvSpPr>
          <p:cNvPr id="18" name="TextBox 17">
            <a:extLst>
              <a:ext uri="{FF2B5EF4-FFF2-40B4-BE49-F238E27FC236}">
                <a16:creationId xmlns:a16="http://schemas.microsoft.com/office/drawing/2014/main" id="{6AF7922A-9A0C-415B-8093-D8C5F4E18CB9}"/>
              </a:ext>
            </a:extLst>
          </p:cNvPr>
          <p:cNvSpPr txBox="1"/>
          <p:nvPr/>
        </p:nvSpPr>
        <p:spPr>
          <a:xfrm>
            <a:off x="2232830" y="3844022"/>
            <a:ext cx="7200800" cy="584775"/>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rc = pthread_mutex_init(&amp;lock, </a:t>
            </a:r>
            <a:r>
              <a:rPr lang="en-US" altLang="ko-KR" sz="1600">
                <a:solidFill>
                  <a:srgbClr val="FF0000"/>
                </a:solidFill>
                <a:latin typeface="Courier New" panose="02070309020205020404" pitchFamily="49" charset="0"/>
                <a:ea typeface="맑은 고딕" pitchFamily="50" charset="-127"/>
                <a:cs typeface="Courier New" pitchFamily="49" charset="0"/>
              </a:rPr>
              <a:t>NULL</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assert(rc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always check success!</a:t>
            </a:r>
          </a:p>
        </p:txBody>
      </p:sp>
    </p:spTree>
    <p:extLst>
      <p:ext uri="{BB962C8B-B14F-4D97-AF65-F5344CB8AC3E}">
        <p14:creationId xmlns:p14="http://schemas.microsoft.com/office/powerpoint/2010/main" val="1013167028"/>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E3F372D0-DDB9-4C3E-858C-23699B13C344}"/>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8BA799BD-7B95-4DAA-8735-11E6752E44F6}"/>
              </a:ext>
            </a:extLst>
          </p:cNvPr>
          <p:cNvSpPr>
            <a:spLocks noGrp="1"/>
          </p:cNvSpPr>
          <p:nvPr>
            <p:ph idx="1"/>
          </p:nvPr>
        </p:nvSpPr>
        <p:spPr>
          <a:xfrm>
            <a:off x="534390" y="1811874"/>
            <a:ext cx="10819410" cy="4365089"/>
          </a:xfrm>
        </p:spPr>
        <p:txBody>
          <a:bodyPr>
            <a:normAutofit fontScale="92500" lnSpcReduction="20000"/>
          </a:bodyPr>
          <a:lstStyle>
            <a:defPPr/>
          </a:lstStyle>
          <a:p>
            <a:r>
              <a:rPr lang="en-US" altLang="ko-KR">
                <a:solidFill>
                  <a:schemeClr val="accent6">
                    <a:lumMod val="75000"/>
                  </a:schemeClr>
                </a:solidFill>
              </a:rPr>
              <a:t>Check errors </a:t>
            </a:r>
            <a:r>
              <a:rPr lang="en-US" altLang="ko-KR"/>
              <a:t>code when calling lock and unlock</a:t>
            </a:r>
          </a:p>
          <a:p>
            <a:pPr lvl="1"/>
            <a:r>
              <a:rPr lang="en-US" altLang="ko-KR"/>
              <a:t>An example wrapper</a:t>
            </a:r>
          </a:p>
          <a:p>
            <a:endParaRPr lang="en-US" altLang="ko-KR"/>
          </a:p>
          <a:p>
            <a:endParaRPr lang="en-US" altLang="ko-KR"/>
          </a:p>
          <a:p>
            <a:endParaRPr lang="en-US" altLang="ko-KR"/>
          </a:p>
          <a:p>
            <a:endParaRPr lang="en-US" altLang="ko-KR"/>
          </a:p>
          <a:p>
            <a:r>
              <a:rPr lang="en-US" altLang="ko-KR"/>
              <a:t>These two calls are used in lock acquisition</a:t>
            </a:r>
          </a:p>
          <a:p>
            <a:endParaRPr lang="en-US" altLang="ko-KR"/>
          </a:p>
          <a:p>
            <a:endParaRPr lang="en-US" altLang="ko-KR"/>
          </a:p>
          <a:p>
            <a:pPr lvl="1"/>
            <a:r>
              <a:rPr lang="en-US" altLang="ko-KR" err="1"/>
              <a:t>trylock: return failure if the lock is already held</a:t>
            </a:r>
          </a:p>
          <a:p>
            <a:pPr lvl="1"/>
            <a:r>
              <a:rPr lang="en-US" altLang="ko-KR" err="1"/>
              <a:t>timelock: return after a timeout</a:t>
            </a:r>
            <a:endParaRPr lang="ko-KR" altLang="en-US"/>
          </a:p>
        </p:txBody>
      </p:sp>
      <p:sp>
        <p:nvSpPr>
          <p:cNvPr id="15" name="슬라이드 번호 개체 틀 3">
            <a:extLst>
              <a:ext uri="{FF2B5EF4-FFF2-40B4-BE49-F238E27FC236}">
                <a16:creationId xmlns:a16="http://schemas.microsoft.com/office/drawing/2014/main" id="{9A6401C2-1D3D-4C40-AC0F-249029DBE781}"/>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135</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ADE4B47A-8A05-4863-8EC4-0D5C8AA650AF}"/>
              </a:ext>
            </a:extLst>
          </p:cNvPr>
          <p:cNvSpPr txBox="1"/>
          <p:nvPr/>
        </p:nvSpPr>
        <p:spPr>
          <a:xfrm>
            <a:off x="2742781" y="2481598"/>
            <a:ext cx="7574160" cy="1569660"/>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Use this to keep your code clean but check for failures</a:t>
            </a:r>
          </a:p>
          <a:p>
            <a:pPr/>
            <a:r>
              <a:rPr lang="en-US" altLang="ko-KR" sz="1600">
                <a:solidFill>
                  <a:srgbClr val="00B0F0"/>
                </a:solidFill>
                <a:latin typeface="Courier New" panose="02070309020205020404" pitchFamily="49" charset="0"/>
                <a:ea typeface="맑은 고딕" pitchFamily="50" charset="-127"/>
                <a:cs typeface="Courier New" pitchFamily="49" charset="0"/>
              </a:rPr>
              <a:t> // Only use if exiting program is OK upon failure</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Pthread_mutex_lock(pthread_mutex_t *mutex) {</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rc = pthread_mutex_lock(mutex);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assert(rc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p>
        </p:txBody>
      </p:sp>
      <p:sp>
        <p:nvSpPr>
          <p:cNvPr id="17" name="TextBox 16">
            <a:extLst>
              <a:ext uri="{FF2B5EF4-FFF2-40B4-BE49-F238E27FC236}">
                <a16:creationId xmlns:a16="http://schemas.microsoft.com/office/drawing/2014/main" id="{71F26088-8D83-40F8-B4C4-00528A59CAD7}"/>
              </a:ext>
            </a:extLst>
          </p:cNvPr>
          <p:cNvSpPr txBox="1"/>
          <p:nvPr/>
        </p:nvSpPr>
        <p:spPr>
          <a:xfrm>
            <a:off x="2200908" y="4457290"/>
            <a:ext cx="7790184" cy="830997"/>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pthread_mutex_trylock(pthread_mutex_t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pthread_mutex_timelock(pthread_mutex_t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struct timespec *abs_timeout);</a:t>
            </a:r>
          </a:p>
        </p:txBody>
      </p:sp>
    </p:spTree>
    <p:extLst>
      <p:ext uri="{BB962C8B-B14F-4D97-AF65-F5344CB8AC3E}">
        <p14:creationId xmlns:p14="http://schemas.microsoft.com/office/powerpoint/2010/main" val="1662943513"/>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D6EEE196-9FF2-43F5-8F4C-C4728A5E3ABA}"/>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9C4141AB-8E3D-4743-8AB5-197566565AE8}"/>
              </a:ext>
            </a:extLst>
          </p:cNvPr>
          <p:cNvSpPr>
            <a:spLocks noGrp="1"/>
          </p:cNvSpPr>
          <p:nvPr>
            <p:ph idx="1"/>
          </p:nvPr>
        </p:nvSpPr>
        <p:spPr>
          <a:xfrm>
            <a:off x="838200" y="1825625"/>
            <a:ext cx="10515600" cy="4351338"/>
          </a:xfrm>
        </p:spPr>
        <p:txBody>
          <a:bodyPr/>
          <a:lstStyle>
            <a:defPPr/>
          </a:lstStyle>
          <a:p>
            <a:pPr/>
            <a:r>
              <a:rPr lang="en-US" altLang="ko-KR"/>
              <a:t>These two calls are also used in </a:t>
            </a:r>
            <a:r>
              <a:rPr lang="en-US" altLang="ko-KR">
                <a:solidFill>
                  <a:schemeClr val="accent6">
                    <a:lumMod val="75000"/>
                  </a:schemeClr>
                </a:solidFill>
              </a:rPr>
              <a:t>lock acquisition</a:t>
            </a:r>
          </a:p>
          <a:p>
            <a:pPr/>
            <a:endParaRPr lang="en-US" altLang="ko-KR"/>
          </a:p>
          <a:p>
            <a:pPr/>
            <a:endParaRPr lang="en-US" altLang="ko-KR"/>
          </a:p>
          <a:p>
            <a:pPr lvl="1"/>
            <a:r>
              <a:rPr lang="en-US" altLang="ko-KR" err="1">
                <a:latin typeface="Courier New" panose="02070309020205020404" pitchFamily="49" charset="0"/>
                <a:cs typeface="Courier New" pitchFamily="49" charset="0"/>
              </a:rPr>
              <a:t>trylock</a:t>
            </a:r>
            <a:r>
              <a:rPr lang="en-US" altLang="ko-KR"/>
              <a:t>: return failure if the lock is already held</a:t>
            </a:r>
          </a:p>
          <a:p>
            <a:pPr lvl="1"/>
            <a:r>
              <a:rPr lang="en-US" altLang="ko-KR" err="1">
                <a:latin typeface="Courier New" panose="02070309020205020404" pitchFamily="49" charset="0"/>
                <a:cs typeface="Courier New" pitchFamily="49" charset="0"/>
              </a:rPr>
              <a:t>timelock</a:t>
            </a:r>
            <a:r>
              <a:rPr lang="en-US" altLang="ko-KR"/>
              <a:t>: return after a timeout or after acquiring the lock</a:t>
            </a:r>
            <a:endParaRPr lang="ko-KR" altLang="en-US"/>
          </a:p>
        </p:txBody>
      </p:sp>
      <p:sp>
        <p:nvSpPr>
          <p:cNvPr id="15" name="슬라이드 번호 개체 틀 3">
            <a:extLst>
              <a:ext uri="{FF2B5EF4-FFF2-40B4-BE49-F238E27FC236}">
                <a16:creationId xmlns:a16="http://schemas.microsoft.com/office/drawing/2014/main" id="{C50DE27F-DFFC-473D-89C8-675C08E967CE}"/>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136</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1689C45C-F825-4780-AAC9-ABB960A2171F}"/>
              </a:ext>
            </a:extLst>
          </p:cNvPr>
          <p:cNvSpPr txBox="1"/>
          <p:nvPr/>
        </p:nvSpPr>
        <p:spPr>
          <a:xfrm>
            <a:off x="2622516" y="2304939"/>
            <a:ext cx="7790184" cy="830997"/>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pthread_mutex_trylock(pthread_mutex_t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pthread_mutex_timelock(pthread_mutex_t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struct timespec *abs_timeout);</a:t>
            </a:r>
          </a:p>
        </p:txBody>
      </p:sp>
    </p:spTree>
    <p:extLst>
      <p:ext uri="{BB962C8B-B14F-4D97-AF65-F5344CB8AC3E}">
        <p14:creationId xmlns:p14="http://schemas.microsoft.com/office/powerpoint/2010/main" val="2041174998"/>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42437" y="182650"/>
            <a:ext cx="10515600" cy="1325563"/>
          </a:xfrm>
        </p:spPr>
        <p:txBody>
          <a:bodyPr/>
          <a:lstStyle>
            <a:defPPr/>
          </a:lstStyle>
          <a:p>
            <a:pPr/>
            <a:r>
              <a:rPr lang="en-US" altLang="ko-KR" b="1"/>
              <a:t>Condition Variables</a:t>
            </a:r>
            <a:endParaRPr lang="ko-KR" altLang="en-US" b="1"/>
          </a:p>
        </p:txBody>
      </p:sp>
      <p:sp>
        <p:nvSpPr>
          <p:cNvPr id="14" name="내용 개체 틀 2">
            <a:extLst>
              <a:ext uri="{FF2B5EF4-FFF2-40B4-BE49-F238E27FC236}">
                <a16:creationId xmlns:a16="http://schemas.microsoft.com/office/drawing/2014/main" id="{DFFB7F80-28D5-442E-9A0B-5BCD34E4DC44}"/>
              </a:ext>
            </a:extLst>
          </p:cNvPr>
          <p:cNvSpPr>
            <a:spLocks noGrp="1"/>
          </p:cNvSpPr>
          <p:nvPr>
            <p:ph idx="1"/>
          </p:nvPr>
        </p:nvSpPr>
        <p:spPr>
          <a:xfrm>
            <a:off x="534390" y="1325738"/>
            <a:ext cx="10865807" cy="4748927"/>
          </a:xfrm>
        </p:spPr>
        <p:txBody>
          <a:bodyPr>
            <a:normAutofit fontScale="92500" lnSpcReduction="20000"/>
          </a:bodyPr>
          <a:lstStyle>
            <a:defPPr/>
          </a:lstStyle>
          <a:p>
            <a:r>
              <a:rPr lang="en-US" altLang="ko-KR" b="1"/>
              <a:t>Condition variables </a:t>
            </a:r>
            <a:r>
              <a:rPr lang="en-US" altLang="ko-KR"/>
              <a:t>are useful when some kind of </a:t>
            </a:r>
            <a:r>
              <a:rPr lang="en-US" altLang="ko-KR">
                <a:solidFill>
                  <a:schemeClr val="accent6">
                    <a:lumMod val="75000"/>
                  </a:schemeClr>
                </a:solidFill>
              </a:rPr>
              <a:t>signaling</a:t>
            </a:r>
            <a:r>
              <a:rPr lang="en-US" altLang="ko-KR"/>
              <a:t> must take place between threads.</a:t>
            </a:r>
          </a:p>
          <a:p>
            <a:pPr lvl="1"/>
            <a:endParaRPr lang="en-US" altLang="ko-KR"/>
          </a:p>
          <a:p>
            <a:pPr lvl="1"/>
            <a:endParaRPr lang="en-US" altLang="ko-KR"/>
          </a:p>
          <a:p>
            <a:pPr lvl="1"/>
            <a:endParaRPr lang="en-US" altLang="ko-KR"/>
          </a:p>
          <a:p>
            <a:pPr lvl="1"/>
            <a:r>
              <a:rPr lang="en-US" altLang="ko-KR" err="1">
                <a:latin typeface="Courier New" panose="02070309020205020404" pitchFamily="49" charset="0"/>
                <a:cs typeface="Courier New" pitchFamily="49" charset="0"/>
              </a:rPr>
              <a:t>pthread_cond_wait</a:t>
            </a:r>
            <a:r>
              <a:rPr lang="en-US" altLang="ko-KR"/>
              <a:t>:</a:t>
            </a:r>
          </a:p>
          <a:p>
            <a:pPr lvl="2"/>
            <a:r>
              <a:rPr lang="en-US" altLang="ko-KR"/>
              <a:t>Put the calling thread to sleep.</a:t>
            </a:r>
          </a:p>
          <a:p>
            <a:pPr lvl="2"/>
            <a:r>
              <a:rPr lang="en-US" altLang="ko-KR"/>
              <a:t>Wait for some other thread to signal it.</a:t>
            </a:r>
          </a:p>
          <a:p>
            <a:pPr lvl="1"/>
            <a:r>
              <a:rPr lang="en-US" altLang="ko-KR" err="1">
                <a:latin typeface="Courier New" panose="02070309020205020404" pitchFamily="49" charset="0"/>
                <a:cs typeface="Courier New" pitchFamily="49" charset="0"/>
              </a:rPr>
              <a:t>pthread_cond_signal</a:t>
            </a:r>
            <a:r>
              <a:rPr lang="en-US" altLang="ko-KR"/>
              <a:t>:</a:t>
            </a:r>
          </a:p>
          <a:p>
            <a:pPr lvl="2"/>
            <a:r>
              <a:rPr lang="en-US" altLang="ko-KR"/>
              <a:t>Unblock at least one of the threads that are blocked on the condition variable</a:t>
            </a:r>
          </a:p>
          <a:p>
            <a:r>
              <a:rPr lang="en-US" altLang="en-US"/>
              <a:t>A condition variable is a data object that allows a thread to suspend execution until a certain event or condition occurs.</a:t>
            </a:r>
          </a:p>
          <a:p>
            <a:r>
              <a:rPr lang="en-US" altLang="en-US"/>
              <a:t>When the event or condition occurs another thread can signal the thread to “wake up.”</a:t>
            </a:r>
          </a:p>
          <a:p>
            <a:r>
              <a:rPr lang="en-US" altLang="en-US"/>
              <a:t>A condition variable is always associated with a mutex.</a:t>
            </a:r>
          </a:p>
          <a:p>
            <a:endParaRPr lang="en-US" altLang="ko-KR"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137</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50563967-14AA-4DDC-AC23-09092D27BD6F}"/>
              </a:ext>
            </a:extLst>
          </p:cNvPr>
          <p:cNvSpPr txBox="1"/>
          <p:nvPr/>
        </p:nvSpPr>
        <p:spPr>
          <a:xfrm>
            <a:off x="966671" y="1939735"/>
            <a:ext cx="10865807" cy="707886"/>
          </a:xfrm>
          <a:prstGeom prst="rect">
            <a:avLst/>
          </a:prstGeom>
          <a:noFill/>
          <a:ln>
            <a:solidFill>
              <a:schemeClr val="tx1"/>
            </a:solidFill>
          </a:ln>
        </p:spPr>
        <p:txBody>
          <a:bodyPr wrap="square" lIns="252000" rtlCol="0">
            <a:spAutoFit/>
          </a:bodyPr>
          <a:lstStyle>
            <a:defPPr>
              <a:defRPr lang="en-US"/>
            </a:defPPr>
          </a:lstStyle>
          <a:p>
            <a:pPr/>
            <a:r>
              <a:rPr lang="en-US" altLang="ko-KR" sz="2000" b="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pthread_cond_wait(pthread_cond_t *cond, pthread_mutex_t *mutex);</a:t>
            </a:r>
          </a:p>
          <a:p>
            <a:pP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pthread_cond_signal(pthread_cond_t *cond);</a:t>
            </a:r>
          </a:p>
        </p:txBody>
      </p:sp>
    </p:spTree>
    <p:extLst>
      <p:ext uri="{BB962C8B-B14F-4D97-AF65-F5344CB8AC3E}">
        <p14:creationId xmlns:p14="http://schemas.microsoft.com/office/powerpoint/2010/main" val="2486270474"/>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D50158DE-6115-4FDA-8067-2FD29C72F3CA}"/>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7CA63C60-0F06-416C-B12A-A80397B320DF}"/>
              </a:ext>
            </a:extLst>
          </p:cNvPr>
          <p:cNvSpPr>
            <a:spLocks noGrp="1"/>
          </p:cNvSpPr>
          <p:nvPr>
            <p:ph idx="1"/>
          </p:nvPr>
        </p:nvSpPr>
        <p:spPr>
          <a:xfrm>
            <a:off x="701690" y="1723327"/>
            <a:ext cx="10515600" cy="4351338"/>
          </a:xfrm>
        </p:spPr>
        <p:txBody>
          <a:bodyPr/>
          <a:lstStyle>
            <a:defPPr/>
          </a:lstStyle>
          <a:p>
            <a:pPr/>
            <a:r>
              <a:rPr lang="en-US" altLang="ko-KR"/>
              <a:t>A thread calling wait routine:</a:t>
            </a:r>
          </a:p>
          <a:p>
            <a:pPr lvl="1"/>
            <a:endParaRPr lang="en-US" altLang="ko-KR"/>
          </a:p>
          <a:p>
            <a:pPr lvl="1"/>
            <a:endParaRPr lang="en-US" altLang="ko-KR"/>
          </a:p>
          <a:p>
            <a:pPr lvl="1"/>
            <a:endParaRPr lang="en-US" altLang="ko-KR"/>
          </a:p>
          <a:p>
            <a:pPr lvl="1"/>
            <a:endParaRPr lang="en-US" altLang="ko-KR"/>
          </a:p>
          <a:p>
            <a:pPr lvl="1"/>
            <a:endParaRPr lang="en-US" altLang="ko-KR"/>
          </a:p>
          <a:p>
            <a:pPr lvl="1"/>
            <a:r>
              <a:rPr lang="en-US" altLang="ko-KR"/>
              <a:t>The wait call </a:t>
            </a:r>
            <a:r>
              <a:rPr lang="en-US" altLang="ko-KR">
                <a:solidFill>
                  <a:schemeClr val="accent6">
                    <a:lumMod val="75000"/>
                  </a:schemeClr>
                </a:solidFill>
              </a:rPr>
              <a:t>releases the lock </a:t>
            </a:r>
            <a:r>
              <a:rPr lang="en-US" altLang="ko-KR"/>
              <a:t>when putting said caller to sleep.</a:t>
            </a:r>
          </a:p>
          <a:p>
            <a:pPr lvl="1"/>
            <a:r>
              <a:rPr lang="en-US" altLang="ko-KR"/>
              <a:t>Before returning after being woken, the wait call </a:t>
            </a:r>
            <a:r>
              <a:rPr lang="en-US" altLang="ko-KR">
                <a:solidFill>
                  <a:schemeClr val="accent6">
                    <a:lumMod val="75000"/>
                  </a:schemeClr>
                </a:solidFill>
              </a:rPr>
              <a:t>re-acquire the lock</a:t>
            </a:r>
            <a:r>
              <a:rPr lang="en-US" altLang="ko-KR"/>
              <a:t>.</a:t>
            </a:r>
          </a:p>
          <a:p>
            <a:pPr/>
            <a:r>
              <a:rPr lang="en-US" altLang="ko-KR"/>
              <a:t>A thread calling signal routine:</a:t>
            </a:r>
            <a:endParaRPr lang="ko-KR" altLang="en-US"/>
          </a:p>
        </p:txBody>
      </p:sp>
      <p:sp>
        <p:nvSpPr>
          <p:cNvPr id="15" name="슬라이드 번호 개체 틀 3">
            <a:extLst>
              <a:ext uri="{FF2B5EF4-FFF2-40B4-BE49-F238E27FC236}">
                <a16:creationId xmlns:a16="http://schemas.microsoft.com/office/drawing/2014/main" id="{F0ADDC48-4B77-4ED7-BA15-1430ADBBDAA2}"/>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138</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02496AA6-F4AB-4889-AA20-C3E2A8AB9FCA}"/>
              </a:ext>
            </a:extLst>
          </p:cNvPr>
          <p:cNvSpPr txBox="1"/>
          <p:nvPr/>
        </p:nvSpPr>
        <p:spPr>
          <a:xfrm>
            <a:off x="366192" y="2221420"/>
            <a:ext cx="6290115" cy="1815882"/>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pthread_cond_t init = PTHREAD_COND_INITIALIZER;</a:t>
            </a:r>
          </a:p>
          <a:p>
            <a:pP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srgbClr val="F79646"/>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 (initialized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pthread_cond_wait(&amp;init, &amp;lock);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7" name="TextBox 16">
            <a:extLst>
              <a:ext uri="{FF2B5EF4-FFF2-40B4-BE49-F238E27FC236}">
                <a16:creationId xmlns:a16="http://schemas.microsoft.com/office/drawing/2014/main" id="{954D3D35-3E4A-4C58-AFE5-180096106F94}"/>
              </a:ext>
            </a:extLst>
          </p:cNvPr>
          <p:cNvSpPr txBox="1"/>
          <p:nvPr/>
        </p:nvSpPr>
        <p:spPr>
          <a:xfrm>
            <a:off x="2314571" y="5403398"/>
            <a:ext cx="7344816"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prstClr val="black"/>
                </a:solidFill>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pthread_cond_signal(&amp;init);</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pic>
        <p:nvPicPr>
          <p:cNvPr id="18" name="Picture 17">
            <a:extLst>
              <a:ext uri="{FF2B5EF4-FFF2-40B4-BE49-F238E27FC236}">
                <a16:creationId xmlns:a16="http://schemas.microsoft.com/office/drawing/2014/main" id="{65AD929A-DD65-458E-BECD-C9BDDA67BF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4306" y="1397534"/>
            <a:ext cx="533493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0207"/>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8AC01CB2-90EC-4BA9-BB84-0B8A76A15643}"/>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A2EE0D8F-6466-4A4E-A2BE-13A6AD4565F6}"/>
              </a:ext>
            </a:extLst>
          </p:cNvPr>
          <p:cNvSpPr>
            <a:spLocks noGrp="1"/>
          </p:cNvSpPr>
          <p:nvPr>
            <p:ph idx="1"/>
          </p:nvPr>
        </p:nvSpPr>
        <p:spPr>
          <a:xfrm>
            <a:off x="838200" y="1825625"/>
            <a:ext cx="10515600" cy="4351338"/>
          </a:xfrm>
        </p:spPr>
        <p:txBody>
          <a:bodyPr/>
          <a:lstStyle>
            <a:defPPr/>
          </a:lstStyle>
          <a:p>
            <a:pPr/>
            <a:r>
              <a:rPr lang="en-US" altLang="ko-KR"/>
              <a:t>The waiting thread </a:t>
            </a:r>
            <a:r>
              <a:rPr lang="en-US" altLang="ko-KR" b="1"/>
              <a:t>re-checks</a:t>
            </a:r>
            <a:r>
              <a:rPr lang="en-US" altLang="ko-KR"/>
              <a:t> the condition </a:t>
            </a:r>
            <a:r>
              <a:rPr lang="en-US" altLang="ko-KR">
                <a:solidFill>
                  <a:schemeClr val="accent6">
                    <a:lumMod val="75000"/>
                  </a:schemeClr>
                </a:solidFill>
              </a:rPr>
              <a:t>in a while loop</a:t>
            </a:r>
            <a:r>
              <a:rPr lang="en-US" altLang="ko-KR"/>
              <a:t>, instead of a simple if statement.</a:t>
            </a:r>
          </a:p>
          <a:p>
            <a:pPr/>
            <a:endParaRPr lang="en-US" altLang="ko-KR"/>
          </a:p>
          <a:p>
            <a:pPr/>
            <a:endParaRPr lang="en-US" altLang="ko-KR"/>
          </a:p>
          <a:p>
            <a:pPr/>
            <a:endParaRPr lang="en-US" altLang="ko-KR"/>
          </a:p>
          <a:p>
            <a:pPr/>
            <a:endParaRPr lang="en-US" altLang="ko-KR"/>
          </a:p>
          <a:p>
            <a:pPr lvl="1"/>
            <a:r>
              <a:rPr lang="en-US" altLang="ko-KR"/>
              <a:t>Without rechecking, the waiting thread will continue thinking that the condition has changed </a:t>
            </a:r>
            <a:r>
              <a:rPr lang="en-US" altLang="ko-KR" i="1" u="sng"/>
              <a:t>even though it has not</a:t>
            </a:r>
            <a:r>
              <a:rPr lang="en-US" altLang="ko-KR"/>
              <a:t>.</a:t>
            </a:r>
          </a:p>
          <a:p>
            <a:pPr lvl="1"/>
            <a:endParaRPr lang="en-US" altLang="ko-KR"/>
          </a:p>
          <a:p>
            <a:pPr lvl="1"/>
            <a:endParaRPr lang="en-US" altLang="ko-KR"/>
          </a:p>
          <a:p>
            <a:pPr lvl="1"/>
            <a:endParaRPr lang="en-US" altLang="ko-KR"/>
          </a:p>
          <a:p>
            <a:pPr lvl="1"/>
            <a:endParaRPr lang="en-US" altLang="ko-KR"/>
          </a:p>
          <a:p>
            <a:pPr/>
            <a:endParaRPr lang="ko-KR" altLang="en-US"/>
          </a:p>
        </p:txBody>
      </p:sp>
      <p:sp>
        <p:nvSpPr>
          <p:cNvPr id="15" name="슬라이드 번호 개체 틀 3">
            <a:extLst>
              <a:ext uri="{FF2B5EF4-FFF2-40B4-BE49-F238E27FC236}">
                <a16:creationId xmlns:a16="http://schemas.microsoft.com/office/drawing/2014/main" id="{DF35BDD2-86F0-4A61-9412-D37812814CC3}"/>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139</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25FB54BD-4DDD-4E2A-968F-2E140B659656}"/>
              </a:ext>
            </a:extLst>
          </p:cNvPr>
          <p:cNvSpPr txBox="1"/>
          <p:nvPr/>
        </p:nvSpPr>
        <p:spPr>
          <a:xfrm>
            <a:off x="2137072" y="2725110"/>
            <a:ext cx="7344816" cy="1815882"/>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pthread_cond_t init = PTHREAD_COND_INITIALIZER;</a:t>
            </a:r>
          </a:p>
          <a:p>
            <a:pP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srgbClr val="F79646"/>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 (initialized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pthread_cond_wait(&amp;init, &amp;lock);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7" name="직사각형 7">
            <a:extLst>
              <a:ext uri="{FF2B5EF4-FFF2-40B4-BE49-F238E27FC236}">
                <a16:creationId xmlns:a16="http://schemas.microsoft.com/office/drawing/2014/main" id="{DEEF4CCE-2966-4EB0-B067-242EAA47204E}"/>
              </a:ext>
            </a:extLst>
          </p:cNvPr>
          <p:cNvSpPr/>
          <p:nvPr/>
        </p:nvSpPr>
        <p:spPr>
          <a:xfrm>
            <a:off x="2353096" y="3757605"/>
            <a:ext cx="4968552" cy="504056"/>
          </a:xfrm>
          <a:prstGeom prst="rect">
            <a:avLst/>
          </a:prstGeom>
          <a:noFill/>
          <a:ln w="15875">
            <a:solidFill>
              <a:srgbClr val="FF0000"/>
            </a:solidFill>
          </a:ln>
          <a:effectLst/>
        </p:spPr>
        <p:style>
          <a:lnRef idx="3">
            <a:schemeClr val="lt1"/>
          </a:lnRef>
          <a:fillRef idx="1">
            <a:schemeClr val="accent1"/>
          </a:fillRef>
          <a:effectRef idx="1">
            <a:schemeClr val="accent1"/>
          </a:effectRef>
          <a:fontRef idx="minor">
            <a:schemeClr val="lt1"/>
          </a:fontRef>
        </p:style>
        <p:txBody>
          <a:bodyPr lIns="252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ko-KR" altLang="en-US" sz="1600">
              <a:solidFill>
                <a:srgbClr val="00B050"/>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1337456083"/>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701690" y="-24789"/>
            <a:ext cx="10515600" cy="760758"/>
          </a:xfrm>
        </p:spPr>
        <p:txBody>
          <a:bodyPr/>
          <a:lstStyle>
            <a:defPPr/>
          </a:lstStyle>
          <a:p>
            <a:pPr marL="0" indent="0">
              <a:buNone/>
            </a:pPr>
            <a:r>
              <a:rPr lang="en-US" sz="4400" b="1">
                <a:effectLst/>
                <a:latin typeface="Times New Roman" panose="02020603050405020304" pitchFamily="18" charset="0"/>
                <a:ea typeface="Calibri" panose="020f0502020204030204" pitchFamily="34" charset="0"/>
              </a:rPr>
              <a:t>sequence-number-increment problem</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a:extLst>
              <a:ext uri="{FF2B5EF4-FFF2-40B4-BE49-F238E27FC236}">
                <a16:creationId xmlns:a16="http://schemas.microsoft.com/office/drawing/2014/main" id="{10E54AF9-9CD5-4CCA-8BB9-C66241B18E66}"/>
              </a:ext>
            </a:extLst>
          </p:cNvPr>
          <p:cNvSpPr txBox="1"/>
          <p:nvPr/>
        </p:nvSpPr>
        <p:spPr>
          <a:xfrm>
            <a:off x="361580" y="583254"/>
            <a:ext cx="10721104" cy="6378285"/>
          </a:xfrm>
          <a:prstGeom prst="rect">
            <a:avLst/>
          </a:prstGeom>
          <a:noFill/>
        </p:spPr>
        <p:txBody>
          <a:bodyPr wrap="square">
            <a:spAutoFit/>
          </a:bodyPr>
          <a:lstStyle>
            <a:defPPr>
              <a:defRPr lang="en-US"/>
            </a:defPPr>
          </a:lstStyle>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#define	MAXLINE	4096			/* max text line length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#define	SEQFILE	"seqno"			/* filename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#define	LOCKFILE "seqno.lock"</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void	my_lock(int), my_unlock(int);</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int</a:t>
            </a:r>
            <a:r>
              <a:rPr lang="en-IN">
                <a:latin typeface="Calibri" panose="020f0502020204030204" pitchFamily="34" charset="0"/>
                <a:ea typeface="Calibri" panose="020f0502020204030204" pitchFamily="34" charset="0"/>
                <a:cs typeface="Times New Roman" panose="02020603050405020304" pitchFamily="18" charset="0"/>
              </a:rPr>
              <a:t> </a:t>
            </a: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main(int argc, char **argv)</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{int	fd;</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long	i, seqno;</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pid_t	pid;</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ssize_t	n;</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char	line[MAXLINE + 1];</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pid = getpid();</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fd = open(SEQFILE, O_RDWR, 0666);</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for (i = 0; i &lt; 20; i++)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my_lock(fd);			/* lock the file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lseek(fd, 0L, SEEK_SET);	/* rewind before read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n = read(fd, line, MAXLINE);</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line[n] = '\0';			/* null terminate for sscanf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n = sscanf(line, "%ld\n", &amp;seqno);</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printf("%s: pid = %ld, seq# = %ld\n", argv[0], (long) pid, seqno);</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seqno++;			/* increment sequence number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snprintf(line, sizeof(line), "%ld\n", seqno);</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lseek(fd, 0L, SEEK_SET);	/* rewind before write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write(fd, line, strlen(line));</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my_unlock(fd);			/* unlock the file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exit(0);</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4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27E32B9-DDF8-4C01-988E-718C7C02FEFB}"/>
              </a:ext>
            </a:extLst>
          </p:cNvPr>
          <p:cNvSpPr txBox="1"/>
          <p:nvPr/>
        </p:nvSpPr>
        <p:spPr>
          <a:xfrm>
            <a:off x="7889358" y="845332"/>
            <a:ext cx="3327932" cy="2986202"/>
          </a:xfrm>
          <a:prstGeom prst="rect">
            <a:avLst/>
          </a:prstGeom>
          <a:noFill/>
        </p:spPr>
        <p:txBody>
          <a:bodyPr wrap="square">
            <a:spAutoFit/>
          </a:bodyPr>
          <a:lstStyle>
            <a:defPPr>
              <a:defRPr lang="en-US"/>
            </a:defPPr>
          </a:lstStyle>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void</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err="1">
                <a:solidFill>
                  <a:srgbClr val="000000"/>
                </a:solidFill>
                <a:effectLst/>
                <a:latin typeface="Courier"/>
                <a:ea typeface="Calibri" panose="020f0502020204030204" pitchFamily="34" charset="0"/>
                <a:cs typeface="Consolas" panose="020b0609020204030204" pitchFamily="49" charset="0"/>
              </a:rPr>
              <a:t>my_lock(int fd)</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	return;</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 </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void</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err="1">
                <a:solidFill>
                  <a:srgbClr val="000000"/>
                </a:solidFill>
                <a:effectLst/>
                <a:latin typeface="Courier"/>
                <a:ea typeface="Calibri" panose="020f0502020204030204" pitchFamily="34" charset="0"/>
                <a:cs typeface="Consolas" panose="020b0609020204030204" pitchFamily="49" charset="0"/>
              </a:rPr>
              <a:t>my_unlock(int fd)</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	return;</a:t>
            </a:r>
            <a:endParaRPr lang="en-IN" sz="1600" b="1">
              <a:effectLst/>
              <a:latin typeface="Courier"/>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600" b="1">
                <a:solidFill>
                  <a:srgbClr val="000000"/>
                </a:solidFill>
                <a:effectLst/>
                <a:latin typeface="Courier"/>
                <a:ea typeface="Calibri" panose="020f0502020204030204" pitchFamily="34" charset="0"/>
                <a:cs typeface="Consolas" panose="020b0609020204030204" pitchFamily="49" charset="0"/>
              </a:rPr>
              <a:t>}</a:t>
            </a:r>
            <a:endParaRPr lang="en-IN" sz="1600" b="1">
              <a:effectLst/>
              <a:latin typeface="Courier"/>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4978764"/>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4967BF41-6F07-407D-8EB2-FB4867C4829E}"/>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DE2D30BB-D195-4535-9243-823E6B10D876}"/>
              </a:ext>
            </a:extLst>
          </p:cNvPr>
          <p:cNvSpPr>
            <a:spLocks noGrp="1"/>
          </p:cNvSpPr>
          <p:nvPr>
            <p:ph idx="1"/>
          </p:nvPr>
        </p:nvSpPr>
        <p:spPr>
          <a:xfrm>
            <a:off x="838200" y="1825625"/>
            <a:ext cx="10515600" cy="4351338"/>
          </a:xfrm>
        </p:spPr>
        <p:txBody>
          <a:bodyPr/>
          <a:lstStyle>
            <a:defPPr/>
          </a:lstStyle>
          <a:p>
            <a:pPr/>
            <a:r>
              <a:rPr lang="en-US" altLang="ko-KR"/>
              <a:t>Don’t ever to this.</a:t>
            </a:r>
          </a:p>
          <a:p>
            <a:pPr lvl="1"/>
            <a:r>
              <a:rPr lang="en-US" altLang="ko-KR"/>
              <a:t>A thread calling wait routine:</a:t>
            </a:r>
          </a:p>
          <a:p>
            <a:pPr lvl="1"/>
            <a:endParaRPr lang="en-US" altLang="ko-KR"/>
          </a:p>
          <a:p>
            <a:pPr lvl="1"/>
            <a:endParaRPr lang="en-US" altLang="ko-KR"/>
          </a:p>
          <a:p>
            <a:pPr lvl="1"/>
            <a:r>
              <a:rPr lang="en-US" altLang="ko-KR"/>
              <a:t>A thread calling signal routine:</a:t>
            </a:r>
          </a:p>
          <a:p>
            <a:pPr lvl="1"/>
            <a:endParaRPr lang="en-US" altLang="ko-KR"/>
          </a:p>
          <a:p>
            <a:pPr/>
            <a:endParaRPr lang="en-US" altLang="ko-KR"/>
          </a:p>
          <a:p>
            <a:pPr lvl="1"/>
            <a:r>
              <a:rPr lang="en-US" altLang="ko-KR"/>
              <a:t>It performs poorly in many cases. </a:t>
            </a:r>
            <a:r>
              <a:rPr lang="en-US" altLang="ko-KR">
                <a:sym typeface="Wingdings" pitchFamily="2" charset="2"/>
              </a:rPr>
              <a:t> just wastes CPU cycles.</a:t>
            </a:r>
          </a:p>
          <a:p>
            <a:pPr lvl="1"/>
            <a:r>
              <a:rPr lang="en-US" altLang="ko-KR">
                <a:sym typeface="Wingdings" pitchFamily="2" charset="2"/>
              </a:rPr>
              <a:t>It is error prone.</a:t>
            </a:r>
            <a:endParaRPr lang="en-US" altLang="ko-KR"/>
          </a:p>
          <a:p>
            <a:pPr lvl="1"/>
            <a:endParaRPr lang="en-US" altLang="ko-KR"/>
          </a:p>
          <a:p>
            <a:pPr lvl="1"/>
            <a:endParaRPr lang="en-US" altLang="ko-KR"/>
          </a:p>
          <a:p>
            <a:pPr lvl="1"/>
            <a:endParaRPr lang="en-US" altLang="ko-KR"/>
          </a:p>
          <a:p>
            <a:pPr/>
            <a:endParaRPr lang="ko-KR" altLang="en-US"/>
          </a:p>
        </p:txBody>
      </p:sp>
      <p:sp>
        <p:nvSpPr>
          <p:cNvPr id="15" name="슬라이드 번호 개체 틀 3">
            <a:extLst>
              <a:ext uri="{FF2B5EF4-FFF2-40B4-BE49-F238E27FC236}">
                <a16:creationId xmlns:a16="http://schemas.microsoft.com/office/drawing/2014/main" id="{42E4C44D-4745-4211-A123-8C4963DE8E1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140</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4B096BE6-1132-41A8-947A-522824E19472}"/>
              </a:ext>
            </a:extLst>
          </p:cNvPr>
          <p:cNvSpPr txBox="1"/>
          <p:nvPr/>
        </p:nvSpPr>
        <p:spPr>
          <a:xfrm>
            <a:off x="3468585" y="2754781"/>
            <a:ext cx="5616624" cy="584775"/>
          </a:xfrm>
          <a:prstGeom prst="rect">
            <a:avLst/>
          </a:prstGeom>
          <a:noFill/>
          <a:ln>
            <a:solidFill>
              <a:schemeClr val="tx1"/>
            </a:solidFill>
          </a:ln>
        </p:spPr>
        <p:txBody>
          <a:bodyPr wrap="square" lIns="252000" rtlCol="0">
            <a:spAutoFit/>
          </a:bodyPr>
          <a:lstStyle>
            <a:defPPr>
              <a:defRPr lang="en-US"/>
            </a:defPPr>
          </a:lstStyle>
          <a:p>
            <a:pPr/>
            <a:r>
              <a:rPr lang="en-US" altLang="ko-KR" sz="1600">
                <a:solidFill>
                  <a:schemeClr val="accent6">
                    <a:lumMod val="75000"/>
                  </a:schemeClr>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 </a:t>
            </a:r>
            <a:r>
              <a:rPr lang="en-US" altLang="ko-KR" sz="1600">
                <a:solidFill>
                  <a:srgbClr val="00B0F0"/>
                </a:solidFill>
                <a:latin typeface="Courier New" panose="02070309020205020404" pitchFamily="49" charset="0"/>
                <a:ea typeface="맑은 고딕" pitchFamily="50" charset="-127"/>
                <a:cs typeface="Courier New" pitchFamily="49" charset="0"/>
              </a:rPr>
              <a:t>// spin</a:t>
            </a:r>
          </a:p>
        </p:txBody>
      </p:sp>
      <p:sp>
        <p:nvSpPr>
          <p:cNvPr id="17" name="TextBox 16">
            <a:extLst>
              <a:ext uri="{FF2B5EF4-FFF2-40B4-BE49-F238E27FC236}">
                <a16:creationId xmlns:a16="http://schemas.microsoft.com/office/drawing/2014/main" id="{A3FD639A-F300-4B71-A335-A1DF04C0CC23}"/>
              </a:ext>
            </a:extLst>
          </p:cNvPr>
          <p:cNvSpPr txBox="1"/>
          <p:nvPr/>
        </p:nvSpPr>
        <p:spPr>
          <a:xfrm>
            <a:off x="2721231" y="4099435"/>
            <a:ext cx="5616624" cy="338554"/>
          </a:xfrm>
          <a:prstGeom prst="rect">
            <a:avLst/>
          </a:prstGeom>
          <a:noFill/>
          <a:ln>
            <a:solidFill>
              <a:schemeClr val="tx1"/>
            </a:solidFill>
          </a:ln>
        </p:spPr>
        <p:txBody>
          <a:bodyPr wrap="square" lIns="252000" rtlCol="0">
            <a:spAutoFit/>
          </a:bodyPr>
          <a:lstStyle>
            <a:defPPr>
              <a:defRPr lang="en-US"/>
            </a:defPPr>
          </a:lstStyle>
          <a:p>
            <a:pPr/>
            <a:r>
              <a:rPr lang="en-US" altLang="ko-KR" sz="1600">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latin typeface="Courier New" panose="02070309020205020404" pitchFamily="49" charset="0"/>
                <a:ea typeface="맑은 고딕" pitchFamily="50" charset="-127"/>
                <a:cs typeface="Courier New" pitchFamily="49" charset="0"/>
              </a:rPr>
              <a:t>;</a:t>
            </a:r>
          </a:p>
        </p:txBody>
      </p:sp>
    </p:spTree>
    <p:extLst>
      <p:ext uri="{BB962C8B-B14F-4D97-AF65-F5344CB8AC3E}">
        <p14:creationId xmlns:p14="http://schemas.microsoft.com/office/powerpoint/2010/main" val="884199475"/>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0CAF71C5-3C82-4876-9B0F-8F120F178262}"/>
              </a:ext>
            </a:extLst>
          </p:cNvPr>
          <p:cNvSpPr>
            <a:spLocks noGrp="1"/>
          </p:cNvSpPr>
          <p:nvPr>
            <p:ph type="title"/>
          </p:nvPr>
        </p:nvSpPr>
        <p:spPr>
          <a:xfrm>
            <a:off x="838200" y="365125"/>
            <a:ext cx="10515600" cy="1325563"/>
          </a:xfrm>
        </p:spPr>
        <p:txBody>
          <a:bodyPr/>
          <a:lstStyle>
            <a:defPPr/>
          </a:lstStyle>
          <a:p>
            <a:pPr/>
            <a:r>
              <a:rPr lang="en-US" altLang="ko-KR" b="1"/>
              <a:t>Compiling and Running</a:t>
            </a:r>
            <a:endParaRPr lang="ko-KR" altLang="en-US" b="1"/>
          </a:p>
        </p:txBody>
      </p:sp>
      <p:sp>
        <p:nvSpPr>
          <p:cNvPr id="14" name="내용 개체 틀 2">
            <a:extLst>
              <a:ext uri="{FF2B5EF4-FFF2-40B4-BE49-F238E27FC236}">
                <a16:creationId xmlns:a16="http://schemas.microsoft.com/office/drawing/2014/main" id="{EEA763DB-528F-45A9-B22B-FAA8D8D0C875}"/>
              </a:ext>
            </a:extLst>
          </p:cNvPr>
          <p:cNvSpPr>
            <a:spLocks noGrp="1"/>
          </p:cNvSpPr>
          <p:nvPr>
            <p:ph idx="1"/>
          </p:nvPr>
        </p:nvSpPr>
        <p:spPr>
          <a:xfrm>
            <a:off x="838200" y="1825625"/>
            <a:ext cx="10515600" cy="4351338"/>
          </a:xfrm>
        </p:spPr>
        <p:txBody>
          <a:bodyPr/>
          <a:lstStyle>
            <a:defPPr/>
          </a:lstStyle>
          <a:p>
            <a:pPr/>
            <a:r>
              <a:rPr lang="en-US" altLang="ko-KR"/>
              <a:t>To compile them, you must include the header </a:t>
            </a:r>
            <a:r>
              <a:rPr lang="en-US" altLang="ko-KR" err="1">
                <a:latin typeface="Courier New" panose="02070309020205020404" pitchFamily="49" charset="0"/>
                <a:cs typeface="Courier New" pitchFamily="49" charset="0"/>
              </a:rPr>
              <a:t>pthread.h</a:t>
            </a:r>
            <a:endParaRPr lang="en-US" altLang="ko-KR">
              <a:latin typeface="Courier New" panose="02070309020205020404" pitchFamily="49" charset="0"/>
              <a:cs typeface="Courier New" pitchFamily="49" charset="0"/>
            </a:endParaRPr>
          </a:p>
          <a:p>
            <a:pPr lvl="1"/>
            <a:r>
              <a:rPr lang="en-US" altLang="ko-KR"/>
              <a:t>Explicitly link with the </a:t>
            </a:r>
            <a:r>
              <a:rPr lang="en-US" altLang="ko-KR" err="1">
                <a:solidFill>
                  <a:schemeClr val="accent6">
                    <a:lumMod val="75000"/>
                  </a:schemeClr>
                </a:solidFill>
              </a:rPr>
              <a:t>pthreads library</a:t>
            </a:r>
            <a:r>
              <a:rPr lang="en-US" altLang="ko-KR"/>
              <a:t>, by adding the </a:t>
            </a:r>
            <a:r>
              <a:rPr lang="en-US" altLang="ko-KR">
                <a:latin typeface="Courier New" panose="02070309020205020404" pitchFamily="49" charset="0"/>
                <a:cs typeface="Courier New" pitchFamily="49" charset="0"/>
              </a:rPr>
              <a:t>–lpthread </a:t>
            </a:r>
            <a:r>
              <a:rPr lang="en-US" altLang="ko-KR"/>
              <a:t>flag.</a:t>
            </a:r>
          </a:p>
          <a:p>
            <a:pPr/>
            <a:endParaRPr lang="en-US" altLang="ko-KR"/>
          </a:p>
          <a:p>
            <a:pPr marL="0" indent="0">
              <a:buNone/>
            </a:pPr>
            <a:endParaRPr lang="en-US" altLang="ko-KR"/>
          </a:p>
          <a:p>
            <a:pPr lvl="1"/>
            <a:r>
              <a:rPr lang="en-US" altLang="ko-KR"/>
              <a:t>For more information,</a:t>
            </a:r>
            <a:endParaRPr lang="ko-KR" altLang="en-US"/>
          </a:p>
        </p:txBody>
      </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141</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95226085-F3EF-491D-8B08-1902404297A0}"/>
              </a:ext>
            </a:extLst>
          </p:cNvPr>
          <p:cNvSpPr txBox="1"/>
          <p:nvPr/>
        </p:nvSpPr>
        <p:spPr>
          <a:xfrm>
            <a:off x="2554288" y="2789757"/>
            <a:ext cx="5989984" cy="338554"/>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prompt&gt; gcc –o main main.c -lpthread</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
        <p:nvSpPr>
          <p:cNvPr id="17" name="TextBox 16">
            <a:extLst>
              <a:ext uri="{FF2B5EF4-FFF2-40B4-BE49-F238E27FC236}">
                <a16:creationId xmlns:a16="http://schemas.microsoft.com/office/drawing/2014/main" id="{94561DBE-81DA-413A-BBE1-6D16E50EBC18}"/>
              </a:ext>
            </a:extLst>
          </p:cNvPr>
          <p:cNvSpPr txBox="1"/>
          <p:nvPr/>
        </p:nvSpPr>
        <p:spPr>
          <a:xfrm>
            <a:off x="2554288" y="4314083"/>
            <a:ext cx="5989984" cy="584775"/>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man 7 pthreads</a:t>
            </a: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a:solidFill>
                  <a:prstClr val="black"/>
                </a:solidFill>
                <a:latin typeface="Courier New" panose="02070309020205020404" pitchFamily="49" charset="0"/>
                <a:ea typeface="맑은 고딕" pitchFamily="50" charset="-127"/>
                <a:cs typeface="Courier New" pitchFamily="49" charset="0"/>
              </a:rPr>
              <a:t>man 3 pthread_create</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2721193024"/>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142</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6463308"/>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 simple child/parent signaling example. - main-signal.c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&lt;pthread.h&gt;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done =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worker(void* arg)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first\n");</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done = 1;</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NULL;</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main(int argc, char *argv[])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pthread_t p;</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pthread_create(&amp;p, NULL, worker, NULL);</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while (done ==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last\n");</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cc main-signal.c -lpthread</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./a.out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first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last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1084525"/>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143</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7602081"/>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 more efficient signaling via condition variables. - main-signal-cv.c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&lt;pthread.h&gt;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simple synchronizer: allows one thread to wait for another structure "synchronizer_t" has all the needed data methods are:</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init (called by one 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wait (to wait for a 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done (to indicate thread is done)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typedef struct __synchronizer_t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pthread_mutex_t 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pthread_cond_t cond;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int done;</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synchronizer_t;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synchronizer_t 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signal_init(synchronizer_t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pthread_mutex_init(&amp;s-&gt;lock,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pthread_cond_init(&amp;s-&gt;cond,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s-&gt;done =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signal_done(synchronizer_t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s-&gt;done = 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pthread_cond_signal(&amp;s-&gt;cond);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pthread_mutex_unlock(&amp;s-&gt;lock);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endParaRPr lang="en-US" sz="20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6333086"/>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144</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7294305"/>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signal_wait(synchronizer_t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while (s-&gt;done ==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pthread_cond_wait(&amp;s-&gt;cond, &amp;s-&gt;lock);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pthread_mutex_unlock(&amp;s-&gt;lock);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worker(void* arg)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first\n");</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signal_done(&amp;s);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main(int argc, char *argv[])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pthread_t p;</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signal_init(&amp;s);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pthread_create(&amp;p, NULL, worker,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signal_wait(&amp;s);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last\n");</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cc main-signal-cv.c -lpthread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./a.out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first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last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5823131"/>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492227589"/>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35: </a:t>
            </a:r>
            <a:r>
              <a:rPr lang="en-US" altLang="ko-KR" sz="4400" b="1" spc="50">
                <a:ln w="0"/>
                <a:solidFill>
                  <a:schemeClr val="bg1"/>
                </a:solidFill>
                <a:effectLst>
                  <a:innerShdw blurRad="63500" dist="50800" dir="13500000">
                    <a:srgbClr val="000000">
                      <a:alpha val="50000"/>
                    </a:srgbClr>
                  </a:innerShdw>
                </a:effectLst>
                <a:latin typeface="+mn-lt"/>
              </a:rPr>
              <a:t>Thread API and Condition Variables </a:t>
            </a:r>
            <a:endParaRPr lang="en-US" sz="44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en-US" sz="4400">
                <a:solidFill>
                  <a:srgbClr val="0070C0"/>
                </a:solidFill>
                <a:latin typeface="Tahoma" panose="020b0604030504040204" pitchFamily="34" charset="0"/>
              </a:rPr>
              <a:t>Concurrency vs. Parallelism</a:t>
            </a:r>
            <a:endParaRPr lang="ko-KR" altLang="en-US" b="1"/>
          </a:p>
        </p:txBody>
      </p:sp>
      <p:sp>
        <p:nvSpPr>
          <p:cNvPr id="16" name="Rectangle 15">
            <a:extLst>
              <a:ext uri="{FF2B5EF4-FFF2-40B4-BE49-F238E27FC236}">
                <a16:creationId xmlns:a16="http://schemas.microsoft.com/office/drawing/2014/main" id="{DE0C5422-79D1-489A-84D2-7CD9E00BDA20}"/>
              </a:ext>
            </a:extLst>
          </p:cNvPr>
          <p:cNvSpPr>
            <a:spLocks noChangeArrowheads="1"/>
          </p:cNvSpPr>
          <p:nvPr/>
        </p:nvSpPr>
        <p:spPr bwMode="auto">
          <a:xfrm>
            <a:off x="668482" y="1669850"/>
            <a:ext cx="8305800" cy="4114800"/>
          </a:xfrm>
          <a:prstGeom prst="rect">
            <a:avLst/>
          </a:prstGeom>
          <a:noFill/>
          <a:ln w="9525">
            <a:noFill/>
            <a:miter lim="800000"/>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marL="342900" indent="-342900" eaLnBrk="1" hangingPunct="1">
              <a:spcBef>
                <a:spcPct val="20000"/>
              </a:spcBef>
              <a:buClr>
                <a:srgbClr val="000000"/>
              </a:buClr>
              <a:defRPr/>
            </a:pPr>
            <a:endParaRPr lang="tr-TR" sz="3000" i="1">
              <a:latin typeface="+mj-lt"/>
              <a:cs typeface="+mn-cs"/>
            </a:endParaRPr>
          </a:p>
        </p:txBody>
      </p:sp>
      <p:sp>
        <p:nvSpPr>
          <p:cNvPr id="17" name="Rectangle 16">
            <a:extLst>
              <a:ext uri="{FF2B5EF4-FFF2-40B4-BE49-F238E27FC236}">
                <a16:creationId xmlns:a16="http://schemas.microsoft.com/office/drawing/2014/main" id="{CE1482F2-DD9B-48D4-8B14-FA323BA9B54B}"/>
              </a:ext>
            </a:extLst>
          </p:cNvPr>
          <p:cNvSpPr>
            <a:spLocks noChangeArrowheads="1"/>
          </p:cNvSpPr>
          <p:nvPr/>
        </p:nvSpPr>
        <p:spPr bwMode="auto">
          <a:xfrm>
            <a:off x="668482" y="1365050"/>
            <a:ext cx="853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Concurrency: 2 processes or threads run concurrently (are concurrent) if their flows overlap in time</a:t>
            </a:r>
          </a:p>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Otherwise, they are sequential.</a:t>
            </a:r>
          </a:p>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Examples (running on single core):</a:t>
            </a:r>
          </a:p>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Concurrent: A &amp; B, A &amp; C</a:t>
            </a:r>
          </a:p>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Sequential: B &amp; C</a:t>
            </a:r>
          </a:p>
          <a:p>
            <a:pPr eaLnBrk="1" hangingPunct="1">
              <a:spcBef>
                <a:spcPct val="20000"/>
              </a:spcBef>
              <a:buClr>
                <a:srgbClr val="000000"/>
              </a:buClr>
              <a:buFont typeface="Wingdings" pitchFamily="2" charset="2"/>
              <a:buChar char="ü"/>
              <a:defRPr/>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defRPr/>
            </a:pPr>
            <a:r>
              <a:rPr lang="en-US" altLang="en-US" sz="2000">
                <a:solidFill>
                  <a:srgbClr val="000000"/>
                </a:solidFill>
                <a:latin typeface="Tahoma" panose="020b0604030504040204" pitchFamily="34" charset="0"/>
              </a:rPr>
              <a:t>Parallelism: requires multiple resources to execute multiple processes or threads at a given time instant. A&amp;B parallel: </a:t>
            </a:r>
          </a:p>
          <a:p>
            <a:pPr marL="0" indent="0" eaLnBrk="1" hangingPunct="1">
              <a:spcBef>
                <a:spcPct val="20000"/>
              </a:spcBef>
              <a:buClr>
                <a:srgbClr val="000000"/>
              </a:buClr>
              <a:defRPr/>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defRPr/>
            </a:pPr>
            <a:endParaRPr lang="en-US" altLang="en-US" sz="2000">
              <a:solidFill>
                <a:srgbClr val="000000"/>
              </a:solidFill>
              <a:latin typeface="Tahoma" panose="020b0604030504040204" pitchFamily="34" charset="0"/>
            </a:endParaRPr>
          </a:p>
        </p:txBody>
      </p:sp>
      <p:pic>
        <p:nvPicPr>
          <p:cNvPr id="18" name="Picture 17">
            <a:extLst>
              <a:ext uri="{FF2B5EF4-FFF2-40B4-BE49-F238E27FC236}">
                <a16:creationId xmlns:a16="http://schemas.microsoft.com/office/drawing/2014/main" id="{1FC6595C-5D62-460E-9D11-329EE30C0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148407" y="1898450"/>
            <a:ext cx="394017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32C7F9A3-F33C-470B-B554-CC5F9FB7E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35882" y="4243188"/>
            <a:ext cx="2362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316303"/>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ko-KR" b="1"/>
              <a:t>Thread Concepts</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405663" y="1076691"/>
            <a:ext cx="10948137" cy="5100272"/>
          </a:xfrm>
        </p:spPr>
        <p:txBody>
          <a:bodyPr>
            <a:normAutofit fontScale="85000" lnSpcReduction="10000"/>
          </a:bodyPr>
          <a:lstStyle>
            <a:defPPr/>
          </a:lstStyle>
          <a:p>
            <a:r>
              <a:rPr lang="en-IN" b="1"/>
              <a:t>A typical UNIX process can be thought of as having a single thread of control: </a:t>
            </a:r>
            <a:r>
              <a:rPr lang="en-IN"/>
              <a:t>each process is doing only one thing at a time. With multiple threads of control, we can design our programs to do more than one thing at a time within a single process, with each thread handling a separate task. This approach can have several benefits.</a:t>
            </a:r>
          </a:p>
          <a:p>
            <a:pPr lvl="1">
              <a:buFont typeface="Courier New" panose="02070309020205020404" pitchFamily="49" charset="0"/>
              <a:buChar char="o"/>
            </a:pPr>
            <a:r>
              <a:rPr lang="en-IN"/>
              <a:t>We can simplify code that deals with asynchronous events by assigning a separate thread to handle each event type. Each thread can then handle its event using a synchronous programming model. A synchronous programming model is much simpler than an asynchronous one.</a:t>
            </a:r>
          </a:p>
          <a:p>
            <a:pPr lvl="1">
              <a:buFont typeface="Courier New" panose="02070309020205020404" pitchFamily="49" charset="0"/>
              <a:buChar char="o"/>
            </a:pPr>
            <a:r>
              <a:rPr lang="en-IN"/>
              <a:t>Multiple processes have to use complex mechanisms provided by the operating system to share memory and file descriptors. Threads, on the other hand, automatically have access to the same memory address space and file descriptors.</a:t>
            </a:r>
          </a:p>
          <a:p>
            <a:pPr lvl="1">
              <a:buFont typeface="Courier New" panose="02070309020205020404" pitchFamily="49" charset="0"/>
              <a:buChar char="o"/>
            </a:pPr>
            <a:r>
              <a:rPr lang="en-IN"/>
              <a:t>Some problems can be partitioned so that overall program throughput can be improved. A single process that has multiple tasks to perform implicitly serializes those tasks, because there is only one thread of control. With multiple threads of control, the processing of independent tasks can be interleaved by assigning a separate thread per task. Two tasks can be interleaved only if they don't depend on the processing performed by each other.</a:t>
            </a:r>
          </a:p>
          <a:p>
            <a:pPr lvl="1">
              <a:buFont typeface="Courier New" panose="02070309020205020404" pitchFamily="49" charset="0"/>
              <a:buChar char="o"/>
            </a:pPr>
            <a:r>
              <a:rPr lang="en-IN"/>
              <a:t>Similarly, interactive programs can realize improved response time by using multiple threads to separate the portions of the program that deal with user input and output from the other parts of the program.</a:t>
            </a:r>
          </a:p>
          <a:p>
            <a:pPr lvl="1"/>
            <a:endParaRPr lang="ko-KR" altLang="en-US"/>
          </a:p>
        </p:txBody>
      </p:sp>
    </p:spTree>
    <p:extLst>
      <p:ext uri="{BB962C8B-B14F-4D97-AF65-F5344CB8AC3E}">
        <p14:creationId xmlns:p14="http://schemas.microsoft.com/office/powerpoint/2010/main" val="1983363715"/>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en-US" sz="4400">
                <a:solidFill>
                  <a:srgbClr val="0070C0"/>
                </a:solidFill>
                <a:latin typeface="Tahoma" panose="020b0604030504040204" pitchFamily="34" charset="0"/>
              </a:rPr>
              <a:t>Multithreading Example: WWW</a:t>
            </a:r>
            <a:endParaRPr lang="ko-KR" altLang="en-US" b="1"/>
          </a:p>
        </p:txBody>
      </p:sp>
      <p:sp>
        <p:nvSpPr>
          <p:cNvPr id="15" name="Rectangle 135">
            <a:extLst>
              <a:ext uri="{FF2B5EF4-FFF2-40B4-BE49-F238E27FC236}">
                <a16:creationId xmlns:a16="http://schemas.microsoft.com/office/drawing/2014/main" id="{08C020A4-A566-47AE-94A6-91EBC9290A23}"/>
              </a:ext>
            </a:extLst>
          </p:cNvPr>
          <p:cNvSpPr>
            <a:spLocks noChangeArrowheads="1"/>
          </p:cNvSpPr>
          <p:nvPr/>
        </p:nvSpPr>
        <p:spPr bwMode="auto">
          <a:xfrm>
            <a:off x="533400" y="1981200"/>
            <a:ext cx="8305800" cy="4114800"/>
          </a:xfrm>
          <a:prstGeom prst="rect">
            <a:avLst/>
          </a:prstGeom>
          <a:noFill/>
          <a:ln w="9525">
            <a:noFill/>
            <a:miter lim="800000"/>
          </a:ln>
        </p:spPr>
        <p:txBody>
          <a:bodyPr lIns="92075" tIns="46038" rIns="92075" bIns="46038"/>
          <a:lstStyle>
            <a:defPPr>
              <a:defRPr lang="en-US"/>
            </a:defPPr>
          </a:lstStyle>
          <a:p>
            <a:pPr marL="342900" indent="-342900" eaLnBrk="1" hangingPunct="1">
              <a:spcBef>
                <a:spcPct val="20000"/>
              </a:spcBef>
              <a:buClr>
                <a:srgbClr val="000000"/>
              </a:buClr>
              <a:defRPr/>
            </a:pPr>
            <a:endParaRPr lang="tr-TR" sz="3000" i="1">
              <a:latin typeface="+mj-lt"/>
              <a:cs typeface="+mn-cs"/>
            </a:endParaRPr>
          </a:p>
        </p:txBody>
      </p:sp>
      <p:sp>
        <p:nvSpPr>
          <p:cNvPr id="16" name="Rectangle 135">
            <a:extLst>
              <a:ext uri="{FF2B5EF4-FFF2-40B4-BE49-F238E27FC236}">
                <a16:creationId xmlns:a16="http://schemas.microsoft.com/office/drawing/2014/main" id="{55A38ADE-9642-41C8-8687-61951448149D}"/>
              </a:ext>
            </a:extLst>
          </p:cNvPr>
          <p:cNvSpPr>
            <a:spLocks noChangeArrowheads="1"/>
          </p:cNvSpPr>
          <p:nvPr/>
        </p:nvSpPr>
        <p:spPr bwMode="auto">
          <a:xfrm>
            <a:off x="1436123" y="1234515"/>
            <a:ext cx="853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defPPr>
              <a:defRPr lang="en-US"/>
            </a:defPPr>
            <a:lvl1pPr marL="342900" indent="-342900" algn="l" defTabSz="914400" rtl="0" eaLnBrk="1" latinLnBrk="0" hangingPunct="1">
              <a:defRPr sz="2400" kern="1200">
                <a:solidFill>
                  <a:schemeClr val="tx1"/>
                </a:solidFill>
                <a:latin typeface="Times New Roman" panose="02020603050405020304" pitchFamily="18" charset="0"/>
                <a:ea typeface="+mn-ea"/>
                <a:cs typeface="Arial" pitchFamily="34" charset="0"/>
              </a:defRPr>
            </a:lvl1pPr>
            <a:lvl2pPr marL="742950" indent="-285750" algn="l" defTabSz="914400" rtl="0" eaLnBrk="1" latinLnBrk="0" hangingPunct="1">
              <a:defRPr sz="2400" kern="1200">
                <a:solidFill>
                  <a:schemeClr val="tx1"/>
                </a:solidFill>
                <a:latin typeface="Times New Roman" panose="02020603050405020304" pitchFamily="18" charset="0"/>
                <a:ea typeface="+mn-ea"/>
                <a:cs typeface="Arial" pitchFamily="34" charset="0"/>
              </a:defRPr>
            </a:lvl2pPr>
            <a:lvl3pPr marL="1143000" indent="-228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3pPr>
            <a:lvl4pPr marL="1600200" indent="-228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4pPr>
            <a:lvl5pPr marL="2057400" indent="-228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5pPr>
            <a:lvl6pPr marL="25146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6pPr>
            <a:lvl7pPr marL="29718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7pPr>
            <a:lvl8pPr marL="3429000" indent="-228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itchFamily="34" charset="0"/>
              </a:defRPr>
            </a:lvl9pPr>
          </a:lstStyle>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Client (Chrome) requests a page from server (amazon.com).</a:t>
            </a: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endParaRPr lang="en-US" altLang="en-US" sz="20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Server gives the page name to the thread and resumes listening.</a:t>
            </a:r>
          </a:p>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Thread checks the disk cache in memo; if page not there, do disk I/O;</a:t>
            </a:r>
            <a:r>
              <a:rPr lang="en-US" altLang="en-US" sz="1400">
                <a:solidFill>
                  <a:srgbClr val="000000"/>
                </a:solidFill>
                <a:latin typeface="Tahoma" panose="020b0604030504040204" pitchFamily="34" charset="0"/>
              </a:rPr>
              <a:t> </a:t>
            </a:r>
            <a:r>
              <a:rPr lang="en-US" altLang="en-US" sz="2000">
                <a:solidFill>
                  <a:srgbClr val="000000"/>
                </a:solidFill>
                <a:latin typeface="Tahoma" panose="020b0604030504040204" pitchFamily="34" charset="0"/>
              </a:rPr>
              <a:t>sends the page to the client.</a:t>
            </a:r>
          </a:p>
        </p:txBody>
      </p:sp>
      <p:pic>
        <p:nvPicPr>
          <p:cNvPr id="17" name="Picture 5" descr="4">
            <a:extLst>
              <a:ext uri="{FF2B5EF4-FFF2-40B4-BE49-F238E27FC236}">
                <a16:creationId xmlns:a16="http://schemas.microsoft.com/office/drawing/2014/main" id="{0C9A42F3-2C37-4592-8401-4F6863B7F3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6800" y="2400300"/>
            <a:ext cx="7108825"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6502177"/>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4332" y="-73559"/>
            <a:ext cx="10515600" cy="991519"/>
          </a:xfrm>
        </p:spPr>
        <p:txBody>
          <a:bodyPr>
            <a:normAutofit/>
          </a:bodyPr>
          <a:lstStyle>
            <a:defPPr/>
          </a:lstStyle>
          <a:p>
            <a:pPr>
              <a:lnSpc>
                <a:spcPct val="107000"/>
              </a:lnSpc>
              <a:spcAft>
                <a:spcPct val="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If the sequence number in the file is initialized to one, and a single copy of the program</a:t>
            </a:r>
            <a:br>
              <a:rPr lang="en-IN" sz="1800">
                <a:effectLst/>
                <a:latin typeface="Calibri" panose="020f0502020204030204" pitchFamily="34" charset="0"/>
                <a:ea typeface="Calibri" panose="020f0502020204030204" pitchFamily="34" charset="0"/>
                <a:cs typeface="Times New Roman" panose="02020603050405020304" pitchFamily="18" charset="0"/>
              </a:rPr>
            </a:br>
            <a:r>
              <a:rPr lang="en-US" sz="1800" b="1">
                <a:effectLst/>
                <a:latin typeface="Times New Roman" panose="02020603050405020304" pitchFamily="18" charset="0"/>
                <a:ea typeface="Calibri" panose="020f0502020204030204" pitchFamily="34" charset="0"/>
              </a:rPr>
              <a:t>is run, we get the following output:</a:t>
            </a:r>
            <a:endParaRPr lang="en-US" sz="2800" b="1"/>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4F6332BE-7190-40DA-8451-361B8B0619AD}"/>
              </a:ext>
            </a:extLst>
          </p:cNvPr>
          <p:cNvSpPr txBox="1"/>
          <p:nvPr/>
        </p:nvSpPr>
        <p:spPr>
          <a:xfrm>
            <a:off x="552467" y="592873"/>
            <a:ext cx="3803807" cy="6334876"/>
          </a:xfrm>
          <a:prstGeom prst="rect">
            <a:avLst/>
          </a:prstGeom>
          <a:noFill/>
        </p:spPr>
        <p:txBody>
          <a:bodyPr wrap="square">
            <a:spAutoFit/>
          </a:bodyPr>
          <a:lstStyle>
            <a:defPPr>
              <a:defRPr lang="en-US"/>
            </a:defPPr>
          </a:lstStyle>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[vishnu@team-osd ~]$ cc seqnumnolock.c</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[vishnu@team-osd ~]$ vi seqno</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[vishnu@team-osd ~]$ ./a.out</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2</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3</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4</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5</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6</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7</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8</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9</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10</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11</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12</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13</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14</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15</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16</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17</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18</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19</a:t>
            </a:r>
            <a:endParaRPr lang="en-IN">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./a.out: pid = 5448, seq# = 20</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B5937820-CFBC-479E-9E26-5FC78988C01B}"/>
              </a:ext>
            </a:extLst>
          </p:cNvPr>
          <p:cNvSpPr txBox="1"/>
          <p:nvPr/>
        </p:nvSpPr>
        <p:spPr>
          <a:xfrm>
            <a:off x="4356275" y="580932"/>
            <a:ext cx="3639410" cy="6043578"/>
          </a:xfrm>
          <a:prstGeom prst="rect">
            <a:avLst/>
          </a:prstGeom>
          <a:noFill/>
        </p:spPr>
        <p:txBody>
          <a:bodyPr wrap="square">
            <a:spAutoFit/>
          </a:bodyPr>
          <a:lstStyle>
            <a:defPPr>
              <a:defRPr lang="en-US"/>
            </a:defPPr>
          </a:lstStyle>
          <a:p>
            <a:pPr>
              <a:lnSpc>
                <a:spcPct val="107000"/>
              </a:lnSpc>
              <a:spcAft>
                <a:spcPct val="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When the sequence number is again initialized to one, and the program is run twice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b="1">
                <a:effectLst/>
                <a:latin typeface="Times New Roman" panose="02020603050405020304" pitchFamily="18" charset="0"/>
                <a:ea typeface="Calibri" panose="020f0502020204030204" pitchFamily="34" charset="0"/>
                <a:cs typeface="Times New Roman" panose="02020603050405020304" pitchFamily="18" charset="0"/>
              </a:rPr>
              <a:t>in the background, we have the following output: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[vishnu@team-osd ~]$ vi seqno</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[vishnu@team-osd ~]$ ./a.out &amp; ./a.out &amp;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[1] 7891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[2] 7892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[vishnu@team-osd ~]$ ./a.out: pid = 7892, seq# = 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7891, seq# = 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16</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7891, seq# = 17</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18</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7891, seq# = 19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200">
                <a:effectLst/>
                <a:latin typeface="Times New Roman" panose="02020603050405020304" pitchFamily="18" charset="0"/>
                <a:ea typeface="Calibri" panose="020f0502020204030204" pitchFamily="34" charset="0"/>
                <a:cs typeface="Times New Roman" panose="02020603050405020304" pitchFamily="18" charset="0"/>
              </a:rPr>
              <a:t>./a.out: pid = 7892, seq# = 19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endParaRPr lang="en-IN"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B05D386-2783-4AD7-8FD4-95DAFBEF415A}"/>
              </a:ext>
            </a:extLst>
          </p:cNvPr>
          <p:cNvSpPr txBox="1"/>
          <p:nvPr/>
        </p:nvSpPr>
        <p:spPr>
          <a:xfrm>
            <a:off x="8034385" y="1947974"/>
            <a:ext cx="3144204" cy="4691221"/>
          </a:xfrm>
          <a:prstGeom prst="rect">
            <a:avLst/>
          </a:prstGeom>
          <a:noFill/>
        </p:spPr>
        <p:txBody>
          <a:bodyPr wrap="square">
            <a:spAutoFit/>
          </a:bodyPr>
          <a:lstStyle>
            <a:defPPr>
              <a:defRPr lang="en-US"/>
            </a:defPPr>
          </a:lstStyle>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7892, seq# = 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29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30</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31</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32</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33</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34</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./a.out: pid = 7891, seq# = 36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 [1]-  Done                    ./a.out</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[2]+  Done                    ./a.out</a:t>
            </a:r>
            <a:endParaRPr lang="en-IN"/>
          </a:p>
        </p:txBody>
      </p:sp>
    </p:spTree>
    <p:extLst>
      <p:ext uri="{BB962C8B-B14F-4D97-AF65-F5344CB8AC3E}">
        <p14:creationId xmlns:p14="http://schemas.microsoft.com/office/powerpoint/2010/main" val="2659499133"/>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3" name="Rectangle 42">
            <a:extLst>
              <a:ext uri="{FF2B5EF4-FFF2-40B4-BE49-F238E27FC236}">
                <a16:creationId xmlns:a16="http://schemas.microsoft.com/office/drawing/2014/main" id="{27649E9C-F896-4E11-B764-F755D096CCEA}"/>
              </a:ext>
            </a:extLst>
          </p:cNvPr>
          <p:cNvSpPr>
            <a:spLocks noGrp="1" noChangeArrowheads="1"/>
          </p:cNvSpPr>
          <p:nvPr/>
        </p:nvSpPr>
        <p:spPr bwMode="auto">
          <a:xfrm>
            <a:off x="2209800" y="3524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2pPr>
            <a:lvl3pPr marL="9144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3pPr>
            <a:lvl4pPr marL="13716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4pPr>
            <a:lvl5pPr marL="18288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5pPr>
            <a:lvl6pPr marL="4572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6pPr>
            <a:lvl7pPr marL="9144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7pPr>
            <a:lvl8pPr marL="13716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8pPr>
            <a:lvl9pPr marL="1828800" algn="l"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000">
                <a:solidFill>
                  <a:srgbClr val="0070C0"/>
                </a:solidFill>
                <a:latin typeface="Tahoma" panose="020b0604030504040204" pitchFamily="34" charset="0"/>
              </a:rPr>
              <a:t>(New) Process Address Space w/ Threads</a:t>
            </a:r>
          </a:p>
        </p:txBody>
      </p:sp>
      <p:pic>
        <p:nvPicPr>
          <p:cNvPr id="44" name="Picture 43">
            <a:extLst>
              <a:ext uri="{FF2B5EF4-FFF2-40B4-BE49-F238E27FC236}">
                <a16:creationId xmlns:a16="http://schemas.microsoft.com/office/drawing/2014/main" id="{423217EB-8F77-4F3E-9D1F-C80AD0C3F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352800" y="1647825"/>
            <a:ext cx="583882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2755051"/>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3" name="Rectangle 42">
            <a:extLst>
              <a:ext uri="{FF2B5EF4-FFF2-40B4-BE49-F238E27FC236}">
                <a16:creationId xmlns:a16="http://schemas.microsoft.com/office/drawing/2014/main" id="{27649E9C-F896-4E11-B764-F755D096CCEA}"/>
              </a:ext>
            </a:extLst>
          </p:cNvPr>
          <p:cNvSpPr>
            <a:spLocks noGrp="1" noChangeArrowheads="1"/>
          </p:cNvSpPr>
          <p:nvPr/>
        </p:nvSpPr>
        <p:spPr bwMode="auto">
          <a:xfrm>
            <a:off x="2209800" y="352425"/>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2pPr>
            <a:lvl3pPr marL="9144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3pPr>
            <a:lvl4pPr marL="13716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4pPr>
            <a:lvl5pPr marL="18288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5pPr>
            <a:lvl6pPr marL="4572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6pPr>
            <a:lvl7pPr marL="9144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7pPr>
            <a:lvl8pPr marL="13716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8pPr>
            <a:lvl9pPr marL="1828800" algn="l"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000">
                <a:solidFill>
                  <a:srgbClr val="0070C0"/>
                </a:solidFill>
                <a:latin typeface="Tahoma" panose="020b0604030504040204" pitchFamily="34" charset="0"/>
              </a:rPr>
              <a:t>Thread State</a:t>
            </a:r>
          </a:p>
        </p:txBody>
      </p:sp>
      <p:sp>
        <p:nvSpPr>
          <p:cNvPr id="13" name="Rectangle 135">
            <a:extLst>
              <a:ext uri="{FF2B5EF4-FFF2-40B4-BE49-F238E27FC236}">
                <a16:creationId xmlns:a16="http://schemas.microsoft.com/office/drawing/2014/main" id="{6D967E1F-4EE3-4A23-853A-FC3669EC11FB}"/>
              </a:ext>
            </a:extLst>
          </p:cNvPr>
          <p:cNvSpPr>
            <a:spLocks noChangeArrowheads="1"/>
          </p:cNvSpPr>
          <p:nvPr/>
        </p:nvSpPr>
        <p:spPr bwMode="auto">
          <a:xfrm>
            <a:off x="1269670" y="1365050"/>
            <a:ext cx="8534400" cy="4953000"/>
          </a:xfrm>
          <a:prstGeom prst="rect">
            <a:avLst/>
          </a:prstGeom>
          <a:noFill/>
          <a:ln>
            <a:noFill/>
          </a:ln>
        </p:spPr>
        <p:txBody>
          <a:bodyPr lIns="92075" tIns="46038" rIns="92075" bIns="46038"/>
          <a:lstStyle>
            <a:defPPr>
              <a:defRPr lang="en-US"/>
            </a:defPPr>
            <a:lvl1pPr marL="342900" indent="-342900" algn="l" defTabSz="914400" rtl="0" eaLnBrk="1" latinLnBrk="0" hangingPunct="1">
              <a:spcBef>
                <a:spcPts val="700"/>
              </a:spcBef>
              <a:buClr>
                <a:schemeClr val="accent2"/>
              </a:buClr>
              <a:buSzPct val="60000"/>
              <a:buFont typeface="Wingdings" pitchFamily="2" charset="2"/>
              <a:buChar char=""/>
              <a:defRPr sz="2900" kern="1200">
                <a:solidFill>
                  <a:schemeClr val="tx1"/>
                </a:solidFill>
                <a:latin typeface="Times New Roman" panose="02020603050405020304" pitchFamily="18" charset="0"/>
                <a:ea typeface="+mn-ea"/>
                <a:cs typeface="+mn-cs"/>
              </a:defRPr>
            </a:lvl1pPr>
            <a:lvl2pPr marL="800100" indent="-342900" algn="l" defTabSz="914400" rtl="0" eaLnBrk="1" latinLnBrk="0" hangingPunct="1">
              <a:spcBef>
                <a:spcPts val="550"/>
              </a:spcBef>
              <a:buClr>
                <a:schemeClr val="accent1"/>
              </a:buClr>
              <a:buSzPct val="70000"/>
              <a:buFont typeface="Wingdings 2" panose="05020102010507070707" pitchFamily="18" charset="2"/>
              <a:buChar char=""/>
              <a:defRPr sz="26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ts val="500"/>
              </a:spcBef>
              <a:buClr>
                <a:schemeClr val="accent2"/>
              </a:buClr>
              <a:buSzPct val="75000"/>
              <a:buFont typeface="Wingdings" pitchFamily="2" charset="2"/>
              <a:buChar char=""/>
              <a:defRPr sz="23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ts val="400"/>
              </a:spcBef>
              <a:buClr>
                <a:srgbClr val="A5AB81"/>
              </a:buClr>
              <a:buSzPct val="75000"/>
              <a:buFont typeface="Wingdings" pitchFamily="2" charset="2"/>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ts val="400"/>
              </a:spcBef>
              <a:buClr>
                <a:srgbClr val="D8B25C"/>
              </a:buClr>
              <a:buSzPct val="65000"/>
              <a:buFont typeface="Wingdings" pitchFamily="2" charset="2"/>
              <a:buChar char=""/>
              <a:defRPr sz="2000" kern="1200">
                <a:solidFill>
                  <a:schemeClr val="tx1"/>
                </a:solidFill>
                <a:latin typeface="Times New Roman" panose="02020603050405020304" pitchFamily="18" charset="0"/>
                <a:ea typeface="+mn-ea"/>
                <a:cs typeface="+mn-cs"/>
              </a:defRPr>
            </a:lvl5pPr>
            <a:lvl6pPr marL="2514600" indent="-228600" algn="l" defTabSz="914400" rtl="0" eaLnBrk="0" fontAlgn="base" latinLnBrk="0" hangingPunct="0">
              <a:spcBef>
                <a:spcPts val="400"/>
              </a:spcBef>
              <a:spcAft>
                <a:spcPct val="0"/>
              </a:spcAft>
              <a:buClr>
                <a:srgbClr val="D8B25C"/>
              </a:buClr>
              <a:buSzPct val="65000"/>
              <a:buFont typeface="Wingdings" pitchFamily="2" charset="2"/>
              <a:buChar char=""/>
              <a:defRPr sz="2000" kern="1200">
                <a:solidFill>
                  <a:schemeClr val="tx1"/>
                </a:solidFill>
                <a:latin typeface="Times New Roman" panose="02020603050405020304" pitchFamily="18" charset="0"/>
                <a:ea typeface="+mn-ea"/>
                <a:cs typeface="+mn-cs"/>
              </a:defRPr>
            </a:lvl6pPr>
            <a:lvl7pPr marL="2971800" indent="-228600" algn="l" defTabSz="914400" rtl="0" eaLnBrk="0" fontAlgn="base" latinLnBrk="0" hangingPunct="0">
              <a:spcBef>
                <a:spcPts val="400"/>
              </a:spcBef>
              <a:spcAft>
                <a:spcPct val="0"/>
              </a:spcAft>
              <a:buClr>
                <a:srgbClr val="D8B25C"/>
              </a:buClr>
              <a:buSzPct val="65000"/>
              <a:buFont typeface="Wingdings" pitchFamily="2" charset="2"/>
              <a:buChar char=""/>
              <a:defRPr sz="2000" kern="1200">
                <a:solidFill>
                  <a:schemeClr val="tx1"/>
                </a:solidFill>
                <a:latin typeface="Times New Roman" panose="02020603050405020304" pitchFamily="18" charset="0"/>
                <a:ea typeface="+mn-ea"/>
                <a:cs typeface="+mn-cs"/>
              </a:defRPr>
            </a:lvl7pPr>
            <a:lvl8pPr marL="3429000" indent="-228600" algn="l" defTabSz="914400" rtl="0" eaLnBrk="0" fontAlgn="base" latinLnBrk="0" hangingPunct="0">
              <a:spcBef>
                <a:spcPts val="400"/>
              </a:spcBef>
              <a:spcAft>
                <a:spcPct val="0"/>
              </a:spcAft>
              <a:buClr>
                <a:srgbClr val="D8B25C"/>
              </a:buClr>
              <a:buSzPct val="65000"/>
              <a:buFont typeface="Wingdings" pitchFamily="2" charset="2"/>
              <a:buChar char=""/>
              <a:defRPr sz="2000" kern="1200">
                <a:solidFill>
                  <a:schemeClr val="tx1"/>
                </a:solidFill>
                <a:latin typeface="Times New Roman" panose="02020603050405020304" pitchFamily="18" charset="0"/>
                <a:ea typeface="+mn-ea"/>
                <a:cs typeface="+mn-cs"/>
              </a:defRPr>
            </a:lvl8pPr>
            <a:lvl9pPr marL="3886200" indent="-22860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Times New Roman" panose="02020603050405020304" pitchFamily="18" charset="0"/>
              </a:defRPr>
            </a:lvl9pPr>
          </a:lstStyle>
          <a:p>
            <a:pPr eaLnBrk="1" hangingPunct="1">
              <a:spcBef>
                <a:spcPct val="20000"/>
              </a:spcBef>
              <a:buClr>
                <a:srgbClr val="000000"/>
              </a:buClr>
              <a:buSzTx/>
              <a:buFont typeface="Wingdings" pitchFamily="2" charset="2"/>
              <a:buChar char="ü"/>
              <a:defRPr/>
            </a:pPr>
            <a:r>
              <a:rPr lang="en-US" altLang="en-US" sz="2000">
                <a:solidFill>
                  <a:srgbClr val="000000"/>
                </a:solidFill>
                <a:latin typeface="Tahoma" panose="020b0604030504040204" pitchFamily="34" charset="0"/>
              </a:rPr>
              <a:t>State shared by all threads in process:</a:t>
            </a:r>
          </a:p>
          <a:p>
            <a:pPr lvl="1" eaLnBrk="1" hangingPunct="1">
              <a:spcBef>
                <a:spcPct val="20000"/>
              </a:spcBef>
              <a:buClr>
                <a:srgbClr val="000000"/>
              </a:buClr>
              <a:buSzTx/>
              <a:buFont typeface="Wingdings" pitchFamily="2" charset="2"/>
              <a:buChar char="ü"/>
              <a:defRPr/>
            </a:pPr>
            <a:r>
              <a:rPr lang="en-US" altLang="en-US" sz="1700">
                <a:solidFill>
                  <a:srgbClr val="000000"/>
                </a:solidFill>
                <a:latin typeface="Tahoma" panose="020b0604030504040204" pitchFamily="34" charset="0"/>
              </a:rPr>
              <a:t>Memory content (global variables, heap, code, etc).</a:t>
            </a:r>
          </a:p>
          <a:p>
            <a:pPr lvl="1" eaLnBrk="1" hangingPunct="1">
              <a:spcBef>
                <a:spcPct val="20000"/>
              </a:spcBef>
              <a:buClr>
                <a:srgbClr val="000000"/>
              </a:buClr>
              <a:buSzTx/>
              <a:buFont typeface="Wingdings" pitchFamily="2" charset="2"/>
              <a:buChar char="ü"/>
              <a:defRPr/>
            </a:pPr>
            <a:r>
              <a:rPr lang="en-US" altLang="en-US" sz="1700">
                <a:solidFill>
                  <a:srgbClr val="000000"/>
                </a:solidFill>
                <a:latin typeface="Tahoma" panose="020b0604030504040204" pitchFamily="34" charset="0"/>
              </a:rPr>
              <a:t>I/O (files, network connections, etc).</a:t>
            </a:r>
          </a:p>
          <a:p>
            <a:pPr lvl="1" eaLnBrk="1" hangingPunct="1">
              <a:spcBef>
                <a:spcPct val="20000"/>
              </a:spcBef>
              <a:buClr>
                <a:srgbClr val="000000"/>
              </a:buClr>
              <a:buSzTx/>
              <a:buFont typeface="Wingdings" pitchFamily="2" charset="2"/>
              <a:buChar char="ü"/>
              <a:defRPr/>
            </a:pPr>
            <a:r>
              <a:rPr lang="en-US" altLang="en-US" sz="1700">
                <a:solidFill>
                  <a:srgbClr val="000000"/>
                </a:solidFill>
                <a:latin typeface="Tahoma" panose="020b0604030504040204" pitchFamily="34" charset="0"/>
              </a:rPr>
              <a:t>A change in the global variable will be seen by all other threads </a:t>
            </a:r>
            <a:r>
              <a:rPr lang="en-US" altLang="en-US" sz="1300">
                <a:solidFill>
                  <a:srgbClr val="000000"/>
                </a:solidFill>
                <a:latin typeface="Tahoma" panose="020b0604030504040204" pitchFamily="34" charset="0"/>
              </a:rPr>
              <a:t>(unlike processes).</a:t>
            </a:r>
          </a:p>
          <a:p>
            <a:pPr marL="457200" lvl="1" indent="0" eaLnBrk="1" hangingPunct="1">
              <a:spcBef>
                <a:spcPct val="20000"/>
              </a:spcBef>
              <a:buClr>
                <a:srgbClr val="000000"/>
              </a:buClr>
              <a:buSzTx/>
              <a:buFont typeface="Wingdings 2" panose="05020102010507070707" pitchFamily="18" charset="2"/>
              <a:buNone/>
              <a:defRPr/>
            </a:pPr>
            <a:endParaRPr lang="en-US" altLang="en-US" sz="1700">
              <a:solidFill>
                <a:srgbClr val="000000"/>
              </a:solidFill>
              <a:latin typeface="Tahoma" panose="020b0604030504040204" pitchFamily="34" charset="0"/>
            </a:endParaRPr>
          </a:p>
          <a:p>
            <a:pPr eaLnBrk="1" hangingPunct="1">
              <a:spcBef>
                <a:spcPct val="20000"/>
              </a:spcBef>
              <a:buClr>
                <a:srgbClr val="000000"/>
              </a:buClr>
              <a:buSzTx/>
              <a:buFont typeface="Wingdings" pitchFamily="2" charset="2"/>
              <a:buChar char="ü"/>
              <a:defRPr/>
            </a:pPr>
            <a:r>
              <a:rPr lang="en-US" altLang="en-US" sz="2000">
                <a:solidFill>
                  <a:srgbClr val="000000"/>
                </a:solidFill>
                <a:latin typeface="Tahoma" panose="020b0604030504040204" pitchFamily="34" charset="0"/>
              </a:rPr>
              <a:t>State private to each thread:</a:t>
            </a:r>
          </a:p>
          <a:p>
            <a:pPr lvl="1" eaLnBrk="1" hangingPunct="1">
              <a:spcBef>
                <a:spcPct val="20000"/>
              </a:spcBef>
              <a:buClr>
                <a:srgbClr val="000000"/>
              </a:buClr>
              <a:buSzTx/>
              <a:buFont typeface="Wingdings" pitchFamily="2" charset="2"/>
              <a:buChar char="ü"/>
              <a:defRPr/>
            </a:pPr>
            <a:r>
              <a:rPr lang="en-US" altLang="en-US" sz="1700">
                <a:solidFill>
                  <a:srgbClr val="000000"/>
                </a:solidFill>
                <a:latin typeface="Tahoma" panose="020b0604030504040204" pitchFamily="34" charset="0"/>
              </a:rPr>
              <a:t>Kept in TCB (Thread Control Block).</a:t>
            </a:r>
          </a:p>
          <a:p>
            <a:pPr lvl="2" eaLnBrk="1" hangingPunct="1">
              <a:spcBef>
                <a:spcPct val="20000"/>
              </a:spcBef>
              <a:buClr>
                <a:srgbClr val="000000"/>
              </a:buClr>
              <a:buSzTx/>
              <a:buFont typeface="Wingdings" pitchFamily="2" charset="2"/>
              <a:buChar char="ü"/>
              <a:defRPr/>
            </a:pPr>
            <a:r>
              <a:rPr lang="en-US" altLang="en-US" sz="1400">
                <a:solidFill>
                  <a:srgbClr val="000000"/>
                </a:solidFill>
                <a:latin typeface="Tahoma" panose="020b0604030504040204" pitchFamily="34" charset="0"/>
              </a:rPr>
              <a:t>CPU registers, program counter.</a:t>
            </a:r>
          </a:p>
          <a:p>
            <a:pPr lvl="2" eaLnBrk="1" hangingPunct="1">
              <a:spcBef>
                <a:spcPct val="20000"/>
              </a:spcBef>
              <a:buClr>
                <a:srgbClr val="000000"/>
              </a:buClr>
              <a:buSzTx/>
              <a:buFont typeface="Wingdings" pitchFamily="2" charset="2"/>
              <a:buChar char="ü"/>
              <a:defRPr/>
            </a:pPr>
            <a:r>
              <a:rPr lang="en-US" altLang="en-US" sz="1400">
                <a:solidFill>
                  <a:srgbClr val="000000"/>
                </a:solidFill>
                <a:latin typeface="Tahoma" panose="020b0604030504040204" pitchFamily="34" charset="0"/>
              </a:rPr>
              <a:t>Stack (what functions it is calling, parameters, local variables, return addresses).</a:t>
            </a:r>
          </a:p>
          <a:p>
            <a:pPr lvl="2" eaLnBrk="1" hangingPunct="1">
              <a:spcBef>
                <a:spcPct val="20000"/>
              </a:spcBef>
              <a:buClr>
                <a:srgbClr val="000000"/>
              </a:buClr>
              <a:buSzTx/>
              <a:buFont typeface="Wingdings" pitchFamily="2" charset="2"/>
              <a:buChar char="ü"/>
              <a:defRPr/>
            </a:pPr>
            <a:r>
              <a:rPr lang="en-US" altLang="en-US" sz="1400">
                <a:solidFill>
                  <a:srgbClr val="000000"/>
                </a:solidFill>
                <a:latin typeface="Tahoma" panose="020b0604030504040204" pitchFamily="34" charset="0"/>
              </a:rPr>
              <a:t>Pointer to enclosing process (PCB).</a:t>
            </a:r>
          </a:p>
          <a:p>
            <a:pPr lvl="1" eaLnBrk="1" hangingPunct="1">
              <a:spcBef>
                <a:spcPct val="20000"/>
              </a:spcBef>
              <a:buClr>
                <a:srgbClr val="000000"/>
              </a:buClr>
              <a:buSzTx/>
              <a:buFont typeface="Wingdings" pitchFamily="2" charset="2"/>
              <a:buChar char="ü"/>
              <a:defRPr/>
            </a:pPr>
            <a:endParaRPr lang="en-US" altLang="en-US" sz="1700">
              <a:solidFill>
                <a:srgbClr val="000000"/>
              </a:solidFill>
              <a:latin typeface="Tahoma" panose="020b0604030504040204" pitchFamily="34" charset="0"/>
            </a:endParaRPr>
          </a:p>
        </p:txBody>
      </p:sp>
    </p:spTree>
    <p:extLst>
      <p:ext uri="{BB962C8B-B14F-4D97-AF65-F5344CB8AC3E}">
        <p14:creationId xmlns:p14="http://schemas.microsoft.com/office/powerpoint/2010/main" val="2614155909"/>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a:extLst>
              <a:ext uri="{FF2B5EF4-FFF2-40B4-BE49-F238E27FC236}">
                <a16:creationId xmlns:a16="http://schemas.microsoft.com/office/drawing/2014/main" id="{EEFBB690-1E46-467D-832E-D012562585B2}"/>
              </a:ext>
            </a:extLst>
          </p:cNvPr>
          <p:cNvSpPr>
            <a:spLocks noGrp="1" noChangeArrowheads="1"/>
          </p:cNvSpPr>
          <p:nvPr/>
        </p:nvSpPr>
        <p:spPr bwMode="auto">
          <a:xfrm>
            <a:off x="1981200" y="2921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2pPr>
            <a:lvl3pPr marL="9144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3pPr>
            <a:lvl4pPr marL="13716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4pPr>
            <a:lvl5pPr marL="18288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5pPr>
            <a:lvl6pPr marL="4572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6pPr>
            <a:lvl7pPr marL="9144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7pPr>
            <a:lvl8pPr marL="13716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8pPr>
            <a:lvl9pPr marL="1828800" algn="l"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000">
                <a:solidFill>
                  <a:srgbClr val="0070C0"/>
                </a:solidFill>
                <a:latin typeface="Tahoma" panose="020b0604030504040204" pitchFamily="34" charset="0"/>
              </a:rPr>
              <a:t>Single- vs. Multi-threaded Processes</a:t>
            </a:r>
          </a:p>
        </p:txBody>
      </p:sp>
      <p:sp>
        <p:nvSpPr>
          <p:cNvPr id="14" name="Rectangle 13">
            <a:extLst>
              <a:ext uri="{FF2B5EF4-FFF2-40B4-BE49-F238E27FC236}">
                <a16:creationId xmlns:a16="http://schemas.microsoft.com/office/drawing/2014/main" id="{25DB3CAE-912F-402B-8455-DBCC6D6D2E35}"/>
              </a:ext>
            </a:extLst>
          </p:cNvPr>
          <p:cNvSpPr>
            <a:spLocks noChangeArrowheads="1"/>
          </p:cNvSpPr>
          <p:nvPr/>
        </p:nvSpPr>
        <p:spPr bwMode="auto">
          <a:xfrm>
            <a:off x="1828800" y="1892300"/>
            <a:ext cx="8305800" cy="4114800"/>
          </a:xfrm>
          <a:prstGeom prst="rect">
            <a:avLst/>
          </a:prstGeom>
          <a:noFill/>
          <a:ln w="9525">
            <a:noFill/>
            <a:miter lim="800000"/>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marL="342900" indent="-342900" eaLnBrk="1" hangingPunct="1">
              <a:spcBef>
                <a:spcPct val="20000"/>
              </a:spcBef>
              <a:buClr>
                <a:srgbClr val="000000"/>
              </a:buClr>
              <a:defRPr/>
            </a:pPr>
            <a:endParaRPr lang="tr-TR" sz="3000" i="1">
              <a:latin typeface="+mj-lt"/>
              <a:cs typeface="+mn-cs"/>
            </a:endParaRPr>
          </a:p>
        </p:txBody>
      </p:sp>
      <p:sp>
        <p:nvSpPr>
          <p:cNvPr id="15" name="Rectangle 14">
            <a:extLst>
              <a:ext uri="{FF2B5EF4-FFF2-40B4-BE49-F238E27FC236}">
                <a16:creationId xmlns:a16="http://schemas.microsoft.com/office/drawing/2014/main" id="{5FF13D76-ED23-4680-9EF8-731489648E36}"/>
              </a:ext>
            </a:extLst>
          </p:cNvPr>
          <p:cNvSpPr>
            <a:spLocks noChangeArrowheads="1"/>
          </p:cNvSpPr>
          <p:nvPr/>
        </p:nvSpPr>
        <p:spPr bwMode="auto">
          <a:xfrm>
            <a:off x="1828800" y="1587500"/>
            <a:ext cx="853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Shared and private stuff:</a:t>
            </a:r>
            <a:endParaRPr lang="en-US" altLang="en-US" sz="1700">
              <a:solidFill>
                <a:srgbClr val="000000"/>
              </a:solidFill>
              <a:latin typeface="Tahoma" panose="020b0604030504040204" pitchFamily="34" charset="0"/>
            </a:endParaRPr>
          </a:p>
        </p:txBody>
      </p:sp>
      <p:pic>
        <p:nvPicPr>
          <p:cNvPr id="16" name="Picture 15">
            <a:extLst>
              <a:ext uri="{FF2B5EF4-FFF2-40B4-BE49-F238E27FC236}">
                <a16:creationId xmlns:a16="http://schemas.microsoft.com/office/drawing/2014/main" id="{C0A30745-BBC5-4B25-971A-A653D55019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0" y="2197100"/>
            <a:ext cx="6600825"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464463"/>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a:extLst>
              <a:ext uri="{FF2B5EF4-FFF2-40B4-BE49-F238E27FC236}">
                <a16:creationId xmlns:a16="http://schemas.microsoft.com/office/drawing/2014/main" id="{0BAD5E1D-E4A2-4E7C-A4C9-27A0F428CD86}"/>
              </a:ext>
            </a:extLst>
          </p:cNvPr>
          <p:cNvSpPr>
            <a:spLocks noGrp="1" noChangeArrowheads="1"/>
          </p:cNvSpPr>
          <p:nvPr/>
        </p:nvSpPr>
        <p:spPr bwMode="auto">
          <a:xfrm>
            <a:off x="1981200" y="1905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2pPr>
            <a:lvl3pPr marL="9144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3pPr>
            <a:lvl4pPr marL="13716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4pPr>
            <a:lvl5pPr marL="18288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5pPr>
            <a:lvl6pPr marL="4572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6pPr>
            <a:lvl7pPr marL="9144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7pPr>
            <a:lvl8pPr marL="13716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8pPr>
            <a:lvl9pPr marL="1828800" algn="l"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000">
                <a:solidFill>
                  <a:srgbClr val="0070C0"/>
                </a:solidFill>
                <a:latin typeface="Tahoma" panose="020b0604030504040204" pitchFamily="34" charset="0"/>
              </a:rPr>
              <a:t>Single- to Multi-thread Conversion</a:t>
            </a:r>
          </a:p>
        </p:txBody>
      </p:sp>
      <p:sp>
        <p:nvSpPr>
          <p:cNvPr id="14" name="Rectangle 13">
            <a:extLst>
              <a:ext uri="{FF2B5EF4-FFF2-40B4-BE49-F238E27FC236}">
                <a16:creationId xmlns:a16="http://schemas.microsoft.com/office/drawing/2014/main" id="{F23885BD-387B-47AD-BD4E-E3CC46B776C2}"/>
              </a:ext>
            </a:extLst>
          </p:cNvPr>
          <p:cNvSpPr>
            <a:spLocks noChangeArrowheads="1"/>
          </p:cNvSpPr>
          <p:nvPr/>
        </p:nvSpPr>
        <p:spPr bwMode="auto">
          <a:xfrm>
            <a:off x="1828800" y="1790700"/>
            <a:ext cx="8305800" cy="4114800"/>
          </a:xfrm>
          <a:prstGeom prst="rect">
            <a:avLst/>
          </a:prstGeom>
          <a:noFill/>
          <a:ln w="9525">
            <a:noFill/>
            <a:miter lim="800000"/>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marL="342900" indent="-342900" eaLnBrk="1" hangingPunct="1">
              <a:spcBef>
                <a:spcPct val="20000"/>
              </a:spcBef>
              <a:buClr>
                <a:srgbClr val="000000"/>
              </a:buClr>
              <a:defRPr/>
            </a:pPr>
            <a:endParaRPr lang="tr-TR" sz="3000" i="1">
              <a:latin typeface="+mj-lt"/>
              <a:cs typeface="+mn-cs"/>
            </a:endParaRPr>
          </a:p>
        </p:txBody>
      </p:sp>
      <p:sp>
        <p:nvSpPr>
          <p:cNvPr id="15" name="Rectangle 14">
            <a:extLst>
              <a:ext uri="{FF2B5EF4-FFF2-40B4-BE49-F238E27FC236}">
                <a16:creationId xmlns:a16="http://schemas.microsoft.com/office/drawing/2014/main" id="{B203904C-C60A-48C9-9610-012D903007FA}"/>
              </a:ext>
            </a:extLst>
          </p:cNvPr>
          <p:cNvSpPr>
            <a:spLocks noChangeArrowheads="1"/>
          </p:cNvSpPr>
          <p:nvPr/>
        </p:nvSpPr>
        <p:spPr bwMode="auto">
          <a:xfrm>
            <a:off x="1828800" y="1485900"/>
            <a:ext cx="853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Careful with global variable:</a:t>
            </a:r>
            <a:endParaRPr lang="en-US" altLang="en-US" sz="1700">
              <a:solidFill>
                <a:srgbClr val="000000"/>
              </a:solidFill>
              <a:latin typeface="Tahoma" panose="020b0604030504040204" pitchFamily="34" charset="0"/>
            </a:endParaRPr>
          </a:p>
          <a:p>
            <a:pPr lvl="1" eaLnBrk="1" hangingPunct="1">
              <a:spcBef>
                <a:spcPct val="20000"/>
              </a:spcBef>
              <a:buClr>
                <a:srgbClr val="000000"/>
              </a:buClr>
              <a:buFont typeface="Wingdings 2" panose="05020102010507070707" pitchFamily="18" charset="2"/>
              <a:buNone/>
            </a:pPr>
            <a:endParaRPr lang="en-US" altLang="en-US" sz="1700">
              <a:solidFill>
                <a:srgbClr val="000000"/>
              </a:solidFill>
              <a:latin typeface="Tahoma" panose="020b0604030504040204" pitchFamily="34" charset="0"/>
            </a:endParaRPr>
          </a:p>
        </p:txBody>
      </p:sp>
      <p:pic>
        <p:nvPicPr>
          <p:cNvPr id="16" name="Picture 15">
            <a:extLst>
              <a:ext uri="{FF2B5EF4-FFF2-40B4-BE49-F238E27FC236}">
                <a16:creationId xmlns:a16="http://schemas.microsoft.com/office/drawing/2014/main" id="{019B8C5B-6621-43E8-AE9E-15C9B9B53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71700" y="1914525"/>
            <a:ext cx="773430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5512808"/>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a:extLst>
              <a:ext uri="{FF2B5EF4-FFF2-40B4-BE49-F238E27FC236}">
                <a16:creationId xmlns:a16="http://schemas.microsoft.com/office/drawing/2014/main" id="{F18D99DC-D28E-47FA-B494-40FCE4C0713C}"/>
              </a:ext>
            </a:extLst>
          </p:cNvPr>
          <p:cNvSpPr>
            <a:spLocks noGrp="1" noChangeArrowheads="1"/>
          </p:cNvSpPr>
          <p:nvPr/>
        </p:nvSpPr>
        <p:spPr bwMode="auto">
          <a:xfrm>
            <a:off x="1981200" y="20955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marL="0" algn="l" defTabSz="914400" rtl="0" eaLnBrk="0" fontAlgn="base" latinLnBrk="0" hangingPunct="0">
              <a:spcBef>
                <a:spcPct val="0"/>
              </a:spcBef>
              <a:spcAft>
                <a:spcPct val="0"/>
              </a:spcAft>
              <a:defRPr sz="4400" kern="1200">
                <a:solidFill>
                  <a:schemeClr val="tx2"/>
                </a:solidFill>
                <a:latin typeface="+mj-lt"/>
                <a:ea typeface="+mj-ea"/>
                <a:cs typeface="+mj-cs"/>
              </a:defRPr>
            </a:lvl1pPr>
            <a:lvl2pPr marL="4572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2pPr>
            <a:lvl3pPr marL="9144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3pPr>
            <a:lvl4pPr marL="13716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4pPr>
            <a:lvl5pPr marL="1828800" algn="l" defTabSz="914400" rtl="0" eaLnBrk="0" fontAlgn="base" latinLnBrk="0" hangingPunct="0">
              <a:spcBef>
                <a:spcPct val="0"/>
              </a:spcBef>
              <a:spcAft>
                <a:spcPct val="0"/>
              </a:spcAft>
              <a:defRPr sz="4400" kern="1200">
                <a:solidFill>
                  <a:schemeClr val="tx2"/>
                </a:solidFill>
                <a:latin typeface="Times New Roman" panose="02020603050405020304" pitchFamily="18" charset="0"/>
                <a:ea typeface="+mn-ea"/>
                <a:cs typeface="+mn-cs"/>
              </a:defRPr>
            </a:lvl5pPr>
            <a:lvl6pPr marL="4572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6pPr>
            <a:lvl7pPr marL="9144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7pPr>
            <a:lvl8pPr marL="1371600" algn="l" defTabSz="914400" rtl="0" eaLnBrk="1" fontAlgn="base" latinLnBrk="0" hangingPunct="1">
              <a:spcBef>
                <a:spcPct val="0"/>
              </a:spcBef>
              <a:spcAft>
                <a:spcPct val="0"/>
              </a:spcAft>
              <a:defRPr sz="4400" kern="1200">
                <a:solidFill>
                  <a:schemeClr val="tx2"/>
                </a:solidFill>
                <a:latin typeface="Times New Roman" panose="02020603050405020304" pitchFamily="18" charset="0"/>
                <a:ea typeface="+mn-ea"/>
                <a:cs typeface="+mn-cs"/>
              </a:defRPr>
            </a:lvl8pPr>
            <a:lvl9pPr marL="1828800" algn="l" rtl="0" fontAlgn="base">
              <a:spcBef>
                <a:spcPct val="0"/>
              </a:spcBef>
              <a:spcAft>
                <a:spcPct val="0"/>
              </a:spcAft>
              <a:defRPr sz="4400">
                <a:solidFill>
                  <a:schemeClr val="tx2"/>
                </a:solidFill>
                <a:latin typeface="Times New Roman" panose="02020603050405020304" pitchFamily="18" charset="0"/>
              </a:defRPr>
            </a:lvl9pPr>
          </a:lstStyle>
          <a:p>
            <a:pPr eaLnBrk="1" hangingPunct="1"/>
            <a:r>
              <a:rPr lang="en-US" altLang="en-US" sz="3000">
                <a:solidFill>
                  <a:srgbClr val="0070C0"/>
                </a:solidFill>
                <a:latin typeface="Tahoma" panose="020b0604030504040204" pitchFamily="34" charset="0"/>
              </a:rPr>
              <a:t>Single- to Multi-thread Conversion</a:t>
            </a:r>
          </a:p>
        </p:txBody>
      </p:sp>
      <p:sp>
        <p:nvSpPr>
          <p:cNvPr id="14" name="Rectangle 13">
            <a:extLst>
              <a:ext uri="{FF2B5EF4-FFF2-40B4-BE49-F238E27FC236}">
                <a16:creationId xmlns:a16="http://schemas.microsoft.com/office/drawing/2014/main" id="{B659759B-BA38-4074-A8FB-303A5D47E646}"/>
              </a:ext>
            </a:extLst>
          </p:cNvPr>
          <p:cNvSpPr>
            <a:spLocks noChangeArrowheads="1"/>
          </p:cNvSpPr>
          <p:nvPr/>
        </p:nvSpPr>
        <p:spPr bwMode="auto">
          <a:xfrm>
            <a:off x="1828800" y="1809750"/>
            <a:ext cx="8305800" cy="4114800"/>
          </a:xfrm>
          <a:prstGeom prst="rect">
            <a:avLst/>
          </a:prstGeom>
          <a:noFill/>
          <a:ln w="9525">
            <a:noFill/>
            <a:miter lim="800000"/>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marL="342900" indent="-342900" eaLnBrk="1" hangingPunct="1">
              <a:spcBef>
                <a:spcPct val="20000"/>
              </a:spcBef>
              <a:buClr>
                <a:srgbClr val="000000"/>
              </a:buClr>
              <a:defRPr/>
            </a:pPr>
            <a:endParaRPr lang="tr-TR" sz="3000" i="1">
              <a:latin typeface="+mj-lt"/>
              <a:cs typeface="+mn-cs"/>
            </a:endParaRPr>
          </a:p>
        </p:txBody>
      </p:sp>
      <p:sp>
        <p:nvSpPr>
          <p:cNvPr id="15" name="Rectangle 14">
            <a:extLst>
              <a:ext uri="{FF2B5EF4-FFF2-40B4-BE49-F238E27FC236}">
                <a16:creationId xmlns:a16="http://schemas.microsoft.com/office/drawing/2014/main" id="{0960BE1D-55BB-494F-B8CB-1500BEBC58B8}"/>
              </a:ext>
            </a:extLst>
          </p:cNvPr>
          <p:cNvSpPr>
            <a:spLocks noChangeArrowheads="1"/>
          </p:cNvSpPr>
          <p:nvPr/>
        </p:nvSpPr>
        <p:spPr bwMode="auto">
          <a:xfrm>
            <a:off x="1828800" y="1504950"/>
            <a:ext cx="85344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eaLnBrk="1" hangingPunct="1">
              <a:spcBef>
                <a:spcPct val="20000"/>
              </a:spcBef>
              <a:buClr>
                <a:srgbClr val="000000"/>
              </a:buClr>
              <a:buFont typeface="Wingdings" pitchFamily="2" charset="2"/>
              <a:buChar char="ü"/>
            </a:pPr>
            <a:r>
              <a:rPr lang="en-US" altLang="en-US" sz="2000">
                <a:solidFill>
                  <a:srgbClr val="000000"/>
                </a:solidFill>
                <a:latin typeface="Tahoma" panose="020b0604030504040204" pitchFamily="34" charset="0"/>
              </a:rPr>
              <a:t>Careful with global variable:</a:t>
            </a:r>
            <a:endParaRPr lang="en-US" altLang="en-US" sz="1700">
              <a:solidFill>
                <a:srgbClr val="000000"/>
              </a:solidFill>
              <a:latin typeface="Tahoma" panose="020b0604030504040204" pitchFamily="34" charset="0"/>
            </a:endParaRPr>
          </a:p>
          <a:p>
            <a:pPr lvl="1" eaLnBrk="1" hangingPunct="1">
              <a:spcBef>
                <a:spcPct val="20000"/>
              </a:spcBef>
              <a:buClr>
                <a:srgbClr val="000000"/>
              </a:buClr>
              <a:buFont typeface="Wingdings 2" panose="05020102010507070707" pitchFamily="18" charset="2"/>
              <a:buNone/>
            </a:pPr>
            <a:endParaRPr lang="en-US" altLang="en-US" sz="1700">
              <a:solidFill>
                <a:srgbClr val="000000"/>
              </a:solidFill>
              <a:latin typeface="Tahoma" panose="020b0604030504040204" pitchFamily="34" charset="0"/>
            </a:endParaRPr>
          </a:p>
        </p:txBody>
      </p:sp>
      <p:pic>
        <p:nvPicPr>
          <p:cNvPr id="16" name="Picture 15">
            <a:extLst>
              <a:ext uri="{FF2B5EF4-FFF2-40B4-BE49-F238E27FC236}">
                <a16:creationId xmlns:a16="http://schemas.microsoft.com/office/drawing/2014/main" id="{17BCA682-5D19-47F6-93CE-D437BBF75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209800" y="1885950"/>
            <a:ext cx="8010525"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2601212"/>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838200" y="365125"/>
            <a:ext cx="10515600" cy="1325563"/>
          </a:xfrm>
        </p:spPr>
        <p:txBody>
          <a:bodyPr/>
          <a:lstStyle>
            <a:defPPr/>
          </a:lstStyle>
          <a:p>
            <a:pPr/>
            <a:r>
              <a:rPr lang="en-US" altLang="ko-KR" b="1"/>
              <a:t>Thread Creation</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838200" y="1825625"/>
            <a:ext cx="10515600" cy="4351338"/>
          </a:xfrm>
        </p:spPr>
        <p:txBody>
          <a:bodyPr>
            <a:normAutofit lnSpcReduction="10000"/>
          </a:bodyPr>
          <a:lstStyle>
            <a:defPPr/>
          </a:lstStyle>
          <a:p>
            <a:r>
              <a:rPr lang="en-US" altLang="ko-KR"/>
              <a:t>How to create and control threads?</a:t>
            </a:r>
          </a:p>
          <a:p>
            <a:endParaRPr lang="en-US" altLang="ko-KR"/>
          </a:p>
          <a:p>
            <a:endParaRPr lang="en-US" altLang="ko-KR"/>
          </a:p>
          <a:p>
            <a:endParaRPr lang="en-US" altLang="ko-KR"/>
          </a:p>
          <a:p>
            <a:endParaRPr lang="en-US" altLang="ko-KR"/>
          </a:p>
          <a:p>
            <a:pPr lvl="1"/>
            <a:r>
              <a:rPr lang="en-US" altLang="ko-KR">
                <a:solidFill>
                  <a:schemeClr val="accent6">
                    <a:lumMod val="75000"/>
                  </a:schemeClr>
                </a:solidFill>
                <a:latin typeface="Courier New" panose="02070309020205020404" pitchFamily="49" charset="0"/>
                <a:cs typeface="Courier New" pitchFamily="49" charset="0"/>
              </a:rPr>
              <a:t>thread</a:t>
            </a:r>
            <a:r>
              <a:rPr lang="en-US" altLang="ko-KR"/>
              <a:t>: Used to interact with this thread.</a:t>
            </a:r>
          </a:p>
          <a:p>
            <a:pPr lvl="1"/>
            <a:r>
              <a:rPr lang="en-US" altLang="ko-KR" err="1">
                <a:solidFill>
                  <a:schemeClr val="accent6">
                    <a:lumMod val="75000"/>
                  </a:schemeClr>
                </a:solidFill>
                <a:latin typeface="Courier New" panose="02070309020205020404" pitchFamily="49" charset="0"/>
                <a:cs typeface="Courier New" pitchFamily="49" charset="0"/>
              </a:rPr>
              <a:t>attr</a:t>
            </a:r>
            <a:r>
              <a:rPr lang="en-US" altLang="ko-KR">
                <a:cs typeface="Courier New" pitchFamily="49" charset="0"/>
              </a:rPr>
              <a:t>:</a:t>
            </a:r>
            <a:r>
              <a:rPr lang="en-US" altLang="ko-KR"/>
              <a:t> Used to specify any attributes this thread might have.</a:t>
            </a:r>
          </a:p>
          <a:p>
            <a:pPr lvl="2"/>
            <a:r>
              <a:rPr lang="en-US" altLang="ko-KR"/>
              <a:t>Stack size, Scheduling priority, …</a:t>
            </a:r>
          </a:p>
          <a:p>
            <a:pPr lvl="1"/>
            <a:r>
              <a:rPr lang="en-US" altLang="ko-KR" err="1">
                <a:solidFill>
                  <a:schemeClr val="accent6">
                    <a:lumMod val="75000"/>
                  </a:schemeClr>
                </a:solidFill>
                <a:latin typeface="Courier New" panose="02070309020205020404" pitchFamily="49" charset="0"/>
                <a:cs typeface="Courier New" pitchFamily="49" charset="0"/>
              </a:rPr>
              <a:t>start_routine</a:t>
            </a:r>
            <a:r>
              <a:rPr lang="en-US" altLang="ko-KR"/>
              <a:t>: the function this thread start running in.</a:t>
            </a:r>
          </a:p>
          <a:p>
            <a:pPr lvl="1"/>
            <a:r>
              <a:rPr lang="en-US" altLang="ko-KR" err="1">
                <a:solidFill>
                  <a:schemeClr val="accent6">
                    <a:lumMod val="75000"/>
                  </a:schemeClr>
                </a:solidFill>
                <a:latin typeface="Courier New" panose="02070309020205020404" pitchFamily="49" charset="0"/>
                <a:cs typeface="Courier New" pitchFamily="49" charset="0"/>
              </a:rPr>
              <a:t>arg</a:t>
            </a:r>
            <a:r>
              <a:rPr lang="en-US" altLang="ko-KR"/>
              <a:t>: the argument to be passed to the function (</a:t>
            </a:r>
            <a:r>
              <a:rPr lang="en-US" altLang="ko-KR">
                <a:latin typeface="Courier New" panose="02070309020205020404" pitchFamily="49" charset="0"/>
                <a:cs typeface="Courier New" pitchFamily="49" charset="0"/>
              </a:rPr>
              <a:t>start routine</a:t>
            </a:r>
            <a:r>
              <a:rPr lang="en-US" altLang="ko-KR"/>
              <a:t>)</a:t>
            </a:r>
          </a:p>
          <a:p>
            <a:pPr lvl="2"/>
            <a:r>
              <a:rPr lang="en-US" altLang="ko-KR" i="1"/>
              <a:t>a void pointer </a:t>
            </a:r>
            <a:r>
              <a:rPr lang="en-US" altLang="ko-KR"/>
              <a:t>allows us to pass in </a:t>
            </a:r>
            <a:r>
              <a:rPr lang="en-US" altLang="ko-KR" i="1"/>
              <a:t>any type of </a:t>
            </a:r>
            <a:r>
              <a:rPr lang="en-US" altLang="ko-KR"/>
              <a:t>argument.</a:t>
            </a:r>
          </a:p>
          <a:p>
            <a:pPr lvl="1"/>
            <a:endParaRPr lang="ko-KR" altLang="en-US"/>
          </a:p>
        </p:txBody>
      </p:sp>
      <p:sp>
        <p:nvSpPr>
          <p:cNvPr id="15" name="TextBox 14">
            <a:extLst>
              <a:ext uri="{FF2B5EF4-FFF2-40B4-BE49-F238E27FC236}">
                <a16:creationId xmlns:a16="http://schemas.microsoft.com/office/drawing/2014/main" id="{4F4A218D-2ADD-4342-B239-4937AC5BB94D}"/>
              </a:ext>
            </a:extLst>
          </p:cNvPr>
          <p:cNvSpPr txBox="1"/>
          <p:nvPr/>
        </p:nvSpPr>
        <p:spPr>
          <a:xfrm>
            <a:off x="2111748" y="2185412"/>
            <a:ext cx="7920880" cy="1815882"/>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#include &lt;pthread.h&gt;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p>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endParaRPr lang="en-US" altLang="ko-KR" sz="1600">
              <a:solidFill>
                <a:srgbClr val="00B050"/>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pthread_create(      pthread_t*      thread,</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const </a:t>
            </a:r>
            <a:r>
              <a:rPr lang="en-US" altLang="ko-KR" sz="1600" err="1">
                <a:solidFill>
                  <a:prstClr val="black"/>
                </a:solidFill>
                <a:latin typeface="Courier New" panose="02070309020205020404" pitchFamily="49" charset="0"/>
                <a:ea typeface="맑은 고딕" pitchFamily="50" charset="-127"/>
                <a:cs typeface="Courier New" pitchFamily="49" charset="0"/>
              </a:rPr>
              <a:t>pthread_attr_t* attr,</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(*start_routine)(</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arg);</a:t>
            </a:r>
          </a:p>
        </p:txBody>
      </p:sp>
    </p:spTree>
    <p:extLst>
      <p:ext uri="{BB962C8B-B14F-4D97-AF65-F5344CB8AC3E}">
        <p14:creationId xmlns:p14="http://schemas.microsoft.com/office/powerpoint/2010/main" val="462987713"/>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838200" y="365125"/>
            <a:ext cx="10515600" cy="1325563"/>
          </a:xfrm>
        </p:spPr>
        <p:txBody>
          <a:bodyPr/>
          <a:lstStyle>
            <a:defPPr/>
          </a:lstStyle>
          <a:p>
            <a:pPr/>
            <a:r>
              <a:rPr lang="en-US" b="1"/>
              <a:t>Thread Identification</a:t>
            </a:r>
            <a:endParaRPr lang="ko-KR" altLang="en-US" b="1"/>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156</a:t>
            </a:fld>
            <a:r>
              <a:rPr lang="en-US" altLang="ko-KR">
                <a:solidFill>
                  <a:srgbClr val="1F497D">
                    <a:lumMod val="50000"/>
                  </a:srgbClr>
                </a:solidFill>
              </a:rPr>
              <a:t> </a:t>
            </a:r>
          </a:p>
        </p:txBody>
      </p:sp>
      <p:sp>
        <p:nvSpPr>
          <p:cNvPr id="21" name="Rectangle 4">
            <a:extLst>
              <a:ext uri="{FF2B5EF4-FFF2-40B4-BE49-F238E27FC236}">
                <a16:creationId xmlns:a16="http://schemas.microsoft.com/office/drawing/2014/main" id="{CAA21B80-092C-4B44-B251-9B726BAC9E72}"/>
              </a:ext>
            </a:extLst>
          </p:cNvPr>
          <p:cNvSpPr>
            <a:spLocks noChangeArrowheads="1"/>
          </p:cNvSpPr>
          <p:nvPr/>
        </p:nvSpPr>
        <p:spPr bwMode="auto">
          <a:xfrm>
            <a:off x="575596" y="1399984"/>
            <a:ext cx="986839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a:ln>
                  <a:noFill/>
                </a:ln>
                <a:solidFill>
                  <a:schemeClr val="tx1"/>
                </a:solidFill>
                <a:effectLst/>
                <a:latin typeface="Arial" pitchFamily="34" charset="0"/>
              </a:rPr>
              <a:t>Recall that a process ID, represented by the </a:t>
            </a:r>
            <a:r>
              <a:rPr kumimoji="0" lang="en-US" altLang="en-US" sz="2400" b="0" i="0" u="none" strike="noStrike" cap="none" normalizeH="0" baseline="0" err="1">
                <a:ln>
                  <a:noFill/>
                </a:ln>
                <a:solidFill>
                  <a:schemeClr val="tx1"/>
                </a:solidFill>
                <a:effectLst/>
                <a:latin typeface="Arial Unicode MS" panose="020b0604020202020204" pitchFamily="34" charset="-128"/>
              </a:rPr>
              <a:t>pid_t</a:t>
            </a:r>
            <a:r>
              <a:rPr kumimoji="0" lang="en-US" altLang="en-US" sz="2400" b="0" i="0" u="none" strike="noStrike" cap="none" normalizeH="0" baseline="0">
                <a:ln>
                  <a:noFill/>
                </a:ln>
                <a:solidFill>
                  <a:schemeClr val="tx1"/>
                </a:solidFill>
                <a:effectLst/>
              </a:rPr>
              <a:t> data type, is a non-negative integer. A thread ID is represented by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pthread_t</a:t>
            </a:r>
            <a:r>
              <a:rPr kumimoji="0" lang="en-US" altLang="en-US" sz="2400" b="0" i="0" u="none" strike="noStrike" cap="none" normalizeH="0" baseline="0">
                <a:ln>
                  <a:noFill/>
                </a:ln>
                <a:solidFill>
                  <a:schemeClr val="tx1"/>
                </a:solidFill>
                <a:effectLst/>
              </a:rPr>
              <a:t> data type. Implementations are allowed to use a structure to represent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pthread_t</a:t>
            </a:r>
            <a:r>
              <a:rPr kumimoji="0" lang="en-US" altLang="en-US" sz="2400" b="0" i="0" u="none" strike="noStrike" cap="none" normalizeH="0" baseline="0">
                <a:ln>
                  <a:noFill/>
                </a:ln>
                <a:solidFill>
                  <a:schemeClr val="tx1"/>
                </a:solidFill>
                <a:effectLst/>
              </a:rPr>
              <a:t> data type, so portable implementations can't treat them as integers. Therefore, a function must be used to compare two thread IDs.</a:t>
            </a:r>
            <a:endParaRPr kumimoji="0" lang="en-US" altLang="en-US" sz="2400" b="0" i="0" u="none" strike="noStrike" cap="none" normalizeH="0" baseline="0">
              <a:ln>
                <a:noFill/>
              </a:ln>
              <a:solidFill>
                <a:schemeClr val="tx1"/>
              </a:solidFill>
              <a:effectLst/>
              <a:latin typeface="Arial" pitchFamily="34" charset="0"/>
            </a:endParaRPr>
          </a:p>
        </p:txBody>
      </p:sp>
      <p:graphicFrame>
        <p:nvGraphicFramePr>
          <p:cNvPr id="24" name="Table 23">
            <a:extLst>
              <a:ext uri="{FF2B5EF4-FFF2-40B4-BE49-F238E27FC236}">
                <a16:creationId xmlns:a16="http://schemas.microsoft.com/office/drawing/2014/main" id="{B2283CC1-C574-44E5-A9DE-12D3EDF02736}"/>
              </a:ext>
            </a:extLst>
          </p:cNvPr>
          <p:cNvGraphicFramePr>
            <a:graphicFrameLocks noGrp="1"/>
          </p:cNvGraphicFramePr>
          <p:nvPr>
            <p:extLst>
              <p:ext uri="{D42A27DB-BD31-4B8C-83A1-F6EECF244321}">
                <p14:modId xmlns:p14="http://schemas.microsoft.com/office/powerpoint/2010/main" val="3437162091"/>
              </p:ext>
            </p:extLst>
          </p:nvPr>
        </p:nvGraphicFramePr>
        <p:xfrm>
          <a:off x="838200" y="3220244"/>
          <a:ext cx="10515600" cy="1836420"/>
        </p:xfrm>
        <a:graphic>
          <a:graphicData uri="http://schemas.openxmlformats.org/drawingml/2006/table">
            <a:tbl>
              <a:tblPr/>
              <a:tblGrid>
                <a:gridCol w="10515600">
                  <a:extLst>
                    <a:ext uri="{9D8B030D-6E8A-4147-A177-3AD203B41FA5}">
                      <a16:colId xmlns:a16="http://schemas.microsoft.com/office/drawing/2014/main" val="2113549886"/>
                    </a:ext>
                  </a:extLst>
                </a:gridCol>
              </a:tblGrid>
              <a:tr h="0">
                <a:tc>
                  <a:txBody>
                    <a:bodyPr vert="horz" wrap="square"/>
                    <a:lstStyle>
                      <a:defPPr/>
                    </a:lstStyle>
                    <a:p>
                      <a:pPr/>
                      <a:endParaRPr lang="en-US" b="1">
                        <a:latin typeface="Courier New" panose="02070309020205020404" pitchFamily="49" charset="0"/>
                        <a:cs typeface="Courier New" pitchFamily="49" charset="0"/>
                      </a:endParaRPr>
                    </a:p>
                  </a:txBody>
                  <a:tcPr marL="0" marR="0" marT="0" marB="0">
                    <a:lnL>
                      <a:noFill/>
                    </a:lnL>
                    <a:lnR>
                      <a:noFill/>
                    </a:lnR>
                    <a:lnT>
                      <a:noFill/>
                    </a:lnT>
                    <a:lnB>
                      <a:noFill/>
                    </a:lnB>
                  </a:tcPr>
                </a:tc>
                <a:extLst>
                  <a:ext uri="{0D108BD9-81ED-4DB2-BD59-A6C34878D82A}">
                    <a16:rowId xmlns:a16="http://schemas.microsoft.com/office/drawing/2014/main" val="2275076872"/>
                  </a:ext>
                </a:extLst>
              </a:tr>
              <a:tr h="0">
                <a:tc>
                  <a:txBody>
                    <a:bodyPr vert="horz" wrap="square"/>
                    <a:lstStyle>
                      <a:defPPr/>
                    </a:lstStyle>
                    <a:p>
                      <a:pPr algn="l"/>
                      <a:endParaRPr lang="en-IN" b="1">
                        <a:latin typeface="Courier New" panose="02070309020205020404" pitchFamily="49" charset="0"/>
                        <a:cs typeface="Courier New" pitchFamily="49" charset="0"/>
                      </a:endParaRPr>
                    </a:p>
                    <a:p>
                      <a:pPr algn="l"/>
                      <a:r>
                        <a:rPr lang="en-IN" b="1">
                          <a:latin typeface="Courier New" panose="02070309020205020404" pitchFamily="49" charset="0"/>
                          <a:cs typeface="Courier New" pitchFamily="49" charset="0"/>
                        </a:rPr>
                        <a:t>#include &lt;pthread.h&gt; </a:t>
                      </a:r>
                    </a:p>
                    <a:p>
                      <a:pPr algn="l"/>
                      <a:r>
                        <a:rPr lang="en-IN" b="1">
                          <a:latin typeface="Courier New" panose="02070309020205020404" pitchFamily="49" charset="0"/>
                          <a:cs typeface="Courier New" pitchFamily="49" charset="0"/>
                        </a:rPr>
                        <a:t>int pthread_equal(pthread_t tid1, pthread_t tid2); </a:t>
                      </a:r>
                      <a:br>
                        <a:rPr lang="en-IN" b="1">
                          <a:latin typeface="Courier New" panose="02070309020205020404" pitchFamily="49" charset="0"/>
                          <a:cs typeface="Courier New" pitchFamily="49" charset="0"/>
                        </a:rPr>
                      </a:br>
                      <a:endParaRPr lang="en-IN" b="1">
                        <a:latin typeface="Courier New" panose="02070309020205020404" pitchFamily="49" charset="0"/>
                        <a:cs typeface="Courier New" pitchFamily="49" charset="0"/>
                      </a:endParaRPr>
                    </a:p>
                  </a:txBody>
                  <a:tcPr marL="47625" marR="47625" marT="47625" marB="47625">
                    <a:lnL>
                      <a:noFill/>
                    </a:lnL>
                    <a:lnR>
                      <a:noFill/>
                    </a:lnR>
                    <a:lnT>
                      <a:noFill/>
                    </a:lnT>
                    <a:lnB>
                      <a:noFill/>
                    </a:lnB>
                  </a:tcPr>
                </a:tc>
                <a:extLst>
                  <a:ext uri="{0D108BD9-81ED-4DB2-BD59-A6C34878D82A}">
                    <a16:rowId xmlns:a16="http://schemas.microsoft.com/office/drawing/2014/main" val="1506535809"/>
                  </a:ext>
                </a:extLst>
              </a:tr>
              <a:tr h="0">
                <a:tc>
                  <a:txBody>
                    <a:bodyPr vert="horz" wrap="square"/>
                    <a:lstStyle>
                      <a:defPPr/>
                    </a:lstStyle>
                    <a:p>
                      <a:pPr algn="r"/>
                      <a:r>
                        <a:rPr lang="en-IN" b="1">
                          <a:latin typeface="Courier New" panose="02070309020205020404" pitchFamily="49" charset="0"/>
                          <a:cs typeface="Courier New" pitchFamily="49" charset="0"/>
                        </a:rPr>
                        <a:t>Returns: nonzero if equal, 0 otherwise</a:t>
                      </a:r>
                    </a:p>
                  </a:txBody>
                  <a:tcPr marL="47625" marR="47625" marT="47625" marB="47625">
                    <a:lnL>
                      <a:noFill/>
                    </a:lnL>
                    <a:lnR>
                      <a:noFill/>
                    </a:lnR>
                    <a:lnT>
                      <a:noFill/>
                    </a:lnT>
                    <a:lnB>
                      <a:noFill/>
                    </a:lnB>
                  </a:tcPr>
                </a:tc>
                <a:extLst>
                  <a:ext uri="{0D108BD9-81ED-4DB2-BD59-A6C34878D82A}">
                    <a16:rowId xmlns:a16="http://schemas.microsoft.com/office/drawing/2014/main" val="3269405691"/>
                  </a:ext>
                </a:extLst>
              </a:tr>
            </a:tbl>
          </a:graphicData>
        </a:graphic>
      </p:graphicFrame>
      <p:sp>
        <p:nvSpPr>
          <p:cNvPr id="25" name="Rectangle 6">
            <a:extLst>
              <a:ext uri="{FF2B5EF4-FFF2-40B4-BE49-F238E27FC236}">
                <a16:creationId xmlns:a16="http://schemas.microsoft.com/office/drawing/2014/main" id="{CBC2C1E7-0A2E-48C6-9668-AA796771D161}"/>
              </a:ext>
            </a:extLst>
          </p:cNvPr>
          <p:cNvSpPr>
            <a:spLocks noChangeArrowheads="1"/>
          </p:cNvSpPr>
          <p:nvPr/>
        </p:nvSpPr>
        <p:spPr bwMode="auto">
          <a:xfrm>
            <a:off x="838200" y="3221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789156116"/>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3B5B2B65-ECB7-457F-BA27-6A729CBC2EBC}"/>
              </a:ext>
            </a:extLst>
          </p:cNvPr>
          <p:cNvSpPr>
            <a:spLocks noGrp="1"/>
          </p:cNvSpPr>
          <p:nvPr>
            <p:ph type="title"/>
          </p:nvPr>
        </p:nvSpPr>
        <p:spPr/>
        <p:txBody>
          <a:bodyPr/>
          <a:lstStyle>
            <a:defPPr/>
          </a:lstStyle>
          <a:p>
            <a:pPr/>
            <a:r>
              <a:rPr lang="en-US" b="1"/>
              <a:t>Thread Identification</a:t>
            </a:r>
            <a:endParaRPr lang="en-US"/>
          </a:p>
        </p:txBody>
      </p:sp>
      <p:sp>
        <p:nvSpPr>
          <p:cNvPr id="9" name="Rectangle 3">
            <a:extLst>
              <a:ext uri="{FF2B5EF4-FFF2-40B4-BE49-F238E27FC236}">
                <a16:creationId xmlns:a16="http://schemas.microsoft.com/office/drawing/2014/main" id="{4ABB7E8A-5A88-48FB-BFC7-81F5F984A82A}"/>
              </a:ext>
            </a:extLst>
          </p:cNvPr>
          <p:cNvSpPr>
            <a:spLocks noChangeArrowheads="1"/>
          </p:cNvSpPr>
          <p:nvPr/>
        </p:nvSpPr>
        <p:spPr bwMode="auto">
          <a:xfrm>
            <a:off x="700644" y="1609844"/>
            <a:ext cx="100710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0" i="0" u="none" strike="noStrike" cap="none" normalizeH="0" baseline="0">
                <a:ln>
                  <a:noFill/>
                </a:ln>
                <a:solidFill>
                  <a:schemeClr val="tx1"/>
                </a:solidFill>
                <a:effectLst/>
                <a:latin typeface="Arial" pitchFamily="34" charset="0"/>
              </a:rPr>
              <a:t>A thread can obtain its own thread ID by calling the </a:t>
            </a:r>
            <a:r>
              <a:rPr kumimoji="0" lang="en-US" altLang="en-US" sz="2400" b="0" i="0" u="none" strike="noStrike" cap="none" normalizeH="0" baseline="0" err="1">
                <a:ln>
                  <a:noFill/>
                </a:ln>
                <a:solidFill>
                  <a:schemeClr val="tx1"/>
                </a:solidFill>
                <a:effectLst/>
                <a:latin typeface="Arial Unicode MS" panose="020b0604020202020204" pitchFamily="34" charset="-128"/>
              </a:rPr>
              <a:t>pthread_self</a:t>
            </a:r>
            <a:r>
              <a:rPr kumimoji="0" lang="en-US" altLang="en-US" sz="2400" b="0" i="0" u="none" strike="noStrike" cap="none" normalizeH="0" baseline="0">
                <a:ln>
                  <a:noFill/>
                </a:ln>
                <a:solidFill>
                  <a:schemeClr val="tx1"/>
                </a:solidFill>
                <a:effectLst/>
              </a:rPr>
              <a:t> function.</a:t>
            </a:r>
            <a:endParaRPr kumimoji="0" lang="en-US" altLang="en-US" sz="2400" b="0" i="0" u="none" strike="noStrike" cap="none" normalizeH="0" baseline="0">
              <a:ln>
                <a:noFill/>
              </a:ln>
              <a:solidFill>
                <a:schemeClr val="tx1"/>
              </a:solidFill>
              <a:effectLst/>
              <a:latin typeface="Arial" pitchFamily="34" charset="0"/>
            </a:endParaRPr>
          </a:p>
        </p:txBody>
      </p:sp>
      <p:graphicFrame>
        <p:nvGraphicFramePr>
          <p:cNvPr id="10" name="Table 9">
            <a:extLst>
              <a:ext uri="{FF2B5EF4-FFF2-40B4-BE49-F238E27FC236}">
                <a16:creationId xmlns:a16="http://schemas.microsoft.com/office/drawing/2014/main" id="{8DA05790-D65A-405D-8AE7-3454F2B0C91D}"/>
              </a:ext>
            </a:extLst>
          </p:cNvPr>
          <p:cNvGraphicFramePr>
            <a:graphicFrameLocks noGrp="1"/>
          </p:cNvGraphicFramePr>
          <p:nvPr>
            <p:extLst>
              <p:ext uri="{D42A27DB-BD31-4B8C-83A1-F6EECF244321}">
                <p14:modId xmlns:p14="http://schemas.microsoft.com/office/powerpoint/2010/main" val="2734501367"/>
              </p:ext>
            </p:extLst>
          </p:nvPr>
        </p:nvGraphicFramePr>
        <p:xfrm>
          <a:off x="838200" y="2071509"/>
          <a:ext cx="10515600" cy="2019300"/>
        </p:xfrm>
        <a:graphic>
          <a:graphicData uri="http://schemas.openxmlformats.org/drawingml/2006/table">
            <a:tbl>
              <a:tblPr/>
              <a:tblGrid>
                <a:gridCol w="10515600">
                  <a:extLst>
                    <a:ext uri="{9D8B030D-6E8A-4147-A177-3AD203B41FA5}">
                      <a16:colId xmlns:a16="http://schemas.microsoft.com/office/drawing/2014/main" val="3900331754"/>
                    </a:ext>
                  </a:extLst>
                </a:gridCol>
              </a:tblGrid>
              <a:tr h="0">
                <a:tc>
                  <a:txBody>
                    <a:bodyPr vert="horz" wrap="square"/>
                    <a:lstStyle>
                      <a:defPPr/>
                    </a:lstStyle>
                    <a:p>
                      <a:pPr/>
                      <a:endParaRPr lang="en-US" sz="2000" b="1">
                        <a:latin typeface="Courier New" panose="02070309020205020404" pitchFamily="49" charset="0"/>
                        <a:cs typeface="Courier New" pitchFamily="49" charset="0"/>
                      </a:endParaRPr>
                    </a:p>
                  </a:txBody>
                  <a:tcPr marL="0" marR="0" marT="0" marB="0">
                    <a:lnL>
                      <a:noFill/>
                    </a:lnL>
                    <a:lnR>
                      <a:noFill/>
                    </a:lnR>
                    <a:lnT>
                      <a:noFill/>
                    </a:lnT>
                    <a:lnB>
                      <a:noFill/>
                    </a:lnB>
                  </a:tcPr>
                </a:tc>
                <a:extLst>
                  <a:ext uri="{0D108BD9-81ED-4DB2-BD59-A6C34878D82A}">
                    <a16:rowId xmlns:a16="http://schemas.microsoft.com/office/drawing/2014/main" val="2136298248"/>
                  </a:ext>
                </a:extLst>
              </a:tr>
              <a:tr h="0">
                <a:tc>
                  <a:txBody>
                    <a:bodyPr vert="horz" wrap="square"/>
                    <a:lstStyle>
                      <a:defPPr/>
                    </a:lstStyle>
                    <a:p>
                      <a:pPr algn="l"/>
                      <a:endParaRPr lang="en-IN" sz="2000" b="1">
                        <a:latin typeface="Courier New" panose="02070309020205020404" pitchFamily="49" charset="0"/>
                        <a:cs typeface="Courier New" pitchFamily="49" charset="0"/>
                      </a:endParaRPr>
                    </a:p>
                    <a:p>
                      <a:pPr algn="l"/>
                      <a:r>
                        <a:rPr lang="en-IN" sz="2000" b="1">
                          <a:latin typeface="Courier New" panose="02070309020205020404" pitchFamily="49" charset="0"/>
                          <a:cs typeface="Courier New" pitchFamily="49" charset="0"/>
                        </a:rPr>
                        <a:t>#include &lt;pthread.h&gt; </a:t>
                      </a:r>
                    </a:p>
                    <a:p>
                      <a:pPr algn="l"/>
                      <a:r>
                        <a:rPr lang="en-IN" sz="2000" b="1" err="1">
                          <a:latin typeface="Courier New" panose="02070309020205020404" pitchFamily="49" charset="0"/>
                          <a:cs typeface="Courier New" pitchFamily="49" charset="0"/>
                        </a:rPr>
                        <a:t>pthread_t pthread_self(void); </a:t>
                      </a:r>
                      <a:br>
                        <a:rPr lang="en-IN" sz="2000" b="1" err="1">
                          <a:latin typeface="Courier New" panose="02070309020205020404" pitchFamily="49" charset="0"/>
                          <a:cs typeface="Courier New" pitchFamily="49" charset="0"/>
                        </a:rPr>
                      </a:br>
                      <a:endParaRPr lang="en-IN" sz="2000" b="1">
                        <a:latin typeface="Courier New" panose="02070309020205020404" pitchFamily="49" charset="0"/>
                        <a:cs typeface="Courier New" pitchFamily="49" charset="0"/>
                      </a:endParaRPr>
                    </a:p>
                  </a:txBody>
                  <a:tcPr marL="47625" marR="47625" marT="47625" marB="47625">
                    <a:lnL>
                      <a:noFill/>
                    </a:lnL>
                    <a:lnR>
                      <a:noFill/>
                    </a:lnR>
                    <a:lnT>
                      <a:noFill/>
                    </a:lnT>
                    <a:lnB>
                      <a:noFill/>
                    </a:lnB>
                  </a:tcPr>
                </a:tc>
                <a:extLst>
                  <a:ext uri="{0D108BD9-81ED-4DB2-BD59-A6C34878D82A}">
                    <a16:rowId xmlns:a16="http://schemas.microsoft.com/office/drawing/2014/main" val="2684917033"/>
                  </a:ext>
                </a:extLst>
              </a:tr>
              <a:tr h="0">
                <a:tc>
                  <a:txBody>
                    <a:bodyPr vert="horz" wrap="square"/>
                    <a:lstStyle>
                      <a:defPPr/>
                    </a:lstStyle>
                    <a:p>
                      <a:pPr algn="r"/>
                      <a:r>
                        <a:rPr lang="en-IN" sz="2000" b="1">
                          <a:latin typeface="Courier New" panose="02070309020205020404" pitchFamily="49" charset="0"/>
                          <a:cs typeface="Courier New" pitchFamily="49" charset="0"/>
                        </a:rPr>
                        <a:t>Returns: the thread ID of the calling thread</a:t>
                      </a:r>
                    </a:p>
                  </a:txBody>
                  <a:tcPr marL="47625" marR="47625" marT="47625" marB="47625">
                    <a:lnL>
                      <a:noFill/>
                    </a:lnL>
                    <a:lnR>
                      <a:noFill/>
                    </a:lnR>
                    <a:lnT>
                      <a:noFill/>
                    </a:lnT>
                    <a:lnB>
                      <a:noFill/>
                    </a:lnB>
                  </a:tcPr>
                </a:tc>
                <a:extLst>
                  <a:ext uri="{0D108BD9-81ED-4DB2-BD59-A6C34878D82A}">
                    <a16:rowId xmlns:a16="http://schemas.microsoft.com/office/drawing/2014/main" val="1782704533"/>
                  </a:ext>
                </a:extLst>
              </a:tr>
            </a:tbl>
          </a:graphicData>
        </a:graphic>
      </p:graphicFrame>
      <p:sp>
        <p:nvSpPr>
          <p:cNvPr id="11" name="Rectangle 4">
            <a:extLst>
              <a:ext uri="{FF2B5EF4-FFF2-40B4-BE49-F238E27FC236}">
                <a16:creationId xmlns:a16="http://schemas.microsoft.com/office/drawing/2014/main" id="{F0D9C1BD-6CEA-42D3-B603-877B7CC3B1CD}"/>
              </a:ext>
            </a:extLst>
          </p:cNvPr>
          <p:cNvSpPr>
            <a:spLocks noChangeArrowheads="1"/>
          </p:cNvSpPr>
          <p:nvPr/>
        </p:nvSpPr>
        <p:spPr bwMode="auto">
          <a:xfrm>
            <a:off x="593767" y="4471630"/>
            <a:ext cx="1061654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a:ln>
                  <a:noFill/>
                </a:ln>
                <a:solidFill>
                  <a:schemeClr val="tx1"/>
                </a:solidFill>
                <a:effectLst/>
                <a:latin typeface="Arial" pitchFamily="34" charset="0"/>
              </a:rPr>
              <a:t>This function can be used with </a:t>
            </a:r>
            <a:r>
              <a:rPr kumimoji="0" lang="en-US" altLang="en-US" b="0" i="0" u="none" strike="noStrike" cap="none" normalizeH="0" baseline="0" err="1">
                <a:ln>
                  <a:noFill/>
                </a:ln>
                <a:solidFill>
                  <a:schemeClr val="tx1"/>
                </a:solidFill>
                <a:effectLst/>
                <a:latin typeface="Arial Unicode MS" panose="020b0604020202020204" pitchFamily="34" charset="-128"/>
              </a:rPr>
              <a:t>pthread_equal</a:t>
            </a:r>
            <a:r>
              <a:rPr kumimoji="0" lang="en-US" altLang="en-US" b="0" i="0" u="none" strike="noStrike" cap="none" normalizeH="0" baseline="0">
                <a:ln>
                  <a:noFill/>
                </a:ln>
                <a:solidFill>
                  <a:schemeClr val="tx1"/>
                </a:solidFill>
                <a:effectLst/>
              </a:rPr>
              <a:t> when a thread needs to identify data structures that are tagged with its thread ID. For example, a master thread might place work assignments on a queue and use the thread ID to control which jobs go to each worker thread.</a:t>
            </a:r>
            <a:endParaRPr kumimoji="0" lang="en-US" altLang="en-US"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222898141"/>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838200" y="365125"/>
            <a:ext cx="10515600" cy="1325563"/>
          </a:xfrm>
        </p:spPr>
        <p:txBody>
          <a:bodyPr/>
          <a:lstStyle>
            <a:defPPr/>
          </a:lstStyle>
          <a:p>
            <a:pPr/>
            <a:r>
              <a:rPr lang="en-US" b="1"/>
              <a:t>Thread Termination</a:t>
            </a:r>
            <a:endParaRPr lang="ko-KR" altLang="en-US" b="1"/>
          </a:p>
        </p:txBody>
      </p:sp>
      <p:sp>
        <p:nvSpPr>
          <p:cNvPr id="14" name="내용 개체 틀 2">
            <a:extLst>
              <a:ext uri="{FF2B5EF4-FFF2-40B4-BE49-F238E27FC236}">
                <a16:creationId xmlns:a16="http://schemas.microsoft.com/office/drawing/2014/main" id="{A5CCA4D9-5575-4EF1-9D2F-389D1F34B87A}"/>
              </a:ext>
            </a:extLst>
          </p:cNvPr>
          <p:cNvSpPr>
            <a:spLocks noGrp="1"/>
          </p:cNvSpPr>
          <p:nvPr>
            <p:ph idx="1"/>
          </p:nvPr>
        </p:nvSpPr>
        <p:spPr>
          <a:xfrm>
            <a:off x="517566" y="1377207"/>
            <a:ext cx="10515600" cy="4351338"/>
          </a:xfrm>
        </p:spPr>
        <p:txBody>
          <a:bodyPr>
            <a:normAutofit lnSpcReduction="10000"/>
          </a:bodyPr>
          <a:lstStyle>
            <a:defPPr/>
          </a:lstStyle>
          <a:p>
            <a:r>
              <a:rPr lang="en-IN" altLang="ko-KR"/>
              <a:t>If any thread within a process calls exit, _Exit, or _exit, then the entire process terminates. Similarly, when the default action is to terminate the process, a signal sent to a thread will terminate the entire process.</a:t>
            </a:r>
          </a:p>
          <a:p>
            <a:r>
              <a:rPr lang="en-IN" altLang="ko-KR"/>
              <a:t>A single thread can exit in three ways, thereby stopping its flow of control, without terminating the entire process.</a:t>
            </a:r>
          </a:p>
          <a:p>
            <a:pPr lvl="1"/>
            <a:r>
              <a:rPr lang="en-IN" altLang="ko-KR"/>
              <a:t>The thread can simply return from the start routine. The return value is the thread's exit code.</a:t>
            </a:r>
          </a:p>
          <a:p>
            <a:pPr lvl="1"/>
            <a:r>
              <a:rPr lang="en-IN" altLang="ko-KR"/>
              <a:t>The thread can be canceled by another thread in the same process.</a:t>
            </a:r>
          </a:p>
          <a:p>
            <a:pPr lvl="1"/>
            <a:r>
              <a:rPr lang="en-IN" altLang="ko-KR"/>
              <a:t>The thread can call pthread_exit.</a:t>
            </a:r>
          </a:p>
          <a:p>
            <a:pPr marL="457200" lvl="1" indent="0">
              <a:buNone/>
            </a:pPr>
            <a:r>
              <a:rPr lang="en-IN" altLang="ko-KR" sz="2800"/>
              <a:t>#include &lt;pthread.h&gt;</a:t>
            </a:r>
          </a:p>
          <a:p>
            <a:pPr marL="457200" lvl="1" indent="0">
              <a:buNone/>
            </a:pPr>
            <a:r>
              <a:rPr lang="en-IN" altLang="ko-KR" sz="2800"/>
              <a:t>void pthread_exit(void *rval_ptr);</a:t>
            </a:r>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158</a:t>
            </a:fld>
            <a:r>
              <a:rPr lang="en-US" altLang="ko-KR">
                <a:solidFill>
                  <a:srgbClr val="1F497D">
                    <a:lumMod val="50000"/>
                  </a:srgbClr>
                </a:solidFill>
              </a:rPr>
              <a:t> </a:t>
            </a:r>
          </a:p>
        </p:txBody>
      </p:sp>
      <p:sp>
        <p:nvSpPr>
          <p:cNvPr id="3" name="Rectangle 2">
            <a:extLst>
              <a:ext uri="{FF2B5EF4-FFF2-40B4-BE49-F238E27FC236}">
                <a16:creationId xmlns:a16="http://schemas.microsoft.com/office/drawing/2014/main" id="{DCF929B7-8F55-4157-9D30-5071163912C6}"/>
              </a:ext>
            </a:extLst>
          </p:cNvPr>
          <p:cNvSpPr>
            <a:spLocks noChangeArrowheads="1"/>
          </p:cNvSpPr>
          <p:nvPr/>
        </p:nvSpPr>
        <p:spPr bwMode="auto">
          <a:xfrm>
            <a:off x="101791" y="5643356"/>
            <a:ext cx="105323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tx1"/>
                </a:solidFill>
                <a:effectLst/>
                <a:latin typeface="Arial" pitchFamily="34" charset="0"/>
              </a:rPr>
              <a:t>The rval_ptr is a typeless pointer, similar to the single argument passed to the start routine.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tx1"/>
                </a:solidFill>
                <a:effectLst/>
                <a:latin typeface="Arial" pitchFamily="34" charset="0"/>
              </a:rPr>
              <a:t>This pointer is available to other threads in the process by calling the </a:t>
            </a:r>
            <a:r>
              <a:rPr kumimoji="0" lang="en-US" altLang="en-US" sz="2000" b="0" i="0" u="none" strike="noStrike" cap="none" normalizeH="0" baseline="0" err="1">
                <a:ln>
                  <a:noFill/>
                </a:ln>
                <a:solidFill>
                  <a:schemeClr val="tx1"/>
                </a:solidFill>
                <a:effectLst/>
                <a:latin typeface="Arial Unicode MS" panose="020b0604020202020204" pitchFamily="34" charset="-128"/>
              </a:rPr>
              <a:t>pthread_join</a:t>
            </a:r>
            <a:r>
              <a:rPr kumimoji="0" lang="en-US" altLang="en-US" sz="2000" b="0" i="0" u="none" strike="noStrike" cap="none" normalizeH="0" baseline="0">
                <a:ln>
                  <a:noFill/>
                </a:ln>
                <a:solidFill>
                  <a:schemeClr val="tx1"/>
                </a:solidFill>
                <a:effectLst/>
              </a:rPr>
              <a:t> function.</a:t>
            </a:r>
            <a:endParaRPr kumimoji="0" lang="en-US" altLang="en-US" sz="20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600661235"/>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E2A74E-D958-4046-AEB7-0EAAF2A93EBF}"/>
              </a:ext>
            </a:extLst>
          </p:cNvPr>
          <p:cNvSpPr>
            <a:spLocks noGrp="1"/>
          </p:cNvSpPr>
          <p:nvPr>
            <p:ph type="title"/>
          </p:nvPr>
        </p:nvSpPr>
        <p:spPr>
          <a:xfrm>
            <a:off x="701690" y="171727"/>
            <a:ext cx="10515600" cy="818409"/>
          </a:xfrm>
        </p:spPr>
        <p:txBody>
          <a:bodyPr/>
          <a:lstStyle>
            <a:defPPr/>
          </a:lstStyle>
          <a:p>
            <a:pPr/>
            <a:r>
              <a:rPr lang="en-US" altLang="ko-KR" b="1"/>
              <a:t>Wait for a thread to complete</a:t>
            </a:r>
            <a:endParaRPr lang="ko-KR" altLang="en-US" b="1"/>
          </a:p>
        </p:txBody>
      </p:sp>
      <p:sp>
        <p:nvSpPr>
          <p:cNvPr id="14" name="내용 개체 틀 2">
            <a:extLst>
              <a:ext uri="{FF2B5EF4-FFF2-40B4-BE49-F238E27FC236}">
                <a16:creationId xmlns:a16="http://schemas.microsoft.com/office/drawing/2014/main" id="{A5CCA4D9-5575-4EF1-9D2F-389D1F34B87A}"/>
              </a:ext>
            </a:extLst>
          </p:cNvPr>
          <p:cNvSpPr>
            <a:spLocks noGrp="1"/>
          </p:cNvSpPr>
          <p:nvPr>
            <p:ph idx="1"/>
          </p:nvPr>
        </p:nvSpPr>
        <p:spPr>
          <a:xfrm>
            <a:off x="190005" y="2253667"/>
            <a:ext cx="11163795" cy="4351338"/>
          </a:xfrm>
        </p:spPr>
        <p:txBody>
          <a:bodyPr>
            <a:normAutofit fontScale="92500"/>
          </a:bodyPr>
          <a:lstStyle>
            <a:defPPr/>
          </a:lstStyle>
          <a:p>
            <a:r>
              <a:rPr lang="en-IN" altLang="ko-KR"/>
              <a:t>The calling thread will block until the specified thread calls pthread_exit, returns from its start routine, or is canceled. If the thread simply returned from its start routine, rval_ptr will contain the return code. If the thread was canceled, the memory location specified by rval_ptr is set to PTHREAD_CANCELED.</a:t>
            </a:r>
          </a:p>
          <a:p>
            <a:r>
              <a:rPr lang="en-IN" altLang="ko-KR"/>
              <a:t>By calling pthread_join, we automatically place a thread in the detached state (discussed shortly) so that its resources can be recovered. If the thread was already in the detached state, calling pthread_join fails, returning EINVAL.</a:t>
            </a:r>
          </a:p>
          <a:p>
            <a:r>
              <a:rPr lang="en-IN" altLang="ko-KR"/>
              <a:t>If we're not interested in a thread's return value, we can set rval_ptr to NULL. In this case, calling pthread_join allows us to wait for the specified thread, but does not retrieve the thread's termination status.</a:t>
            </a:r>
            <a:endParaRPr lang="en-US" altLang="ko-KR"/>
          </a:p>
        </p:txBody>
      </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159</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4E31DA18-9013-4BBC-9225-57EE11532858}"/>
              </a:ext>
            </a:extLst>
          </p:cNvPr>
          <p:cNvSpPr txBox="1"/>
          <p:nvPr/>
        </p:nvSpPr>
        <p:spPr>
          <a:xfrm>
            <a:off x="1318161" y="841549"/>
            <a:ext cx="8522255" cy="1325563"/>
          </a:xfrm>
          <a:prstGeom prst="rect">
            <a:avLst/>
          </a:prstGeom>
          <a:noFill/>
          <a:ln>
            <a:solidFill>
              <a:schemeClr val="tx1"/>
            </a:solidFill>
          </a:ln>
        </p:spPr>
        <p:txBody>
          <a:bodyPr wrap="square" lIns="252000" rtlCol="0" anchor="ctr">
            <a:noAutofit/>
          </a:bodyPr>
          <a:lstStyle>
            <a:defPPr>
              <a:defRPr lang="en-US"/>
            </a:defPPr>
          </a:lstStyle>
          <a:p>
            <a:pPr/>
            <a:r>
              <a:rPr lang="en-IN" altLang="ko-KR" sz="1600" b="1">
                <a:solidFill>
                  <a:prstClr val="black"/>
                </a:solidFill>
                <a:latin typeface="Courier New" panose="02070309020205020404" pitchFamily="49" charset="0"/>
                <a:ea typeface="맑은 고딕" pitchFamily="50" charset="-127"/>
                <a:cs typeface="Courier New" pitchFamily="49" charset="0"/>
              </a:rPr>
              <a:t>#include &lt;pthread.h&gt;</a:t>
            </a:r>
          </a:p>
          <a:p>
            <a:pPr/>
            <a:r>
              <a:rPr lang="en-IN" altLang="ko-KR" sz="1600" b="1">
                <a:solidFill>
                  <a:prstClr val="black"/>
                </a:solidFill>
                <a:latin typeface="Courier New" panose="02070309020205020404" pitchFamily="49" charset="0"/>
                <a:ea typeface="맑은 고딕" pitchFamily="50" charset="-127"/>
                <a:cs typeface="Courier New" pitchFamily="49" charset="0"/>
              </a:rPr>
              <a:t>int pthread_join(pthread_t thread, void **rval_ptr);</a:t>
            </a:r>
          </a:p>
          <a:p>
            <a:pPr/>
            <a:endParaRPr lang="en-IN" altLang="ko-KR" sz="1600" b="1">
              <a:solidFill>
                <a:prstClr val="black"/>
              </a:solidFill>
              <a:latin typeface="Courier New" panose="02070309020205020404" pitchFamily="49" charset="0"/>
              <a:ea typeface="맑은 고딕" pitchFamily="50" charset="-127"/>
              <a:cs typeface="Courier New" pitchFamily="49" charset="0"/>
            </a:endParaRPr>
          </a:p>
          <a:p>
            <a:pPr/>
            <a:r>
              <a:rPr lang="en-IN" altLang="ko-KR" sz="1600" b="1">
                <a:solidFill>
                  <a:prstClr val="black"/>
                </a:solidFill>
                <a:latin typeface="Courier New" panose="02070309020205020404" pitchFamily="49" charset="0"/>
                <a:ea typeface="맑은 고딕" pitchFamily="50" charset="-127"/>
                <a:cs typeface="Courier New" pitchFamily="49" charset="0"/>
              </a:rPr>
              <a:t>Returns: 0 if OK, error number on failure</a:t>
            </a:r>
            <a:endParaRPr lang="en-US" altLang="ko-KR" sz="1600" b="1">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4033453094"/>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774358"/>
          </a:xfrm>
        </p:spPr>
        <p:txBody>
          <a:bodyPr/>
          <a:lstStyle>
            <a:defPPr/>
          </a:lstStyle>
          <a:p>
            <a:pPr/>
            <a:r>
              <a:rPr lang="en-US" b="1"/>
              <a:t>Critical Section</a:t>
            </a:r>
          </a:p>
        </p:txBody>
      </p:sp>
      <p:sp>
        <p:nvSpPr>
          <p:cNvPr id="3" name="Content Placeholder 2"/>
          <p:cNvSpPr>
            <a:spLocks noGrp="1"/>
          </p:cNvSpPr>
          <p:nvPr>
            <p:ph idx="1"/>
          </p:nvPr>
        </p:nvSpPr>
        <p:spPr>
          <a:xfrm>
            <a:off x="835870" y="1035306"/>
            <a:ext cx="4971757" cy="4924938"/>
          </a:xfrm>
        </p:spPr>
        <p:txBody>
          <a:bodyPr>
            <a:normAutofit/>
          </a:bodyPr>
          <a:lstStyle>
            <a:defPPr/>
          </a:lstStyle>
          <a:p>
            <a:r>
              <a:rPr lang="en-US"/>
              <a:t>A critical section is a block of a code that only one process at a time can execute </a:t>
            </a:r>
          </a:p>
          <a:p>
            <a:r>
              <a:rPr lang="en-US"/>
              <a:t>The critical section problem is to ensure that only one process at a time is allowed to be operating in its critical section</a:t>
            </a:r>
          </a:p>
          <a:p>
            <a:r>
              <a:rPr lang="en-US"/>
              <a:t>Each process takes permission from operating system to enter into the critical section </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12"/>
          <p:cNvSpPr/>
          <p:nvPr/>
        </p:nvSpPr>
        <p:spPr>
          <a:xfrm>
            <a:off x="6654019" y="450167"/>
            <a:ext cx="3334043" cy="26587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4" name="TextBox 13"/>
          <p:cNvSpPr txBox="1"/>
          <p:nvPr/>
        </p:nvSpPr>
        <p:spPr>
          <a:xfrm>
            <a:off x="6668087" y="506439"/>
            <a:ext cx="3024554" cy="3139321"/>
          </a:xfrm>
          <a:prstGeom prst="rect">
            <a:avLst/>
          </a:prstGeom>
          <a:noFill/>
        </p:spPr>
        <p:txBody>
          <a:bodyPr wrap="square" rtlCol="0">
            <a:spAutoFit/>
          </a:bodyPr>
          <a:lstStyle>
            <a:defPPr>
              <a:defRPr lang="en-US"/>
            </a:defPPr>
          </a:lstStyle>
          <a:p>
            <a:pPr/>
            <a:r>
              <a:rPr lang="en-US" b="1"/>
              <a:t>do {</a:t>
            </a:r>
          </a:p>
          <a:p>
            <a:pPr/>
            <a:r>
              <a:rPr lang="en-US" b="1"/>
              <a:t>        </a:t>
            </a:r>
          </a:p>
          <a:p>
            <a:pPr/>
            <a:endParaRPr lang="en-US" b="1"/>
          </a:p>
          <a:p>
            <a:pPr/>
            <a:r>
              <a:rPr lang="en-US" b="1"/>
              <a:t>                 critical section</a:t>
            </a:r>
          </a:p>
          <a:p>
            <a:pPr/>
            <a:r>
              <a:rPr lang="en-US" b="1"/>
              <a:t>            </a:t>
            </a:r>
          </a:p>
          <a:p>
            <a:pPr/>
            <a:endParaRPr lang="en-US" b="1"/>
          </a:p>
          <a:p>
            <a:pPr/>
            <a:endParaRPr lang="en-US" b="1"/>
          </a:p>
          <a:p>
            <a:pPr/>
            <a:endParaRPr lang="en-US" b="1"/>
          </a:p>
          <a:p>
            <a:pPr/>
            <a:r>
              <a:rPr lang="en-US" b="1"/>
              <a:t>   } while (TRUE);</a:t>
            </a:r>
          </a:p>
          <a:p>
            <a:pPr/>
            <a:endParaRPr lang="en-US" b="1"/>
          </a:p>
          <a:p>
            <a:pPr/>
            <a:endParaRPr lang="en-US" b="1"/>
          </a:p>
        </p:txBody>
      </p:sp>
      <p:sp>
        <p:nvSpPr>
          <p:cNvPr id="15" name="Rectangle 14"/>
          <p:cNvSpPr/>
          <p:nvPr/>
        </p:nvSpPr>
        <p:spPr>
          <a:xfrm>
            <a:off x="7385538" y="787791"/>
            <a:ext cx="1702191" cy="436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6" name="TextBox 15"/>
          <p:cNvSpPr txBox="1"/>
          <p:nvPr/>
        </p:nvSpPr>
        <p:spPr>
          <a:xfrm>
            <a:off x="7455877" y="759655"/>
            <a:ext cx="1603717" cy="369332"/>
          </a:xfrm>
          <a:prstGeom prst="rect">
            <a:avLst/>
          </a:prstGeom>
          <a:noFill/>
        </p:spPr>
        <p:txBody>
          <a:bodyPr wrap="square" rtlCol="0">
            <a:spAutoFit/>
          </a:bodyPr>
          <a:lstStyle>
            <a:defPPr>
              <a:defRPr lang="en-US"/>
            </a:defPPr>
          </a:lstStyle>
          <a:p>
            <a:pPr/>
            <a:r>
              <a:rPr lang="en-US" b="1"/>
              <a:t>entry section</a:t>
            </a:r>
          </a:p>
        </p:txBody>
      </p:sp>
      <p:sp>
        <p:nvSpPr>
          <p:cNvPr id="18" name="Rectangle 17"/>
          <p:cNvSpPr/>
          <p:nvPr/>
        </p:nvSpPr>
        <p:spPr>
          <a:xfrm>
            <a:off x="7329268" y="1955410"/>
            <a:ext cx="1772529" cy="393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19" name="TextBox 18"/>
          <p:cNvSpPr txBox="1"/>
          <p:nvPr/>
        </p:nvSpPr>
        <p:spPr>
          <a:xfrm>
            <a:off x="7441809" y="1955409"/>
            <a:ext cx="1674056" cy="369332"/>
          </a:xfrm>
          <a:prstGeom prst="rect">
            <a:avLst/>
          </a:prstGeom>
          <a:noFill/>
        </p:spPr>
        <p:txBody>
          <a:bodyPr wrap="square" rtlCol="0">
            <a:spAutoFit/>
          </a:bodyPr>
          <a:lstStyle>
            <a:defPPr>
              <a:defRPr lang="en-US"/>
            </a:defPPr>
          </a:lstStyle>
          <a:p>
            <a:pPr/>
            <a:r>
              <a:rPr lang="en-US" b="1"/>
              <a:t>exit section </a:t>
            </a:r>
          </a:p>
        </p:txBody>
      </p:sp>
      <p:pic>
        <p:nvPicPr>
          <p:cNvPr id="2050" name="Picture 2" descr="Operating Systems Notes"/>
          <p:cNvPicPr>
            <a:picLocks noChangeAspect="1" noChangeArrowheads="1"/>
          </p:cNvPicPr>
          <p:nvPr/>
        </p:nvPicPr>
        <p:blipFill>
          <a:blip r:embed="rId3"/>
          <a:stretch>
            <a:fillRect/>
          </a:stretch>
        </p:blipFill>
        <p:spPr bwMode="auto">
          <a:xfrm>
            <a:off x="7161285" y="3783891"/>
            <a:ext cx="2552700" cy="1524001"/>
          </a:xfrm>
          <a:prstGeom prst="rect">
            <a:avLst/>
          </a:prstGeom>
          <a:noFill/>
        </p:spPr>
      </p:pic>
      <p:sp>
        <p:nvSpPr>
          <p:cNvPr id="21" name="TextBox 20">
            <a:extLst>
              <a:ext uri="{FF2B5EF4-FFF2-40B4-BE49-F238E27FC236}">
                <a16:creationId xmlns:a16="http://schemas.microsoft.com/office/drawing/2014/main" id="{D5BA525C-D4A3-49B2-9C21-CA5B07F3CF5F}"/>
              </a:ext>
            </a:extLst>
          </p:cNvPr>
          <p:cNvSpPr txBox="1"/>
          <p:nvPr/>
        </p:nvSpPr>
        <p:spPr>
          <a:xfrm>
            <a:off x="88135" y="5356462"/>
            <a:ext cx="10995132" cy="1015663"/>
          </a:xfrm>
          <a:prstGeom prst="rect">
            <a:avLst/>
          </a:prstGeom>
          <a:noFill/>
        </p:spPr>
        <p:txBody>
          <a:bodyPr wrap="square">
            <a:spAutoFit/>
          </a:bodyPr>
          <a:lstStyle>
            <a:defPPr>
              <a:defRPr lang="en-US"/>
            </a:defPPr>
          </a:lstStyle>
          <a:p>
            <a:pPr algn="l"/>
            <a:r>
              <a:rPr lang="en-US" sz="2000" b="1" i="0" u="none" strike="noStrike" baseline="0">
                <a:latin typeface="NewBaskervilleEF-Roman"/>
              </a:rPr>
              <a:t>The term </a:t>
            </a:r>
            <a:r>
              <a:rPr lang="en-US" sz="2000" b="1" i="0" u="none" strike="noStrike" baseline="0">
                <a:latin typeface="NewBaskervilleEF-RomanIta"/>
              </a:rPr>
              <a:t>critical section </a:t>
            </a:r>
            <a:r>
              <a:rPr lang="en-US" sz="2000" b="1" i="0" u="none" strike="noStrike" baseline="0">
                <a:latin typeface="NewBaskervilleEF-Roman"/>
              </a:rPr>
              <a:t>is used to refer to a section of code that accesses a shared resource and whose execution should be </a:t>
            </a:r>
            <a:r>
              <a:rPr lang="en-US" sz="2000" b="1" i="0" u="none" strike="noStrike" baseline="0">
                <a:latin typeface="NewBaskervilleEF-RomanIta"/>
              </a:rPr>
              <a:t>atomic</a:t>
            </a:r>
            <a:r>
              <a:rPr lang="en-US" sz="2000" b="1" i="0" u="none" strike="noStrike" baseline="0">
                <a:latin typeface="NewBaskervilleEF-Roman"/>
              </a:rPr>
              <a:t>; that is, its execution should not be interrupted by another thread that simultaneously accesses the </a:t>
            </a:r>
            <a:r>
              <a:rPr lang="en-IN" sz="2000" b="1" i="0" u="none" strike="noStrike" baseline="0">
                <a:latin typeface="NewBaskervilleEF-Roman"/>
              </a:rPr>
              <a:t>same shared resource.</a:t>
            </a:r>
            <a:endParaRPr lang="en-IN" sz="2000" b="1"/>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160</a:t>
            </a:fld>
            <a:r>
              <a:rPr lang="en-US" altLang="ko-KR">
                <a:solidFill>
                  <a:srgbClr val="1F497D">
                    <a:lumMod val="50000"/>
                  </a:srgbClr>
                </a:solidFill>
              </a:rPr>
              <a:t> </a:t>
            </a:r>
          </a:p>
        </p:txBody>
      </p:sp>
      <p:pic>
        <p:nvPicPr>
          <p:cNvPr id="17" name="Picture 2">
            <a:extLst>
              <a:ext uri="{FF2B5EF4-FFF2-40B4-BE49-F238E27FC236}">
                <a16:creationId xmlns:a16="http://schemas.microsoft.com/office/drawing/2014/main" id="{7D1942B7-E54A-4808-8B33-4700AC633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23" t="30663" r="10222" b="24739"/>
          <a:stretch>
            <a:fillRect/>
          </a:stretch>
        </p:blipFill>
        <p:spPr bwMode="auto">
          <a:xfrm>
            <a:off x="1064821" y="2068673"/>
            <a:ext cx="85058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itle 19">
            <a:extLst>
              <a:ext uri="{FF2B5EF4-FFF2-40B4-BE49-F238E27FC236}">
                <a16:creationId xmlns:a16="http://schemas.microsoft.com/office/drawing/2014/main" id="{278E0211-480F-4413-B687-E41F7D53C543}"/>
              </a:ext>
            </a:extLst>
          </p:cNvPr>
          <p:cNvSpPr>
            <a:spLocks noGrp="1"/>
          </p:cNvSpPr>
          <p:nvPr>
            <p:ph type="title"/>
          </p:nvPr>
        </p:nvSpPr>
        <p:spPr/>
        <p:txBody>
          <a:bodyPr/>
          <a:lstStyle>
            <a:defPPr/>
          </a:lstStyle>
          <a:p>
            <a:pPr/>
            <a:r>
              <a:rPr lang="en-US" b="1"/>
              <a:t>Joining</a:t>
            </a:r>
            <a:endParaRPr lang="en-IN" b="1"/>
          </a:p>
        </p:txBody>
      </p:sp>
    </p:spTree>
    <p:extLst>
      <p:ext uri="{BB962C8B-B14F-4D97-AF65-F5344CB8AC3E}">
        <p14:creationId xmlns:p14="http://schemas.microsoft.com/office/powerpoint/2010/main" val="2239407071"/>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523742C6-77EF-479F-8066-EF610E3C970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161</a:t>
            </a:fld>
            <a:r>
              <a:rPr lang="en-US" altLang="ko-KR">
                <a:solidFill>
                  <a:srgbClr val="1F497D">
                    <a:lumMod val="50000"/>
                  </a:srgbClr>
                </a:solidFill>
              </a:rPr>
              <a:t> </a:t>
            </a:r>
          </a:p>
        </p:txBody>
      </p:sp>
      <p:sp>
        <p:nvSpPr>
          <p:cNvPr id="20" name="Title 19">
            <a:extLst>
              <a:ext uri="{FF2B5EF4-FFF2-40B4-BE49-F238E27FC236}">
                <a16:creationId xmlns:a16="http://schemas.microsoft.com/office/drawing/2014/main" id="{278E0211-480F-4413-B687-E41F7D53C543}"/>
              </a:ext>
            </a:extLst>
          </p:cNvPr>
          <p:cNvSpPr>
            <a:spLocks noGrp="1"/>
          </p:cNvSpPr>
          <p:nvPr>
            <p:ph type="title"/>
          </p:nvPr>
        </p:nvSpPr>
        <p:spPr/>
        <p:txBody>
          <a:bodyPr/>
          <a:lstStyle>
            <a:defPPr/>
          </a:lstStyle>
          <a:p>
            <a:pPr/>
            <a:r>
              <a:rPr lang="en-US" altLang="en-US" sz="4400" b="1"/>
              <a:t>Detach</a:t>
            </a:r>
            <a:endParaRPr lang="en-IN" b="1"/>
          </a:p>
        </p:txBody>
      </p:sp>
      <p:sp>
        <p:nvSpPr>
          <p:cNvPr id="14" name="Content Placeholder 3">
            <a:extLst>
              <a:ext uri="{FF2B5EF4-FFF2-40B4-BE49-F238E27FC236}">
                <a16:creationId xmlns:a16="http://schemas.microsoft.com/office/drawing/2014/main" id="{22CA1B9E-ECFA-4C09-9F52-8539EF2A1BCF}"/>
              </a:ext>
            </a:extLst>
          </p:cNvPr>
          <p:cNvSpPr>
            <a:spLocks noGrp="1"/>
          </p:cNvSpPr>
          <p:nvPr>
            <p:ph idx="1"/>
          </p:nvPr>
        </p:nvSpPr>
        <p:spPr>
          <a:xfrm>
            <a:off x="763852" y="1690688"/>
            <a:ext cx="10649197" cy="4660554"/>
          </a:xfrm>
        </p:spPr>
        <p:txBody>
          <a:bodyPr>
            <a:normAutofit lnSpcReduction="10000"/>
          </a:bodyPr>
          <a:lstStyle>
            <a:defPPr/>
          </a:lstStyle>
          <a:p>
            <a:r>
              <a:rPr lang="en-US" altLang="en-US" sz="2400"/>
              <a:t>The </a:t>
            </a:r>
            <a:r>
              <a:rPr lang="en-US" altLang="en-US" sz="2400" err="1">
                <a:latin typeface="Courier New" panose="02070309020205020404" pitchFamily="49" charset="0"/>
                <a:cs typeface="Courier New" pitchFamily="49" charset="0"/>
              </a:rPr>
              <a:t>pthread_detach()</a:t>
            </a:r>
            <a:r>
              <a:rPr lang="en-US" altLang="en-US" sz="2400"/>
              <a:t>routine can be used to explicitly detach a thread even though it was created as joinable </a:t>
            </a:r>
            <a:br>
              <a:rPr lang="en-US" altLang="en-US" sz="2400"/>
            </a:br>
            <a:endParaRPr lang="en-US" altLang="en-US" sz="800"/>
          </a:p>
          <a:p>
            <a:r>
              <a:rPr lang="en-US" altLang="en-US" sz="2400"/>
              <a:t>There is no converse routine</a:t>
            </a:r>
            <a:br>
              <a:rPr lang="en-US" altLang="en-US" sz="2400"/>
            </a:br>
            <a:endParaRPr lang="en-US" altLang="en-US" sz="1200"/>
          </a:p>
          <a:p>
            <a:r>
              <a:rPr lang="en-US" altLang="en-US" sz="2400" b="1"/>
              <a:t>Recommendations</a:t>
            </a:r>
            <a:r>
              <a:rPr lang="en-US" altLang="en-US" sz="2400"/>
              <a:t>: </a:t>
            </a:r>
          </a:p>
          <a:p>
            <a:r>
              <a:rPr lang="en-US" altLang="en-US" sz="2400"/>
              <a:t>If a thread requires joining, consider explicitly creating it as joinable </a:t>
            </a:r>
            <a:br>
              <a:rPr lang="en-US" altLang="en-US" sz="2400"/>
            </a:br>
            <a:endParaRPr lang="en-US" altLang="en-US" sz="800"/>
          </a:p>
          <a:p>
            <a:r>
              <a:rPr lang="en-US" altLang="en-US" sz="2400"/>
              <a:t>This provides portability as not all implementations may create threads as joinable by default </a:t>
            </a:r>
            <a:br>
              <a:rPr lang="en-US" altLang="en-US" sz="2400"/>
            </a:br>
            <a:endParaRPr lang="en-US" altLang="en-US" sz="800"/>
          </a:p>
          <a:p>
            <a:r>
              <a:rPr lang="en-US" altLang="en-US" sz="2400"/>
              <a:t>If you know in advance that a thread will never need to join with another thread, consider creating it in a detached state </a:t>
            </a:r>
            <a:br>
              <a:rPr lang="en-US" altLang="en-US" sz="2400"/>
            </a:br>
            <a:endParaRPr lang="en-US" altLang="en-US" sz="800"/>
          </a:p>
          <a:p>
            <a:r>
              <a:rPr lang="en-US" altLang="en-US" sz="2400"/>
              <a:t>Some system resources may be able to be freed. </a:t>
            </a:r>
          </a:p>
          <a:p>
            <a:endParaRPr lang="en-US" altLang="en-US" sz="2400">
              <a:latin typeface="Courier New" panose="02070309020205020404" pitchFamily="49" charset="0"/>
              <a:cs typeface="Courier New" pitchFamily="49" charset="0"/>
            </a:endParaRPr>
          </a:p>
        </p:txBody>
      </p:sp>
    </p:spTree>
    <p:extLst>
      <p:ext uri="{BB962C8B-B14F-4D97-AF65-F5344CB8AC3E}">
        <p14:creationId xmlns:p14="http://schemas.microsoft.com/office/powerpoint/2010/main" val="10451549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after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162</a:t>
            </a:fld>
            <a:r>
              <a:rPr lang="en-US" altLang="ko-KR">
                <a:solidFill>
                  <a:srgbClr val="1F497D">
                    <a:lumMod val="50000"/>
                  </a:srgbClr>
                </a:solidFill>
              </a:rPr>
              <a:t> </a:t>
            </a:r>
          </a:p>
        </p:txBody>
      </p:sp>
      <p:pic>
        <p:nvPicPr>
          <p:cNvPr id="2" name="Picture 1">
            <a:extLst>
              <a:ext uri="{FF2B5EF4-FFF2-40B4-BE49-F238E27FC236}">
                <a16:creationId xmlns:a16="http://schemas.microsoft.com/office/drawing/2014/main" id="{DDDA8EF7-C421-4A28-BCF9-C8313EE78474}"/>
              </a:ext>
            </a:extLst>
          </p:cNvPr>
          <p:cNvPicPr>
            <a:picLocks noChangeAspect="1"/>
          </p:cNvPicPr>
          <p:nvPr/>
        </p:nvPicPr>
        <p:blipFill>
          <a:blip r:embed="rId3"/>
          <a:stretch>
            <a:fillRect/>
          </a:stretch>
        </p:blipFill>
        <p:spPr>
          <a:xfrm>
            <a:off x="283924" y="-12966"/>
            <a:ext cx="10381463" cy="6597554"/>
          </a:xfrm>
          <a:prstGeom prst="rect">
            <a:avLst/>
          </a:prstGeom>
        </p:spPr>
      </p:pic>
    </p:spTree>
    <p:extLst>
      <p:ext uri="{BB962C8B-B14F-4D97-AF65-F5344CB8AC3E}">
        <p14:creationId xmlns:p14="http://schemas.microsoft.com/office/powerpoint/2010/main" val="1711063798"/>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19D3C4B2-294A-4A56-957D-A29512A302B4}"/>
              </a:ext>
            </a:extLst>
          </p:cNvPr>
          <p:cNvSpPr>
            <a:spLocks noGrp="1"/>
          </p:cNvSpPr>
          <p:nvPr>
            <p:ph type="title"/>
          </p:nvPr>
        </p:nvSpPr>
        <p:spPr>
          <a:xfrm>
            <a:off x="838200" y="536938"/>
            <a:ext cx="10515600" cy="171813"/>
          </a:xfrm>
        </p:spPr>
        <p:txBody>
          <a:bodyPr>
            <a:normAutofit fontScale="90000"/>
          </a:bodyPr>
          <a:lstStyle>
            <a:defPPr/>
          </a:lstStyle>
          <a:p>
            <a:r>
              <a:rPr lang="en-US" altLang="ko-KR" b="1"/>
              <a:t>Locks</a:t>
            </a:r>
            <a:endParaRPr lang="ko-KR" altLang="en-US" b="1"/>
          </a:p>
        </p:txBody>
      </p:sp>
      <p:sp>
        <p:nvSpPr>
          <p:cNvPr id="14" name="내용 개체 틀 2">
            <a:extLst>
              <a:ext uri="{FF2B5EF4-FFF2-40B4-BE49-F238E27FC236}">
                <a16:creationId xmlns:a16="http://schemas.microsoft.com/office/drawing/2014/main" id="{21C83EC8-4C41-4860-83F4-4FC78D66F288}"/>
              </a:ext>
            </a:extLst>
          </p:cNvPr>
          <p:cNvSpPr>
            <a:spLocks noGrp="1"/>
          </p:cNvSpPr>
          <p:nvPr>
            <p:ph idx="1"/>
          </p:nvPr>
        </p:nvSpPr>
        <p:spPr>
          <a:xfrm>
            <a:off x="838200" y="1825625"/>
            <a:ext cx="10515600" cy="4351338"/>
          </a:xfrm>
        </p:spPr>
        <p:txBody>
          <a:bodyPr>
            <a:normAutofit lnSpcReduction="10000"/>
          </a:bodyPr>
          <a:lstStyle>
            <a:defPPr/>
          </a:lstStyle>
          <a:p>
            <a:r>
              <a:rPr lang="en-US" altLang="ko-KR"/>
              <a:t>Provide </a:t>
            </a:r>
            <a:r>
              <a:rPr lang="en-US" altLang="ko-KR">
                <a:solidFill>
                  <a:schemeClr val="accent6">
                    <a:lumMod val="75000"/>
                  </a:schemeClr>
                </a:solidFill>
              </a:rPr>
              <a:t>mutual exclusion </a:t>
            </a:r>
            <a:r>
              <a:rPr lang="en-US" altLang="ko-KR"/>
              <a:t>to a critical section</a:t>
            </a:r>
          </a:p>
          <a:p>
            <a:pPr lvl="1"/>
            <a:r>
              <a:rPr lang="en-US" altLang="ko-KR"/>
              <a:t>Interface</a:t>
            </a:r>
          </a:p>
          <a:p>
            <a:endParaRPr lang="en-US" altLang="ko-KR"/>
          </a:p>
          <a:p>
            <a:endParaRPr lang="en-US" altLang="ko-KR"/>
          </a:p>
          <a:p>
            <a:pPr lvl="1"/>
            <a:r>
              <a:rPr lang="en-US" altLang="ko-KR"/>
              <a:t>Usage (w/o </a:t>
            </a:r>
            <a:r>
              <a:rPr lang="en-US" altLang="ko-KR" i="1"/>
              <a:t>lock initialization</a:t>
            </a:r>
            <a:r>
              <a:rPr lang="en-US" altLang="ko-KR"/>
              <a:t> and </a:t>
            </a:r>
            <a:r>
              <a:rPr lang="en-US" altLang="ko-KR" i="1"/>
              <a:t>error check</a:t>
            </a:r>
            <a:r>
              <a:rPr lang="en-US" altLang="ko-KR"/>
              <a:t>)</a:t>
            </a:r>
          </a:p>
          <a:p>
            <a:endParaRPr lang="en-US" altLang="ko-KR"/>
          </a:p>
          <a:p>
            <a:endParaRPr lang="en-US" altLang="ko-KR"/>
          </a:p>
          <a:p>
            <a:pPr lvl="2"/>
            <a:r>
              <a:rPr lang="en-US" altLang="ko-KR"/>
              <a:t>No other thread holds the lock </a:t>
            </a:r>
            <a:r>
              <a:rPr lang="en-US" altLang="ko-KR">
                <a:sym typeface="Wingdings" pitchFamily="2" charset="2"/>
              </a:rPr>
              <a:t></a:t>
            </a:r>
            <a:r>
              <a:rPr lang="en-US" altLang="ko-KR"/>
              <a:t> the thread will acquire the lock and </a:t>
            </a:r>
            <a:r>
              <a:rPr lang="en-US" altLang="ko-KR">
                <a:solidFill>
                  <a:schemeClr val="accent6">
                    <a:lumMod val="75000"/>
                  </a:schemeClr>
                </a:solidFill>
              </a:rPr>
              <a:t>enter the critical section.</a:t>
            </a:r>
          </a:p>
          <a:p>
            <a:pPr lvl="2"/>
            <a:r>
              <a:rPr lang="en-US" altLang="ko-KR"/>
              <a:t>If another thread hold the lock </a:t>
            </a:r>
            <a:r>
              <a:rPr lang="en-US" altLang="ko-KR">
                <a:sym typeface="Wingdings" pitchFamily="2" charset="2"/>
              </a:rPr>
              <a:t> the thread will </a:t>
            </a:r>
            <a:r>
              <a:rPr lang="en-US" altLang="ko-KR">
                <a:solidFill>
                  <a:schemeClr val="accent6">
                    <a:lumMod val="75000"/>
                  </a:schemeClr>
                </a:solidFill>
                <a:sym typeface="Wingdings" pitchFamily="2" charset="2"/>
              </a:rPr>
              <a:t>not return from the call</a:t>
            </a:r>
            <a:r>
              <a:rPr lang="en-US" altLang="ko-KR">
                <a:sym typeface="Wingdings" pitchFamily="2" charset="2"/>
              </a:rPr>
              <a:t> until it has acquired the lock.</a:t>
            </a:r>
            <a:endParaRPr lang="en-US" altLang="ko-KR"/>
          </a:p>
        </p:txBody>
      </p:sp>
      <p:sp>
        <p:nvSpPr>
          <p:cNvPr id="15" name="슬라이드 번호 개체 틀 3">
            <a:extLst>
              <a:ext uri="{FF2B5EF4-FFF2-40B4-BE49-F238E27FC236}">
                <a16:creationId xmlns:a16="http://schemas.microsoft.com/office/drawing/2014/main" id="{465949D7-8F1B-4727-BB44-D52C0F28D633}"/>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163</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11736AB7-11E9-4C52-80DA-12A49504E5F7}"/>
              </a:ext>
            </a:extLst>
          </p:cNvPr>
          <p:cNvSpPr txBox="1"/>
          <p:nvPr/>
        </p:nvSpPr>
        <p:spPr>
          <a:xfrm>
            <a:off x="2207636" y="2672143"/>
            <a:ext cx="7214120" cy="584775"/>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pthread_mutex_lock(pthread_mutex_t *mutex);</a:t>
            </a:r>
          </a:p>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pthread_mutex_unlock(pthread_mutex_t *mutex);</a:t>
            </a:r>
          </a:p>
        </p:txBody>
      </p:sp>
      <p:sp>
        <p:nvSpPr>
          <p:cNvPr id="17" name="TextBox 16">
            <a:extLst>
              <a:ext uri="{FF2B5EF4-FFF2-40B4-BE49-F238E27FC236}">
                <a16:creationId xmlns:a16="http://schemas.microsoft.com/office/drawing/2014/main" id="{7FBD1139-D83A-4E71-A5F6-9E5E61FD132F}"/>
              </a:ext>
            </a:extLst>
          </p:cNvPr>
          <p:cNvSpPr txBox="1"/>
          <p:nvPr/>
        </p:nvSpPr>
        <p:spPr>
          <a:xfrm>
            <a:off x="2488940" y="3811058"/>
            <a:ext cx="7214120"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prstClr val="black"/>
                </a:solidFill>
                <a:latin typeface="Courier New" panose="02070309020205020404" pitchFamily="49" charset="0"/>
                <a:ea typeface="맑은 고딕" pitchFamily="50" charset="-127"/>
                <a:cs typeface="Courier New" pitchFamily="49" charset="0"/>
              </a:rPr>
              <a:t>x = x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or whatever your critical section is</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9" name="TextBox 18">
            <a:extLst>
              <a:ext uri="{FF2B5EF4-FFF2-40B4-BE49-F238E27FC236}">
                <a16:creationId xmlns:a16="http://schemas.microsoft.com/office/drawing/2014/main" id="{7CEE8876-DAF3-4987-A51F-01F0C1194B10}"/>
              </a:ext>
            </a:extLst>
          </p:cNvPr>
          <p:cNvSpPr txBox="1"/>
          <p:nvPr/>
        </p:nvSpPr>
        <p:spPr>
          <a:xfrm>
            <a:off x="815184" y="999907"/>
            <a:ext cx="9720872" cy="646331"/>
          </a:xfrm>
          <a:prstGeom prst="rect">
            <a:avLst/>
          </a:prstGeom>
          <a:noFill/>
        </p:spPr>
        <p:txBody>
          <a:bodyPr wrap="square">
            <a:spAutoFit/>
          </a:bodyPr>
          <a:lstStyle>
            <a:defPPr>
              <a:defRPr lang="en-US"/>
            </a:defPPr>
          </a:lstStyle>
          <a:p>
            <a:pPr marL="285750" indent="-285750">
              <a:buFont typeface="Arial" pitchFamily="34" charset="0"/>
              <a:buChar char="•"/>
            </a:pPr>
            <a:r>
              <a:rPr lang="en-US" altLang="ko-KR" sz="1800"/>
              <a:t>a </a:t>
            </a:r>
            <a:r>
              <a:rPr lang="en-US" altLang="ko-KR" sz="1800">
                <a:hlinkClick r:id="rId3" action="ppaction://hlinkfile" tooltip="Synchronization (computer science)"/>
              </a:rPr>
              <a:t>synchronization</a:t>
            </a:r>
            <a:r>
              <a:rPr lang="en-US" altLang="ko-KR" sz="1800"/>
              <a:t> mechanism for enforcing limits on access to a resource in an environment where there are many threads of execution</a:t>
            </a:r>
          </a:p>
        </p:txBody>
      </p:sp>
    </p:spTree>
    <p:extLst>
      <p:ext uri="{BB962C8B-B14F-4D97-AF65-F5344CB8AC3E}">
        <p14:creationId xmlns:p14="http://schemas.microsoft.com/office/powerpoint/2010/main" val="2264323799"/>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750EC02-C72F-4711-958F-36916446D422}"/>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76515E8F-2247-491C-A2A5-889AB2819F69}"/>
              </a:ext>
            </a:extLst>
          </p:cNvPr>
          <p:cNvSpPr>
            <a:spLocks noGrp="1"/>
          </p:cNvSpPr>
          <p:nvPr>
            <p:ph idx="1"/>
          </p:nvPr>
        </p:nvSpPr>
        <p:spPr>
          <a:xfrm>
            <a:off x="838200" y="1825625"/>
            <a:ext cx="10515600" cy="4351338"/>
          </a:xfrm>
        </p:spPr>
        <p:txBody>
          <a:bodyPr/>
          <a:lstStyle>
            <a:defPPr/>
          </a:lstStyle>
          <a:p>
            <a:pPr/>
            <a:r>
              <a:rPr lang="en-US" altLang="ko-KR"/>
              <a:t>All locks must be </a:t>
            </a:r>
            <a:r>
              <a:rPr lang="en-US" altLang="ko-KR">
                <a:solidFill>
                  <a:schemeClr val="accent6">
                    <a:lumMod val="75000"/>
                  </a:schemeClr>
                </a:solidFill>
              </a:rPr>
              <a:t>properly initialized</a:t>
            </a:r>
            <a:r>
              <a:rPr lang="en-US" altLang="ko-KR"/>
              <a:t>.</a:t>
            </a:r>
          </a:p>
          <a:p>
            <a:pPr lvl="1"/>
            <a:r>
              <a:rPr lang="en-US" altLang="ko-KR"/>
              <a:t>One way: using </a:t>
            </a:r>
            <a:r>
              <a:rPr lang="en-US" altLang="ko-KR">
                <a:latin typeface="Courier New" panose="02070309020205020404" pitchFamily="49" charset="0"/>
                <a:cs typeface="Courier New" pitchFamily="49" charset="0"/>
              </a:rPr>
              <a:t>PTHREAD_MUTEX_INITIALIZER</a:t>
            </a:r>
          </a:p>
          <a:p>
            <a:pPr/>
            <a:endParaRPr lang="en-US" altLang="ko-KR"/>
          </a:p>
          <a:p>
            <a:pPr lvl="1"/>
            <a:r>
              <a:rPr lang="en-US" altLang="ko-KR"/>
              <a:t>The dynamic way: using </a:t>
            </a:r>
            <a:r>
              <a:rPr lang="en-US" altLang="ko-KR" err="1">
                <a:latin typeface="Courier New" panose="02070309020205020404" pitchFamily="49" charset="0"/>
                <a:cs typeface="Courier New" pitchFamily="49" charset="0"/>
              </a:rPr>
              <a:t>pthread_mutex_init()</a:t>
            </a:r>
          </a:p>
          <a:p>
            <a:pPr/>
            <a:endParaRPr lang="en-US" altLang="ko-KR"/>
          </a:p>
        </p:txBody>
      </p:sp>
      <p:sp>
        <p:nvSpPr>
          <p:cNvPr id="15" name="슬라이드 번호 개체 틀 3">
            <a:extLst>
              <a:ext uri="{FF2B5EF4-FFF2-40B4-BE49-F238E27FC236}">
                <a16:creationId xmlns:a16="http://schemas.microsoft.com/office/drawing/2014/main" id="{0C276AB3-953E-4CDC-B7EE-BDCF6D973AFC}"/>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164</a:t>
            </a:fld>
            <a:r>
              <a:rPr lang="en-US" altLang="ko-KR">
                <a:solidFill>
                  <a:srgbClr val="1F497D">
                    <a:lumMod val="50000"/>
                  </a:srgbClr>
                </a:solidFill>
              </a:rPr>
              <a:t> </a:t>
            </a:r>
          </a:p>
        </p:txBody>
      </p:sp>
      <p:sp>
        <p:nvSpPr>
          <p:cNvPr id="16" name="바닥글 개체 틀 4">
            <a:extLst>
              <a:ext uri="{FF2B5EF4-FFF2-40B4-BE49-F238E27FC236}">
                <a16:creationId xmlns:a16="http://schemas.microsoft.com/office/drawing/2014/main" id="{81046CF4-B71F-4E49-97C4-89452D31C823}"/>
              </a:ext>
            </a:extLst>
          </p:cNvPr>
          <p:cNvSpPr txBox="1"/>
          <p:nvPr/>
        </p:nvSpPr>
        <p:spPr>
          <a:xfrm>
            <a:off x="3033713" y="6582995"/>
            <a:ext cx="3038475" cy="220663"/>
          </a:xfrm>
          <a:prstGeom prst="rect">
            <a:avLst/>
          </a:prstGeom>
        </p:spPr>
        <p:txBody>
          <a:bodyPr/>
          <a:lstStyle>
            <a:defPPr>
              <a:defRPr lang="ko-KR"/>
            </a:defPPr>
            <a:lvl1pPr marL="0" algn="ctr" defTabSz="914400" rtl="0" eaLnBrk="1" latinLnBrk="1" hangingPunct="1">
              <a:defRPr sz="1000" b="1" kern="1200">
                <a:solidFill>
                  <a:schemeClr val="tx1"/>
                </a:solidFill>
                <a:latin typeface="맑은 고딕" pitchFamily="50" charset="-127"/>
                <a:ea typeface="맑은 고딕" pitchFamily="50"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a:solidFill>
                  <a:prstClr val="black"/>
                </a:solidFill>
              </a:rPr>
              <a:t>Youjip Won</a:t>
            </a:r>
            <a:endParaRPr lang="ko-KR" altLang="en-US">
              <a:solidFill>
                <a:prstClr val="black"/>
              </a:solidFill>
            </a:endParaRPr>
          </a:p>
        </p:txBody>
      </p:sp>
      <p:sp>
        <p:nvSpPr>
          <p:cNvPr id="17" name="TextBox 16">
            <a:extLst>
              <a:ext uri="{FF2B5EF4-FFF2-40B4-BE49-F238E27FC236}">
                <a16:creationId xmlns:a16="http://schemas.microsoft.com/office/drawing/2014/main" id="{A6F43808-1D71-4F30-87F5-B18E9CB8D1DB}"/>
              </a:ext>
            </a:extLst>
          </p:cNvPr>
          <p:cNvSpPr txBox="1"/>
          <p:nvPr/>
        </p:nvSpPr>
        <p:spPr>
          <a:xfrm>
            <a:off x="2232830" y="2698024"/>
            <a:ext cx="7200800" cy="338554"/>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p:txBody>
      </p:sp>
      <p:sp>
        <p:nvSpPr>
          <p:cNvPr id="18" name="TextBox 17">
            <a:extLst>
              <a:ext uri="{FF2B5EF4-FFF2-40B4-BE49-F238E27FC236}">
                <a16:creationId xmlns:a16="http://schemas.microsoft.com/office/drawing/2014/main" id="{6AF7922A-9A0C-415B-8093-D8C5F4E18CB9}"/>
              </a:ext>
            </a:extLst>
          </p:cNvPr>
          <p:cNvSpPr txBox="1"/>
          <p:nvPr/>
        </p:nvSpPr>
        <p:spPr>
          <a:xfrm>
            <a:off x="2232830" y="3844022"/>
            <a:ext cx="7200800" cy="584775"/>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rc = pthread_mutex_init(&amp;lock, </a:t>
            </a:r>
            <a:r>
              <a:rPr lang="en-US" altLang="ko-KR" sz="1600">
                <a:solidFill>
                  <a:srgbClr val="FF0000"/>
                </a:solidFill>
                <a:latin typeface="Courier New" panose="02070309020205020404" pitchFamily="49" charset="0"/>
                <a:ea typeface="맑은 고딕" pitchFamily="50" charset="-127"/>
                <a:cs typeface="Courier New" pitchFamily="49" charset="0"/>
              </a:rPr>
              <a:t>NULL</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assert(rc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always check success!</a:t>
            </a:r>
          </a:p>
        </p:txBody>
      </p:sp>
    </p:spTree>
    <p:extLst>
      <p:ext uri="{BB962C8B-B14F-4D97-AF65-F5344CB8AC3E}">
        <p14:creationId xmlns:p14="http://schemas.microsoft.com/office/powerpoint/2010/main" val="1013167028"/>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E3F372D0-DDB9-4C3E-858C-23699B13C344}"/>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8BA799BD-7B95-4DAA-8735-11E6752E44F6}"/>
              </a:ext>
            </a:extLst>
          </p:cNvPr>
          <p:cNvSpPr>
            <a:spLocks noGrp="1"/>
          </p:cNvSpPr>
          <p:nvPr>
            <p:ph idx="1"/>
          </p:nvPr>
        </p:nvSpPr>
        <p:spPr>
          <a:xfrm>
            <a:off x="534390" y="1811874"/>
            <a:ext cx="10819410" cy="4365089"/>
          </a:xfrm>
        </p:spPr>
        <p:txBody>
          <a:bodyPr>
            <a:normAutofit fontScale="92500" lnSpcReduction="20000"/>
          </a:bodyPr>
          <a:lstStyle>
            <a:defPPr/>
          </a:lstStyle>
          <a:p>
            <a:r>
              <a:rPr lang="en-US" altLang="ko-KR">
                <a:solidFill>
                  <a:schemeClr val="accent6">
                    <a:lumMod val="75000"/>
                  </a:schemeClr>
                </a:solidFill>
              </a:rPr>
              <a:t>Check errors </a:t>
            </a:r>
            <a:r>
              <a:rPr lang="en-US" altLang="ko-KR"/>
              <a:t>code when calling lock and unlock</a:t>
            </a:r>
          </a:p>
          <a:p>
            <a:pPr lvl="1"/>
            <a:r>
              <a:rPr lang="en-US" altLang="ko-KR"/>
              <a:t>An example wrapper</a:t>
            </a:r>
          </a:p>
          <a:p>
            <a:endParaRPr lang="en-US" altLang="ko-KR"/>
          </a:p>
          <a:p>
            <a:endParaRPr lang="en-US" altLang="ko-KR"/>
          </a:p>
          <a:p>
            <a:endParaRPr lang="en-US" altLang="ko-KR"/>
          </a:p>
          <a:p>
            <a:endParaRPr lang="en-US" altLang="ko-KR"/>
          </a:p>
          <a:p>
            <a:r>
              <a:rPr lang="en-US" altLang="ko-KR"/>
              <a:t>These two calls are used in lock acquisition</a:t>
            </a:r>
          </a:p>
          <a:p>
            <a:endParaRPr lang="en-US" altLang="ko-KR"/>
          </a:p>
          <a:p>
            <a:endParaRPr lang="en-US" altLang="ko-KR"/>
          </a:p>
          <a:p>
            <a:pPr lvl="1"/>
            <a:r>
              <a:rPr lang="en-US" altLang="ko-KR" err="1"/>
              <a:t>trylock: return failure if the lock is already held</a:t>
            </a:r>
          </a:p>
          <a:p>
            <a:pPr lvl="1"/>
            <a:r>
              <a:rPr lang="en-US" altLang="ko-KR" err="1"/>
              <a:t>timelock: return after a timeout</a:t>
            </a:r>
            <a:endParaRPr lang="ko-KR" altLang="en-US"/>
          </a:p>
        </p:txBody>
      </p:sp>
      <p:sp>
        <p:nvSpPr>
          <p:cNvPr id="15" name="슬라이드 번호 개체 틀 3">
            <a:extLst>
              <a:ext uri="{FF2B5EF4-FFF2-40B4-BE49-F238E27FC236}">
                <a16:creationId xmlns:a16="http://schemas.microsoft.com/office/drawing/2014/main" id="{9A6401C2-1D3D-4C40-AC0F-249029DBE781}"/>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165</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ADE4B47A-8A05-4863-8EC4-0D5C8AA650AF}"/>
              </a:ext>
            </a:extLst>
          </p:cNvPr>
          <p:cNvSpPr txBox="1"/>
          <p:nvPr/>
        </p:nvSpPr>
        <p:spPr>
          <a:xfrm>
            <a:off x="2742781" y="2481598"/>
            <a:ext cx="7574160" cy="1569660"/>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F0"/>
                </a:solidFill>
                <a:latin typeface="Courier New" panose="02070309020205020404" pitchFamily="49" charset="0"/>
                <a:ea typeface="맑은 고딕" pitchFamily="50" charset="-127"/>
                <a:cs typeface="Courier New" pitchFamily="49" charset="0"/>
              </a:rPr>
              <a:t>// Use this to keep your code clean but check for failures</a:t>
            </a:r>
          </a:p>
          <a:p>
            <a:pPr/>
            <a:r>
              <a:rPr lang="en-US" altLang="ko-KR" sz="1600">
                <a:solidFill>
                  <a:srgbClr val="00B0F0"/>
                </a:solidFill>
                <a:latin typeface="Courier New" panose="02070309020205020404" pitchFamily="49" charset="0"/>
                <a:ea typeface="맑은 고딕" pitchFamily="50" charset="-127"/>
                <a:cs typeface="Courier New" pitchFamily="49" charset="0"/>
              </a:rPr>
              <a:t> // Only use if exiting program is OK upon failure</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Pthread_mutex_lock(pthread_mutex_t *mutex) {</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rc = pthread_mutex_lock(mutex);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assert(rc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p>
        </p:txBody>
      </p:sp>
      <p:sp>
        <p:nvSpPr>
          <p:cNvPr id="17" name="TextBox 16">
            <a:extLst>
              <a:ext uri="{FF2B5EF4-FFF2-40B4-BE49-F238E27FC236}">
                <a16:creationId xmlns:a16="http://schemas.microsoft.com/office/drawing/2014/main" id="{71F26088-8D83-40F8-B4C4-00528A59CAD7}"/>
              </a:ext>
            </a:extLst>
          </p:cNvPr>
          <p:cNvSpPr txBox="1"/>
          <p:nvPr/>
        </p:nvSpPr>
        <p:spPr>
          <a:xfrm>
            <a:off x="2200908" y="4457290"/>
            <a:ext cx="7790184" cy="830997"/>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pthread_mutex_trylock(pthread_mutex_t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pthread_mutex_timelock(pthread_mutex_t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struct timespec *abs_timeout);</a:t>
            </a:r>
          </a:p>
        </p:txBody>
      </p:sp>
    </p:spTree>
    <p:extLst>
      <p:ext uri="{BB962C8B-B14F-4D97-AF65-F5344CB8AC3E}">
        <p14:creationId xmlns:p14="http://schemas.microsoft.com/office/powerpoint/2010/main" val="1662943513"/>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D6EEE196-9FF2-43F5-8F4C-C4728A5E3ABA}"/>
              </a:ext>
            </a:extLst>
          </p:cNvPr>
          <p:cNvSpPr>
            <a:spLocks noGrp="1"/>
          </p:cNvSpPr>
          <p:nvPr>
            <p:ph type="title"/>
          </p:nvPr>
        </p:nvSpPr>
        <p:spPr>
          <a:xfrm>
            <a:off x="838200" y="365125"/>
            <a:ext cx="10515600" cy="1325563"/>
          </a:xfrm>
        </p:spPr>
        <p:txBody>
          <a:bodyPr/>
          <a:lstStyle>
            <a:defPPr/>
          </a:lstStyle>
          <a:p>
            <a:pPr/>
            <a:r>
              <a:rPr lang="en-US" altLang="ko-KR" b="1"/>
              <a:t>Locks (Cont.)</a:t>
            </a:r>
            <a:endParaRPr lang="ko-KR" altLang="en-US" b="1"/>
          </a:p>
        </p:txBody>
      </p:sp>
      <p:sp>
        <p:nvSpPr>
          <p:cNvPr id="14" name="내용 개체 틀 2">
            <a:extLst>
              <a:ext uri="{FF2B5EF4-FFF2-40B4-BE49-F238E27FC236}">
                <a16:creationId xmlns:a16="http://schemas.microsoft.com/office/drawing/2014/main" id="{9C4141AB-8E3D-4743-8AB5-197566565AE8}"/>
              </a:ext>
            </a:extLst>
          </p:cNvPr>
          <p:cNvSpPr>
            <a:spLocks noGrp="1"/>
          </p:cNvSpPr>
          <p:nvPr>
            <p:ph idx="1"/>
          </p:nvPr>
        </p:nvSpPr>
        <p:spPr>
          <a:xfrm>
            <a:off x="838200" y="1825625"/>
            <a:ext cx="10515600" cy="4351338"/>
          </a:xfrm>
        </p:spPr>
        <p:txBody>
          <a:bodyPr/>
          <a:lstStyle>
            <a:defPPr/>
          </a:lstStyle>
          <a:p>
            <a:pPr/>
            <a:r>
              <a:rPr lang="en-US" altLang="ko-KR"/>
              <a:t>These two calls are also used in </a:t>
            </a:r>
            <a:r>
              <a:rPr lang="en-US" altLang="ko-KR">
                <a:solidFill>
                  <a:schemeClr val="accent6">
                    <a:lumMod val="75000"/>
                  </a:schemeClr>
                </a:solidFill>
              </a:rPr>
              <a:t>lock acquisition</a:t>
            </a:r>
          </a:p>
          <a:p>
            <a:pPr/>
            <a:endParaRPr lang="en-US" altLang="ko-KR"/>
          </a:p>
          <a:p>
            <a:pPr/>
            <a:endParaRPr lang="en-US" altLang="ko-KR"/>
          </a:p>
          <a:p>
            <a:pPr lvl="1"/>
            <a:r>
              <a:rPr lang="en-US" altLang="ko-KR" err="1">
                <a:latin typeface="Courier New" panose="02070309020205020404" pitchFamily="49" charset="0"/>
                <a:cs typeface="Courier New" pitchFamily="49" charset="0"/>
              </a:rPr>
              <a:t>trylock</a:t>
            </a:r>
            <a:r>
              <a:rPr lang="en-US" altLang="ko-KR"/>
              <a:t>: return failure if the lock is already held</a:t>
            </a:r>
          </a:p>
          <a:p>
            <a:pPr lvl="1"/>
            <a:r>
              <a:rPr lang="en-US" altLang="ko-KR" err="1">
                <a:latin typeface="Courier New" panose="02070309020205020404" pitchFamily="49" charset="0"/>
                <a:cs typeface="Courier New" pitchFamily="49" charset="0"/>
              </a:rPr>
              <a:t>timelock</a:t>
            </a:r>
            <a:r>
              <a:rPr lang="en-US" altLang="ko-KR"/>
              <a:t>: return after a timeout or after acquiring the lock</a:t>
            </a:r>
            <a:endParaRPr lang="ko-KR" altLang="en-US"/>
          </a:p>
        </p:txBody>
      </p:sp>
      <p:sp>
        <p:nvSpPr>
          <p:cNvPr id="15" name="슬라이드 번호 개체 틀 3">
            <a:extLst>
              <a:ext uri="{FF2B5EF4-FFF2-40B4-BE49-F238E27FC236}">
                <a16:creationId xmlns:a16="http://schemas.microsoft.com/office/drawing/2014/main" id="{C50DE27F-DFFC-473D-89C8-675C08E967CE}"/>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166</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1689C45C-F825-4780-AAC9-ABB960A2171F}"/>
              </a:ext>
            </a:extLst>
          </p:cNvPr>
          <p:cNvSpPr txBox="1"/>
          <p:nvPr/>
        </p:nvSpPr>
        <p:spPr>
          <a:xfrm>
            <a:off x="2622516" y="2304939"/>
            <a:ext cx="7790184" cy="830997"/>
          </a:xfrm>
          <a:prstGeom prst="rect">
            <a:avLst/>
          </a:prstGeom>
          <a:noFill/>
          <a:ln>
            <a:solidFill>
              <a:schemeClr val="tx1"/>
            </a:solidFill>
          </a:ln>
        </p:spPr>
        <p:txBody>
          <a:bodyPr wrap="square"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pthread_mutex_trylock(pthread_mutex_t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a:solidFill>
                  <a:prstClr val="black"/>
                </a:solidFill>
                <a:latin typeface="Courier New" panose="02070309020205020404" pitchFamily="49" charset="0"/>
                <a:ea typeface="맑은 고딕" pitchFamily="50" charset="-127"/>
                <a:cs typeface="Courier New" pitchFamily="49" charset="0"/>
              </a:rPr>
              <a:t> pthread_mutex_timelock(pthread_mutex_t *mutex,</a:t>
            </a:r>
          </a:p>
          <a:p>
            <a:pPr/>
            <a:r>
              <a:rPr lang="en-US" altLang="ko-KR" sz="1600">
                <a:solidFill>
                  <a:prstClr val="black"/>
                </a:solidFill>
                <a:latin typeface="Courier New" panose="02070309020205020404" pitchFamily="49" charset="0"/>
                <a:ea typeface="맑은 고딕" pitchFamily="50" charset="-127"/>
                <a:cs typeface="Courier New" pitchFamily="49" charset="0"/>
              </a:rPr>
              <a:t>                            struct timespec *abs_timeout);</a:t>
            </a:r>
          </a:p>
        </p:txBody>
      </p:sp>
    </p:spTree>
    <p:extLst>
      <p:ext uri="{BB962C8B-B14F-4D97-AF65-F5344CB8AC3E}">
        <p14:creationId xmlns:p14="http://schemas.microsoft.com/office/powerpoint/2010/main" val="2041174998"/>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a:extLst>
              <a:ext uri="{FF2B5EF4-FFF2-40B4-BE49-F238E27FC236}">
                <a16:creationId xmlns:a16="http://schemas.microsoft.com/office/drawing/2014/main" id="{5B94695C-F27E-422F-BDBF-1EA04F8A52E9}"/>
              </a:ext>
            </a:extLst>
          </p:cNvPr>
          <p:cNvSpPr txBox="1"/>
          <p:nvPr/>
        </p:nvSpPr>
        <p:spPr>
          <a:xfrm>
            <a:off x="695050" y="1508213"/>
            <a:ext cx="10330714" cy="4398127"/>
          </a:xfrm>
          <a:prstGeom prst="rect">
            <a:avLst/>
          </a:prstGeom>
          <a:noFill/>
        </p:spPr>
        <p:txBody>
          <a:bodyPr wrap="square">
            <a:spAutoFit/>
          </a:bodyPr>
          <a:lstStyle>
            <a:defPPr>
              <a:defRPr lang="en-US"/>
            </a:defPPr>
          </a:lstStyle>
          <a:p>
            <a:pPr eaLnBrk="1" hangingPunct="1">
              <a:lnSpc>
                <a:spcPct val="80000"/>
              </a:lnSpc>
            </a:pPr>
            <a:r>
              <a:rPr lang="en-US" altLang="en-US" sz="2800"/>
              <a:t>A condition variable allows a thread to block itself until specified data reaches a predefined state. </a:t>
            </a:r>
          </a:p>
          <a:p>
            <a:pPr eaLnBrk="1" hangingPunct="1">
              <a:lnSpc>
                <a:spcPct val="80000"/>
              </a:lnSpc>
            </a:pPr>
            <a:r>
              <a:rPr lang="en-US" altLang="en-US" sz="2800"/>
              <a:t>A condition variable is associated with a predicate. </a:t>
            </a:r>
          </a:p>
          <a:p>
            <a:pPr lvl="1" eaLnBrk="1" hangingPunct="1">
              <a:lnSpc>
                <a:spcPct val="80000"/>
              </a:lnSpc>
            </a:pPr>
            <a:r>
              <a:rPr lang="en-US" altLang="en-US" sz="2400"/>
              <a:t>When the predicate becomes true, the condition variable is used to signal one or more threads waiting on the condition. </a:t>
            </a:r>
          </a:p>
          <a:p>
            <a:pPr eaLnBrk="1" hangingPunct="1">
              <a:lnSpc>
                <a:spcPct val="80000"/>
              </a:lnSpc>
            </a:pPr>
            <a:r>
              <a:rPr lang="en-US" altLang="en-US" sz="2800"/>
              <a:t>A single condition variable may be associated with more than one predicate. </a:t>
            </a:r>
          </a:p>
          <a:p>
            <a:pPr eaLnBrk="1" hangingPunct="1">
              <a:lnSpc>
                <a:spcPct val="80000"/>
              </a:lnSpc>
            </a:pPr>
            <a:r>
              <a:rPr lang="en-US" altLang="en-US" sz="2800"/>
              <a:t>A condition variable always has a mutex associated with it. </a:t>
            </a:r>
          </a:p>
          <a:p>
            <a:pPr lvl="1" eaLnBrk="1" hangingPunct="1">
              <a:lnSpc>
                <a:spcPct val="80000"/>
              </a:lnSpc>
            </a:pPr>
            <a:r>
              <a:rPr lang="en-US" altLang="en-US" sz="2400"/>
              <a:t>A thread locks this mutex and tests the predicate defined on the shared variable. </a:t>
            </a:r>
          </a:p>
          <a:p>
            <a:pPr eaLnBrk="1" hangingPunct="1">
              <a:lnSpc>
                <a:spcPct val="80000"/>
              </a:lnSpc>
            </a:pPr>
            <a:r>
              <a:rPr lang="en-US" altLang="en-US" sz="2800"/>
              <a:t>If the predicate is not true, the thread waits on the condition variable associated with the predicate using the function </a:t>
            </a:r>
            <a:r>
              <a:rPr lang="en-US" altLang="en-US" sz="2800" err="1">
                <a:latin typeface="Courier" pitchFamily="49" charset="0"/>
              </a:rPr>
              <a:t>pthread_cond_wait</a:t>
            </a:r>
            <a:r>
              <a:rPr lang="en-US" altLang="en-US" sz="2800"/>
              <a:t>. </a:t>
            </a:r>
          </a:p>
        </p:txBody>
      </p:sp>
      <p:sp>
        <p:nvSpPr>
          <p:cNvPr id="15" name="제목 1">
            <a:extLst>
              <a:ext uri="{FF2B5EF4-FFF2-40B4-BE49-F238E27FC236}">
                <a16:creationId xmlns:a16="http://schemas.microsoft.com/office/drawing/2014/main" id="{64A75D46-0A68-4F4C-ABA7-9DEB3A96E14B}"/>
              </a:ext>
            </a:extLst>
          </p:cNvPr>
          <p:cNvSpPr>
            <a:spLocks noGrp="1"/>
          </p:cNvSpPr>
          <p:nvPr>
            <p:ph type="title"/>
          </p:nvPr>
        </p:nvSpPr>
        <p:spPr>
          <a:xfrm>
            <a:off x="742437" y="182650"/>
            <a:ext cx="10515600" cy="1325563"/>
          </a:xfrm>
        </p:spPr>
        <p:txBody>
          <a:bodyPr/>
          <a:lstStyle>
            <a:defPPr/>
          </a:lstStyle>
          <a:p>
            <a:pPr/>
            <a:r>
              <a:rPr lang="en-US" altLang="ko-KR" b="1"/>
              <a:t>Condition Variables</a:t>
            </a:r>
            <a:endParaRPr lang="ko-KR" altLang="en-US" b="1"/>
          </a:p>
        </p:txBody>
      </p:sp>
    </p:spTree>
    <p:extLst>
      <p:ext uri="{BB962C8B-B14F-4D97-AF65-F5344CB8AC3E}">
        <p14:creationId xmlns:p14="http://schemas.microsoft.com/office/powerpoint/2010/main" val="3049282704"/>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42437" y="182650"/>
            <a:ext cx="10515600" cy="1325563"/>
          </a:xfrm>
        </p:spPr>
        <p:txBody>
          <a:bodyPr/>
          <a:lstStyle>
            <a:defPPr/>
          </a:lstStyle>
          <a:p>
            <a:pPr/>
            <a:r>
              <a:rPr lang="en-US" altLang="ko-KR" b="1"/>
              <a:t>Condition Variables</a:t>
            </a:r>
            <a:endParaRPr lang="ko-KR" altLang="en-US" b="1"/>
          </a:p>
        </p:txBody>
      </p:sp>
      <p:sp>
        <p:nvSpPr>
          <p:cNvPr id="14" name="내용 개체 틀 2">
            <a:extLst>
              <a:ext uri="{FF2B5EF4-FFF2-40B4-BE49-F238E27FC236}">
                <a16:creationId xmlns:a16="http://schemas.microsoft.com/office/drawing/2014/main" id="{DFFB7F80-28D5-442E-9A0B-5BCD34E4DC44}"/>
              </a:ext>
            </a:extLst>
          </p:cNvPr>
          <p:cNvSpPr>
            <a:spLocks noGrp="1"/>
          </p:cNvSpPr>
          <p:nvPr>
            <p:ph idx="1"/>
          </p:nvPr>
        </p:nvSpPr>
        <p:spPr>
          <a:xfrm>
            <a:off x="534390" y="1325738"/>
            <a:ext cx="10865807" cy="4748927"/>
          </a:xfrm>
        </p:spPr>
        <p:txBody>
          <a:bodyPr>
            <a:normAutofit fontScale="92500" lnSpcReduction="20000"/>
          </a:bodyPr>
          <a:lstStyle>
            <a:defPPr/>
          </a:lstStyle>
          <a:p>
            <a:r>
              <a:rPr lang="en-US" altLang="ko-KR" b="1"/>
              <a:t>Condition variables </a:t>
            </a:r>
            <a:r>
              <a:rPr lang="en-US" altLang="ko-KR"/>
              <a:t>are useful when some kind of </a:t>
            </a:r>
            <a:r>
              <a:rPr lang="en-US" altLang="ko-KR">
                <a:solidFill>
                  <a:schemeClr val="accent6">
                    <a:lumMod val="75000"/>
                  </a:schemeClr>
                </a:solidFill>
              </a:rPr>
              <a:t>signaling</a:t>
            </a:r>
            <a:r>
              <a:rPr lang="en-US" altLang="ko-KR"/>
              <a:t> must take place between threads.</a:t>
            </a:r>
          </a:p>
          <a:p>
            <a:pPr lvl="1"/>
            <a:endParaRPr lang="en-US" altLang="ko-KR"/>
          </a:p>
          <a:p>
            <a:pPr lvl="1"/>
            <a:endParaRPr lang="en-US" altLang="ko-KR"/>
          </a:p>
          <a:p>
            <a:pPr lvl="1"/>
            <a:endParaRPr lang="en-US" altLang="ko-KR"/>
          </a:p>
          <a:p>
            <a:pPr lvl="1"/>
            <a:r>
              <a:rPr lang="en-US" altLang="ko-KR" err="1">
                <a:latin typeface="Courier New" panose="02070309020205020404" pitchFamily="49" charset="0"/>
                <a:cs typeface="Courier New" pitchFamily="49" charset="0"/>
              </a:rPr>
              <a:t>pthread_cond_wait</a:t>
            </a:r>
            <a:r>
              <a:rPr lang="en-US" altLang="ko-KR"/>
              <a:t>:</a:t>
            </a:r>
          </a:p>
          <a:p>
            <a:pPr lvl="2"/>
            <a:r>
              <a:rPr lang="en-US" altLang="ko-KR"/>
              <a:t>Put the calling thread to sleep.</a:t>
            </a:r>
          </a:p>
          <a:p>
            <a:pPr lvl="2"/>
            <a:r>
              <a:rPr lang="en-US" altLang="ko-KR"/>
              <a:t>Wait for some other thread to signal it.</a:t>
            </a:r>
          </a:p>
          <a:p>
            <a:pPr lvl="1"/>
            <a:r>
              <a:rPr lang="en-US" altLang="ko-KR" err="1">
                <a:latin typeface="Courier New" panose="02070309020205020404" pitchFamily="49" charset="0"/>
                <a:cs typeface="Courier New" pitchFamily="49" charset="0"/>
              </a:rPr>
              <a:t>pthread_cond_signal</a:t>
            </a:r>
            <a:r>
              <a:rPr lang="en-US" altLang="ko-KR"/>
              <a:t>:</a:t>
            </a:r>
          </a:p>
          <a:p>
            <a:pPr lvl="2"/>
            <a:r>
              <a:rPr lang="en-US" altLang="ko-KR"/>
              <a:t>Unblock at least one of the threads that are blocked on the condition variable</a:t>
            </a:r>
          </a:p>
          <a:p>
            <a:r>
              <a:rPr lang="en-US" altLang="en-US"/>
              <a:t>A condition variable is a data object that allows a thread to suspend execution until a certain event or condition occurs.</a:t>
            </a:r>
          </a:p>
          <a:p>
            <a:r>
              <a:rPr lang="en-US" altLang="en-US"/>
              <a:t>When the event or condition occurs another thread can signal the thread to “wake up.”</a:t>
            </a:r>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168</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50563967-14AA-4DDC-AC23-09092D27BD6F}"/>
              </a:ext>
            </a:extLst>
          </p:cNvPr>
          <p:cNvSpPr txBox="1"/>
          <p:nvPr/>
        </p:nvSpPr>
        <p:spPr>
          <a:xfrm>
            <a:off x="966671" y="1939735"/>
            <a:ext cx="10865807" cy="707886"/>
          </a:xfrm>
          <a:prstGeom prst="rect">
            <a:avLst/>
          </a:prstGeom>
          <a:noFill/>
          <a:ln>
            <a:solidFill>
              <a:schemeClr val="tx1"/>
            </a:solidFill>
          </a:ln>
        </p:spPr>
        <p:txBody>
          <a:bodyPr wrap="square" lIns="252000" rtlCol="0">
            <a:spAutoFit/>
          </a:bodyPr>
          <a:lstStyle>
            <a:defPPr>
              <a:defRPr lang="en-US"/>
            </a:defPPr>
          </a:lstStyle>
          <a:p>
            <a:pPr/>
            <a:r>
              <a:rPr lang="en-US" altLang="ko-KR" sz="2000" b="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pthread_cond_wait(pthread_cond_t *cond, pthread_mutex_t *mutex);</a:t>
            </a:r>
          </a:p>
          <a:p>
            <a:pP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pthread_cond_signal(pthread_cond_t *cond);</a:t>
            </a:r>
          </a:p>
        </p:txBody>
      </p:sp>
    </p:spTree>
    <p:extLst>
      <p:ext uri="{BB962C8B-B14F-4D97-AF65-F5344CB8AC3E}">
        <p14:creationId xmlns:p14="http://schemas.microsoft.com/office/powerpoint/2010/main" val="2486270474"/>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D50158DE-6115-4FDA-8067-2FD29C72F3CA}"/>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7CA63C60-0F06-416C-B12A-A80397B320DF}"/>
              </a:ext>
            </a:extLst>
          </p:cNvPr>
          <p:cNvSpPr>
            <a:spLocks noGrp="1"/>
          </p:cNvSpPr>
          <p:nvPr>
            <p:ph idx="1"/>
          </p:nvPr>
        </p:nvSpPr>
        <p:spPr>
          <a:xfrm>
            <a:off x="701690" y="1723327"/>
            <a:ext cx="10515600" cy="4351338"/>
          </a:xfrm>
        </p:spPr>
        <p:txBody>
          <a:bodyPr/>
          <a:lstStyle>
            <a:defPPr/>
          </a:lstStyle>
          <a:p>
            <a:pPr/>
            <a:r>
              <a:rPr lang="en-US" altLang="ko-KR"/>
              <a:t>A thread calling wait routine:</a:t>
            </a:r>
          </a:p>
          <a:p>
            <a:pPr lvl="1"/>
            <a:endParaRPr lang="en-US" altLang="ko-KR"/>
          </a:p>
          <a:p>
            <a:pPr lvl="1"/>
            <a:endParaRPr lang="en-US" altLang="ko-KR"/>
          </a:p>
          <a:p>
            <a:pPr lvl="1"/>
            <a:endParaRPr lang="en-US" altLang="ko-KR"/>
          </a:p>
          <a:p>
            <a:pPr lvl="1"/>
            <a:endParaRPr lang="en-US" altLang="ko-KR"/>
          </a:p>
          <a:p>
            <a:pPr lvl="1"/>
            <a:endParaRPr lang="en-US" altLang="ko-KR"/>
          </a:p>
          <a:p>
            <a:pPr lvl="1"/>
            <a:r>
              <a:rPr lang="en-US" altLang="ko-KR"/>
              <a:t>The wait call </a:t>
            </a:r>
            <a:r>
              <a:rPr lang="en-US" altLang="ko-KR">
                <a:solidFill>
                  <a:schemeClr val="accent6">
                    <a:lumMod val="75000"/>
                  </a:schemeClr>
                </a:solidFill>
              </a:rPr>
              <a:t>releases the lock </a:t>
            </a:r>
            <a:r>
              <a:rPr lang="en-US" altLang="ko-KR"/>
              <a:t>when putting said caller to sleep.</a:t>
            </a:r>
          </a:p>
          <a:p>
            <a:pPr lvl="1"/>
            <a:r>
              <a:rPr lang="en-US" altLang="ko-KR"/>
              <a:t>Before returning after being woken, the wait call </a:t>
            </a:r>
            <a:r>
              <a:rPr lang="en-US" altLang="ko-KR">
                <a:solidFill>
                  <a:schemeClr val="accent6">
                    <a:lumMod val="75000"/>
                  </a:schemeClr>
                </a:solidFill>
              </a:rPr>
              <a:t>re-acquire the lock</a:t>
            </a:r>
            <a:r>
              <a:rPr lang="en-US" altLang="ko-KR"/>
              <a:t>.</a:t>
            </a:r>
          </a:p>
          <a:p>
            <a:pPr/>
            <a:r>
              <a:rPr lang="en-US" altLang="ko-KR"/>
              <a:t>A thread calling signal routine:</a:t>
            </a:r>
            <a:endParaRPr lang="ko-KR" altLang="en-US"/>
          </a:p>
        </p:txBody>
      </p:sp>
      <p:sp>
        <p:nvSpPr>
          <p:cNvPr id="15" name="슬라이드 번호 개체 틀 3">
            <a:extLst>
              <a:ext uri="{FF2B5EF4-FFF2-40B4-BE49-F238E27FC236}">
                <a16:creationId xmlns:a16="http://schemas.microsoft.com/office/drawing/2014/main" id="{F0ADDC48-4B77-4ED7-BA15-1430ADBBDAA2}"/>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169</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02496AA6-F4AB-4889-AA20-C3E2A8AB9FCA}"/>
              </a:ext>
            </a:extLst>
          </p:cNvPr>
          <p:cNvSpPr txBox="1"/>
          <p:nvPr/>
        </p:nvSpPr>
        <p:spPr>
          <a:xfrm>
            <a:off x="366192" y="2221420"/>
            <a:ext cx="6290115" cy="1815882"/>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pthread_cond_t init = PTHREAD_COND_INITIALIZER;</a:t>
            </a:r>
          </a:p>
          <a:p>
            <a:pP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srgbClr val="F79646"/>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 (initialized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pthread_cond_wait(&amp;init, &amp;lock);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7" name="TextBox 16">
            <a:extLst>
              <a:ext uri="{FF2B5EF4-FFF2-40B4-BE49-F238E27FC236}">
                <a16:creationId xmlns:a16="http://schemas.microsoft.com/office/drawing/2014/main" id="{954D3D35-3E4A-4C58-AFE5-180096106F94}"/>
              </a:ext>
            </a:extLst>
          </p:cNvPr>
          <p:cNvSpPr txBox="1"/>
          <p:nvPr/>
        </p:nvSpPr>
        <p:spPr>
          <a:xfrm>
            <a:off x="2314571" y="5403398"/>
            <a:ext cx="7344816"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prstClr val="black"/>
                </a:solidFill>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pthread_cond_signal(&amp;init);</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pic>
        <p:nvPicPr>
          <p:cNvPr id="18" name="Picture 17">
            <a:extLst>
              <a:ext uri="{FF2B5EF4-FFF2-40B4-BE49-F238E27FC236}">
                <a16:creationId xmlns:a16="http://schemas.microsoft.com/office/drawing/2014/main" id="{65AD929A-DD65-458E-BECD-C9BDDA67BF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4306" y="1397534"/>
            <a:ext cx="533493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30207"/>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Mutual exclusion </a:t>
            </a:r>
          </a:p>
        </p:txBody>
      </p:sp>
      <p:sp>
        <p:nvSpPr>
          <p:cNvPr id="3" name="Content Placeholder 2"/>
          <p:cNvSpPr>
            <a:spLocks noGrp="1"/>
          </p:cNvSpPr>
          <p:nvPr>
            <p:ph idx="1"/>
          </p:nvPr>
        </p:nvSpPr>
        <p:spPr/>
        <p:txBody>
          <a:bodyPr/>
          <a:lstStyle>
            <a:defPPr/>
          </a:lstStyle>
          <a:p>
            <a:pPr/>
            <a:r>
              <a:rPr lang="en-US"/>
              <a:t>If a process is executing in its critical section , then no other process is allowed to execute in the critical section </a:t>
            </a:r>
          </a:p>
          <a:p>
            <a:pPr/>
            <a:r>
              <a:rPr lang="en-US"/>
              <a:t>No two process can be in the same critical section at the same time. This is called mutual exclusion </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607211562"/>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8AC01CB2-90EC-4BA9-BB84-0B8A76A15643}"/>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A2EE0D8F-6466-4A4E-A2BE-13A6AD4565F6}"/>
              </a:ext>
            </a:extLst>
          </p:cNvPr>
          <p:cNvSpPr>
            <a:spLocks noGrp="1"/>
          </p:cNvSpPr>
          <p:nvPr>
            <p:ph idx="1"/>
          </p:nvPr>
        </p:nvSpPr>
        <p:spPr>
          <a:xfrm>
            <a:off x="838200" y="1825625"/>
            <a:ext cx="10515600" cy="4351338"/>
          </a:xfrm>
        </p:spPr>
        <p:txBody>
          <a:bodyPr/>
          <a:lstStyle>
            <a:defPPr/>
          </a:lstStyle>
          <a:p>
            <a:pPr/>
            <a:r>
              <a:rPr lang="en-US" altLang="ko-KR"/>
              <a:t>The waiting thread </a:t>
            </a:r>
            <a:r>
              <a:rPr lang="en-US" altLang="ko-KR" b="1"/>
              <a:t>re-checks</a:t>
            </a:r>
            <a:r>
              <a:rPr lang="en-US" altLang="ko-KR"/>
              <a:t> the condition </a:t>
            </a:r>
            <a:r>
              <a:rPr lang="en-US" altLang="ko-KR">
                <a:solidFill>
                  <a:schemeClr val="accent6">
                    <a:lumMod val="75000"/>
                  </a:schemeClr>
                </a:solidFill>
              </a:rPr>
              <a:t>in a while loop</a:t>
            </a:r>
            <a:r>
              <a:rPr lang="en-US" altLang="ko-KR"/>
              <a:t>, instead of a simple if statement.</a:t>
            </a:r>
          </a:p>
          <a:p>
            <a:pPr/>
            <a:endParaRPr lang="en-US" altLang="ko-KR"/>
          </a:p>
          <a:p>
            <a:pPr/>
            <a:endParaRPr lang="en-US" altLang="ko-KR"/>
          </a:p>
          <a:p>
            <a:pPr/>
            <a:endParaRPr lang="en-US" altLang="ko-KR"/>
          </a:p>
          <a:p>
            <a:pPr/>
            <a:endParaRPr lang="en-US" altLang="ko-KR"/>
          </a:p>
          <a:p>
            <a:pPr lvl="1"/>
            <a:r>
              <a:rPr lang="en-US" altLang="ko-KR"/>
              <a:t>Without rechecking, the waiting thread will continue thinking that the condition has changed </a:t>
            </a:r>
            <a:r>
              <a:rPr lang="en-US" altLang="ko-KR" i="1" u="sng"/>
              <a:t>even though it has not</a:t>
            </a:r>
            <a:r>
              <a:rPr lang="en-US" altLang="ko-KR"/>
              <a:t>.</a:t>
            </a:r>
          </a:p>
          <a:p>
            <a:pPr lvl="1"/>
            <a:endParaRPr lang="en-US" altLang="ko-KR"/>
          </a:p>
          <a:p>
            <a:pPr lvl="1"/>
            <a:endParaRPr lang="en-US" altLang="ko-KR"/>
          </a:p>
          <a:p>
            <a:pPr lvl="1"/>
            <a:endParaRPr lang="en-US" altLang="ko-KR"/>
          </a:p>
          <a:p>
            <a:pPr lvl="1"/>
            <a:endParaRPr lang="en-US" altLang="ko-KR"/>
          </a:p>
          <a:p>
            <a:pPr/>
            <a:endParaRPr lang="ko-KR" altLang="en-US"/>
          </a:p>
        </p:txBody>
      </p:sp>
      <p:sp>
        <p:nvSpPr>
          <p:cNvPr id="15" name="슬라이드 번호 개체 틀 3">
            <a:extLst>
              <a:ext uri="{FF2B5EF4-FFF2-40B4-BE49-F238E27FC236}">
                <a16:creationId xmlns:a16="http://schemas.microsoft.com/office/drawing/2014/main" id="{DF35BDD2-86F0-4A61-9412-D37812814CC3}"/>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170</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25FB54BD-4DDD-4E2A-968F-2E140B659656}"/>
              </a:ext>
            </a:extLst>
          </p:cNvPr>
          <p:cNvSpPr txBox="1"/>
          <p:nvPr/>
        </p:nvSpPr>
        <p:spPr>
          <a:xfrm>
            <a:off x="2137072" y="2725110"/>
            <a:ext cx="7344816" cy="1815882"/>
          </a:xfrm>
          <a:prstGeom prst="rect">
            <a:avLst/>
          </a:prstGeom>
          <a:noFill/>
          <a:ln>
            <a:solidFill>
              <a:schemeClr val="tx1"/>
            </a:solidFill>
          </a:ln>
        </p:spPr>
        <p:txBody>
          <a:bodyPr wrap="square" lIns="252000" rtlCol="0">
            <a:spAutoFit/>
          </a:bodyPr>
          <a:lstStyle>
            <a:defPPr>
              <a:defRPr lang="en-US"/>
            </a:defPPr>
          </a:lstStyle>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pthread_mutex_t lock = PTHREAD_MUTEX_INITIALIZER;</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pthread_cond_t init = PTHREAD_COND_INITIALIZER;</a:t>
            </a:r>
          </a:p>
          <a:p>
            <a:pP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pthread_mutex_lock(&amp;lock);</a:t>
            </a:r>
          </a:p>
          <a:p>
            <a:pPr/>
            <a:r>
              <a:rPr lang="en-US" altLang="ko-KR" sz="1600">
                <a:solidFill>
                  <a:srgbClr val="F79646"/>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 (initialized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pthread_cond_wait(&amp;init, &amp;lock);</a:t>
            </a:r>
          </a:p>
          <a:p>
            <a:pPr/>
            <a:r>
              <a:rPr lang="en-US" altLang="ko-KR" sz="1600" err="1">
                <a:solidFill>
                  <a:prstClr val="black"/>
                </a:solidFill>
                <a:latin typeface="Courier New" panose="02070309020205020404" pitchFamily="49" charset="0"/>
                <a:ea typeface="맑은 고딕" pitchFamily="50" charset="-127"/>
                <a:cs typeface="Courier New" pitchFamily="49" charset="0"/>
              </a:rPr>
              <a:t>pthread_mutex_unlock(&amp;lock);</a:t>
            </a:r>
          </a:p>
        </p:txBody>
      </p:sp>
      <p:sp>
        <p:nvSpPr>
          <p:cNvPr id="17" name="직사각형 7">
            <a:extLst>
              <a:ext uri="{FF2B5EF4-FFF2-40B4-BE49-F238E27FC236}">
                <a16:creationId xmlns:a16="http://schemas.microsoft.com/office/drawing/2014/main" id="{DEEF4CCE-2966-4EB0-B067-242EAA47204E}"/>
              </a:ext>
            </a:extLst>
          </p:cNvPr>
          <p:cNvSpPr/>
          <p:nvPr/>
        </p:nvSpPr>
        <p:spPr>
          <a:xfrm>
            <a:off x="2353096" y="3757605"/>
            <a:ext cx="4968552" cy="504056"/>
          </a:xfrm>
          <a:prstGeom prst="rect">
            <a:avLst/>
          </a:prstGeom>
          <a:noFill/>
          <a:ln w="15875">
            <a:solidFill>
              <a:srgbClr val="FF0000"/>
            </a:solidFill>
          </a:ln>
          <a:effectLst/>
        </p:spPr>
        <p:style>
          <a:lnRef idx="3">
            <a:schemeClr val="lt1"/>
          </a:lnRef>
          <a:fillRef idx="1">
            <a:schemeClr val="accent1"/>
          </a:fillRef>
          <a:effectRef idx="1">
            <a:schemeClr val="accent1"/>
          </a:effectRef>
          <a:fontRef idx="minor">
            <a:schemeClr val="lt1"/>
          </a:fontRef>
        </p:style>
        <p:txBody>
          <a:bodyPr lIns="252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ko-KR" altLang="en-US" sz="1600">
              <a:solidFill>
                <a:srgbClr val="00B050"/>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1337456083"/>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4967BF41-6F07-407D-8EB2-FB4867C4829E}"/>
              </a:ext>
            </a:extLst>
          </p:cNvPr>
          <p:cNvSpPr>
            <a:spLocks noGrp="1"/>
          </p:cNvSpPr>
          <p:nvPr>
            <p:ph type="title"/>
          </p:nvPr>
        </p:nvSpPr>
        <p:spPr>
          <a:xfrm>
            <a:off x="838200" y="365125"/>
            <a:ext cx="10515600" cy="1325563"/>
          </a:xfrm>
        </p:spPr>
        <p:txBody>
          <a:bodyPr/>
          <a:lstStyle>
            <a:defPPr/>
          </a:lstStyle>
          <a:p>
            <a:pPr/>
            <a:r>
              <a:rPr lang="en-US" altLang="ko-KR" b="1"/>
              <a:t>Condition Variables (Cont.)</a:t>
            </a:r>
            <a:endParaRPr lang="ko-KR" altLang="en-US" b="1"/>
          </a:p>
        </p:txBody>
      </p:sp>
      <p:sp>
        <p:nvSpPr>
          <p:cNvPr id="14" name="내용 개체 틀 2">
            <a:extLst>
              <a:ext uri="{FF2B5EF4-FFF2-40B4-BE49-F238E27FC236}">
                <a16:creationId xmlns:a16="http://schemas.microsoft.com/office/drawing/2014/main" id="{DE2D30BB-D195-4535-9243-823E6B10D876}"/>
              </a:ext>
            </a:extLst>
          </p:cNvPr>
          <p:cNvSpPr>
            <a:spLocks noGrp="1"/>
          </p:cNvSpPr>
          <p:nvPr>
            <p:ph idx="1"/>
          </p:nvPr>
        </p:nvSpPr>
        <p:spPr>
          <a:xfrm>
            <a:off x="838200" y="1825625"/>
            <a:ext cx="10515600" cy="4351338"/>
          </a:xfrm>
        </p:spPr>
        <p:txBody>
          <a:bodyPr/>
          <a:lstStyle>
            <a:defPPr/>
          </a:lstStyle>
          <a:p>
            <a:pPr/>
            <a:r>
              <a:rPr lang="en-US" altLang="ko-KR"/>
              <a:t>Don’t ever to this.</a:t>
            </a:r>
          </a:p>
          <a:p>
            <a:pPr lvl="1"/>
            <a:r>
              <a:rPr lang="en-US" altLang="ko-KR"/>
              <a:t>A thread calling wait routine:</a:t>
            </a:r>
          </a:p>
          <a:p>
            <a:pPr lvl="1"/>
            <a:endParaRPr lang="en-US" altLang="ko-KR"/>
          </a:p>
          <a:p>
            <a:pPr lvl="1"/>
            <a:endParaRPr lang="en-US" altLang="ko-KR"/>
          </a:p>
          <a:p>
            <a:pPr lvl="1"/>
            <a:r>
              <a:rPr lang="en-US" altLang="ko-KR"/>
              <a:t>A thread calling signal routine:</a:t>
            </a:r>
          </a:p>
          <a:p>
            <a:pPr lvl="1"/>
            <a:endParaRPr lang="en-US" altLang="ko-KR"/>
          </a:p>
          <a:p>
            <a:pPr/>
            <a:endParaRPr lang="en-US" altLang="ko-KR"/>
          </a:p>
          <a:p>
            <a:pPr lvl="1"/>
            <a:r>
              <a:rPr lang="en-US" altLang="ko-KR"/>
              <a:t>It performs poorly in many cases. </a:t>
            </a:r>
            <a:r>
              <a:rPr lang="en-US" altLang="ko-KR">
                <a:sym typeface="Wingdings" pitchFamily="2" charset="2"/>
              </a:rPr>
              <a:t> just wastes CPU cycles.</a:t>
            </a:r>
          </a:p>
          <a:p>
            <a:pPr lvl="1"/>
            <a:r>
              <a:rPr lang="en-US" altLang="ko-KR">
                <a:sym typeface="Wingdings" pitchFamily="2" charset="2"/>
              </a:rPr>
              <a:t>It is error prone.</a:t>
            </a:r>
            <a:endParaRPr lang="en-US" altLang="ko-KR"/>
          </a:p>
          <a:p>
            <a:pPr lvl="1"/>
            <a:endParaRPr lang="en-US" altLang="ko-KR"/>
          </a:p>
          <a:p>
            <a:pPr lvl="1"/>
            <a:endParaRPr lang="en-US" altLang="ko-KR"/>
          </a:p>
          <a:p>
            <a:pPr lvl="1"/>
            <a:endParaRPr lang="en-US" altLang="ko-KR"/>
          </a:p>
          <a:p>
            <a:pPr/>
            <a:endParaRPr lang="ko-KR" altLang="en-US"/>
          </a:p>
        </p:txBody>
      </p:sp>
      <p:sp>
        <p:nvSpPr>
          <p:cNvPr id="15" name="슬라이드 번호 개체 틀 3">
            <a:extLst>
              <a:ext uri="{FF2B5EF4-FFF2-40B4-BE49-F238E27FC236}">
                <a16:creationId xmlns:a16="http://schemas.microsoft.com/office/drawing/2014/main" id="{42E4C44D-4745-4211-A123-8C4963DE8E16}"/>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171</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4B096BE6-1132-41A8-947A-522824E19472}"/>
              </a:ext>
            </a:extLst>
          </p:cNvPr>
          <p:cNvSpPr txBox="1"/>
          <p:nvPr/>
        </p:nvSpPr>
        <p:spPr>
          <a:xfrm>
            <a:off x="3468585" y="2754781"/>
            <a:ext cx="5616624" cy="584775"/>
          </a:xfrm>
          <a:prstGeom prst="rect">
            <a:avLst/>
          </a:prstGeom>
          <a:noFill/>
          <a:ln>
            <a:solidFill>
              <a:schemeClr val="tx1"/>
            </a:solidFill>
          </a:ln>
        </p:spPr>
        <p:txBody>
          <a:bodyPr wrap="square" lIns="252000" rtlCol="0">
            <a:spAutoFit/>
          </a:bodyPr>
          <a:lstStyle>
            <a:defPPr>
              <a:defRPr lang="en-US"/>
            </a:defPPr>
          </a:lstStyle>
          <a:p>
            <a:pPr/>
            <a:r>
              <a:rPr lang="en-US" altLang="ko-KR" sz="1600">
                <a:solidFill>
                  <a:schemeClr val="accent6">
                    <a:lumMod val="75000"/>
                  </a:schemeClr>
                </a:solidFill>
                <a:latin typeface="Courier New" panose="02070309020205020404" pitchFamily="49" charset="0"/>
                <a:ea typeface="맑은 고딕" pitchFamily="50" charset="-127"/>
                <a:cs typeface="Courier New" pitchFamily="49" charset="0"/>
              </a:rPr>
              <a:t>while</a:t>
            </a:r>
            <a:r>
              <a:rPr lang="en-US" altLang="ko-KR" sz="1600">
                <a:solidFill>
                  <a:prstClr val="black"/>
                </a:solidFill>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0</a:t>
            </a:r>
            <a:r>
              <a:rPr lang="en-US" altLang="ko-KR" sz="1600">
                <a:solidFill>
                  <a:prstClr val="black"/>
                </a:solidFill>
                <a:latin typeface="Courier New" panose="02070309020205020404" pitchFamily="49" charset="0"/>
                <a:ea typeface="맑은 고딕" pitchFamily="50" charset="-127"/>
                <a:cs typeface="Courier New" pitchFamily="49" charset="0"/>
              </a:rPr>
              <a:t>)</a:t>
            </a:r>
          </a:p>
          <a:p>
            <a:pPr/>
            <a:r>
              <a:rPr lang="en-US" altLang="ko-KR" sz="1600">
                <a:solidFill>
                  <a:prstClr val="black"/>
                </a:solidFill>
                <a:latin typeface="Courier New" panose="02070309020205020404" pitchFamily="49" charset="0"/>
                <a:ea typeface="맑은 고딕" pitchFamily="50" charset="-127"/>
                <a:cs typeface="Courier New" pitchFamily="49" charset="0"/>
              </a:rPr>
              <a:t>	; </a:t>
            </a:r>
            <a:r>
              <a:rPr lang="en-US" altLang="ko-KR" sz="1600">
                <a:solidFill>
                  <a:srgbClr val="00B0F0"/>
                </a:solidFill>
                <a:latin typeface="Courier New" panose="02070309020205020404" pitchFamily="49" charset="0"/>
                <a:ea typeface="맑은 고딕" pitchFamily="50" charset="-127"/>
                <a:cs typeface="Courier New" pitchFamily="49" charset="0"/>
              </a:rPr>
              <a:t>// spin</a:t>
            </a:r>
          </a:p>
        </p:txBody>
      </p:sp>
      <p:sp>
        <p:nvSpPr>
          <p:cNvPr id="17" name="TextBox 16">
            <a:extLst>
              <a:ext uri="{FF2B5EF4-FFF2-40B4-BE49-F238E27FC236}">
                <a16:creationId xmlns:a16="http://schemas.microsoft.com/office/drawing/2014/main" id="{A3FD639A-F300-4B71-A335-A1DF04C0CC23}"/>
              </a:ext>
            </a:extLst>
          </p:cNvPr>
          <p:cNvSpPr txBox="1"/>
          <p:nvPr/>
        </p:nvSpPr>
        <p:spPr>
          <a:xfrm>
            <a:off x="2721231" y="4099435"/>
            <a:ext cx="5616624" cy="338554"/>
          </a:xfrm>
          <a:prstGeom prst="rect">
            <a:avLst/>
          </a:prstGeom>
          <a:noFill/>
          <a:ln>
            <a:solidFill>
              <a:schemeClr val="tx1"/>
            </a:solidFill>
          </a:ln>
        </p:spPr>
        <p:txBody>
          <a:bodyPr wrap="square" lIns="252000" rtlCol="0">
            <a:spAutoFit/>
          </a:bodyPr>
          <a:lstStyle>
            <a:defPPr>
              <a:defRPr lang="en-US"/>
            </a:defPPr>
          </a:lstStyle>
          <a:p>
            <a:pPr/>
            <a:r>
              <a:rPr lang="en-US" altLang="ko-KR" sz="1600">
                <a:latin typeface="Courier New" panose="02070309020205020404" pitchFamily="49" charset="0"/>
                <a:ea typeface="맑은 고딕" pitchFamily="50" charset="-127"/>
                <a:cs typeface="Courier New" pitchFamily="49" charset="0"/>
              </a:rPr>
              <a:t>initialized = </a:t>
            </a:r>
            <a:r>
              <a:rPr lang="en-US" altLang="ko-KR" sz="1600">
                <a:solidFill>
                  <a:srgbClr val="FF0000"/>
                </a:solidFill>
                <a:latin typeface="Courier New" panose="02070309020205020404" pitchFamily="49" charset="0"/>
                <a:ea typeface="맑은 고딕" pitchFamily="50" charset="-127"/>
                <a:cs typeface="Courier New" pitchFamily="49" charset="0"/>
              </a:rPr>
              <a:t>1</a:t>
            </a:r>
            <a:r>
              <a:rPr lang="en-US" altLang="ko-KR" sz="1600">
                <a:latin typeface="Courier New" panose="02070309020205020404" pitchFamily="49" charset="0"/>
                <a:ea typeface="맑은 고딕" pitchFamily="50" charset="-127"/>
                <a:cs typeface="Courier New" pitchFamily="49" charset="0"/>
              </a:rPr>
              <a:t>;</a:t>
            </a:r>
          </a:p>
        </p:txBody>
      </p:sp>
    </p:spTree>
    <p:extLst>
      <p:ext uri="{BB962C8B-B14F-4D97-AF65-F5344CB8AC3E}">
        <p14:creationId xmlns:p14="http://schemas.microsoft.com/office/powerpoint/2010/main" val="884199475"/>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0CAF71C5-3C82-4876-9B0F-8F120F178262}"/>
              </a:ext>
            </a:extLst>
          </p:cNvPr>
          <p:cNvSpPr>
            <a:spLocks noGrp="1"/>
          </p:cNvSpPr>
          <p:nvPr>
            <p:ph type="title"/>
          </p:nvPr>
        </p:nvSpPr>
        <p:spPr>
          <a:xfrm>
            <a:off x="838200" y="365125"/>
            <a:ext cx="10515600" cy="1325563"/>
          </a:xfrm>
        </p:spPr>
        <p:txBody>
          <a:bodyPr/>
          <a:lstStyle>
            <a:defPPr/>
          </a:lstStyle>
          <a:p>
            <a:pPr/>
            <a:r>
              <a:rPr lang="en-US" altLang="ko-KR" b="1"/>
              <a:t>Compiling and Running</a:t>
            </a:r>
            <a:endParaRPr lang="ko-KR" altLang="en-US" b="1"/>
          </a:p>
        </p:txBody>
      </p:sp>
      <p:sp>
        <p:nvSpPr>
          <p:cNvPr id="14" name="내용 개체 틀 2">
            <a:extLst>
              <a:ext uri="{FF2B5EF4-FFF2-40B4-BE49-F238E27FC236}">
                <a16:creationId xmlns:a16="http://schemas.microsoft.com/office/drawing/2014/main" id="{EEA763DB-528F-45A9-B22B-FAA8D8D0C875}"/>
              </a:ext>
            </a:extLst>
          </p:cNvPr>
          <p:cNvSpPr>
            <a:spLocks noGrp="1"/>
          </p:cNvSpPr>
          <p:nvPr>
            <p:ph idx="1"/>
          </p:nvPr>
        </p:nvSpPr>
        <p:spPr>
          <a:xfrm>
            <a:off x="838200" y="1825625"/>
            <a:ext cx="10515600" cy="4351338"/>
          </a:xfrm>
        </p:spPr>
        <p:txBody>
          <a:bodyPr/>
          <a:lstStyle>
            <a:defPPr/>
          </a:lstStyle>
          <a:p>
            <a:pPr/>
            <a:r>
              <a:rPr lang="en-US" altLang="ko-KR"/>
              <a:t>To compile them, you must include the header </a:t>
            </a:r>
            <a:r>
              <a:rPr lang="en-US" altLang="ko-KR" err="1">
                <a:latin typeface="Courier New" panose="02070309020205020404" pitchFamily="49" charset="0"/>
                <a:cs typeface="Courier New" pitchFamily="49" charset="0"/>
              </a:rPr>
              <a:t>pthread.h</a:t>
            </a:r>
            <a:endParaRPr lang="en-US" altLang="ko-KR">
              <a:latin typeface="Courier New" panose="02070309020205020404" pitchFamily="49" charset="0"/>
              <a:cs typeface="Courier New" pitchFamily="49" charset="0"/>
            </a:endParaRPr>
          </a:p>
          <a:p>
            <a:pPr lvl="1"/>
            <a:r>
              <a:rPr lang="en-US" altLang="ko-KR"/>
              <a:t>Explicitly link with the </a:t>
            </a:r>
            <a:r>
              <a:rPr lang="en-US" altLang="ko-KR" err="1">
                <a:solidFill>
                  <a:schemeClr val="accent6">
                    <a:lumMod val="75000"/>
                  </a:schemeClr>
                </a:solidFill>
              </a:rPr>
              <a:t>pthreads library</a:t>
            </a:r>
            <a:r>
              <a:rPr lang="en-US" altLang="ko-KR"/>
              <a:t>, by adding the </a:t>
            </a:r>
            <a:r>
              <a:rPr lang="en-US" altLang="ko-KR">
                <a:latin typeface="Courier New" panose="02070309020205020404" pitchFamily="49" charset="0"/>
                <a:cs typeface="Courier New" pitchFamily="49" charset="0"/>
              </a:rPr>
              <a:t>–lpthread </a:t>
            </a:r>
            <a:r>
              <a:rPr lang="en-US" altLang="ko-KR"/>
              <a:t>flag.</a:t>
            </a:r>
          </a:p>
          <a:p>
            <a:pPr/>
            <a:endParaRPr lang="en-US" altLang="ko-KR"/>
          </a:p>
          <a:p>
            <a:pPr marL="0" indent="0">
              <a:buNone/>
            </a:pPr>
            <a:endParaRPr lang="en-US" altLang="ko-KR"/>
          </a:p>
          <a:p>
            <a:pPr lvl="1"/>
            <a:r>
              <a:rPr lang="en-US" altLang="ko-KR"/>
              <a:t>For more information,</a:t>
            </a:r>
            <a:endParaRPr lang="ko-KR" altLang="en-US"/>
          </a:p>
        </p:txBody>
      </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172</a:t>
            </a:fld>
            <a:r>
              <a:rPr lang="en-US" altLang="ko-KR">
                <a:solidFill>
                  <a:srgbClr val="1F497D">
                    <a:lumMod val="50000"/>
                  </a:srgbClr>
                </a:solidFill>
              </a:rPr>
              <a:t> </a:t>
            </a:r>
          </a:p>
        </p:txBody>
      </p:sp>
      <p:sp>
        <p:nvSpPr>
          <p:cNvPr id="16" name="TextBox 15">
            <a:extLst>
              <a:ext uri="{FF2B5EF4-FFF2-40B4-BE49-F238E27FC236}">
                <a16:creationId xmlns:a16="http://schemas.microsoft.com/office/drawing/2014/main" id="{95226085-F3EF-491D-8B08-1902404297A0}"/>
              </a:ext>
            </a:extLst>
          </p:cNvPr>
          <p:cNvSpPr txBox="1"/>
          <p:nvPr/>
        </p:nvSpPr>
        <p:spPr>
          <a:xfrm>
            <a:off x="2554288" y="2789757"/>
            <a:ext cx="5989984" cy="338554"/>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prompt&gt; gcc –o main main.c -lpthread</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
        <p:nvSpPr>
          <p:cNvPr id="17" name="TextBox 16">
            <a:extLst>
              <a:ext uri="{FF2B5EF4-FFF2-40B4-BE49-F238E27FC236}">
                <a16:creationId xmlns:a16="http://schemas.microsoft.com/office/drawing/2014/main" id="{94561DBE-81DA-413A-BBE1-6D16E50EBC18}"/>
              </a:ext>
            </a:extLst>
          </p:cNvPr>
          <p:cNvSpPr txBox="1"/>
          <p:nvPr/>
        </p:nvSpPr>
        <p:spPr>
          <a:xfrm>
            <a:off x="2554288" y="4314083"/>
            <a:ext cx="5989984" cy="584775"/>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man 7 pthreads</a:t>
            </a:r>
            <a:endParaRPr lang="en-US" altLang="ko-KR" sz="1600">
              <a:solidFill>
                <a:prstClr val="black"/>
              </a:solidFill>
              <a:latin typeface="Courier New" panose="02070309020205020404" pitchFamily="49" charset="0"/>
              <a:ea typeface="맑은 고딕" pitchFamily="50" charset="-127"/>
              <a:cs typeface="Courier New" pitchFamily="49" charset="0"/>
            </a:endParaRPr>
          </a:p>
          <a:p>
            <a:pPr/>
            <a:r>
              <a:rPr lang="en-US" altLang="ko-KR" sz="1600">
                <a:solidFill>
                  <a:prstClr val="black"/>
                </a:solidFill>
                <a:latin typeface="Courier New" panose="02070309020205020404" pitchFamily="49" charset="0"/>
                <a:ea typeface="맑은 고딕" pitchFamily="50" charset="-127"/>
                <a:cs typeface="Courier New" pitchFamily="49" charset="0"/>
              </a:rPr>
              <a:t>man 3 pthread_create</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2721193024"/>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173</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6463308"/>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 simple child/parent signaling example. - main-signal.c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&lt;pthread.h&gt;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done =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worker(void* arg)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first\n");</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done = 1;</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NULL;</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main(int argc, char *argv[])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pthread_t p;</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pthread_create(&amp;p, NULL, worker, NULL);</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while (done ==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last\n");</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cc main-signal.c -lpthread</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./a.out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first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last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20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11084525"/>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174</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7602081"/>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A more efficient signaling via condition variables. - main-signal-cv.c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&lt;stdio.h&gt;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#include &lt;pthread.h&gt;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simple synchronizer: allows one thread to wait for another structure "synchronizer_t" has all the needed data methods are:</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init (called by one 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wait (to wait for a 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done (to indicate thread is done)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typedef struct __synchronizer_t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pthread_mutex_t 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pthread_cond_t cond;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int done;</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synchronizer_t;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synchronizer_t 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signal_init(synchronizer_t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pthread_mutex_init(&amp;s-&gt;lock,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pthread_cond_init(&amp;s-&gt;cond,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s-&gt;done =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signal_done(synchronizer_t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s-&gt;done = 1;</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pthread_cond_signal(&amp;s-&gt;cond);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pthread_mutex_unlock(&amp;s-&gt;lock);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endParaRPr lang="en-US" sz="20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6333086"/>
      </p:ext>
    </p:extLst>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175</a:t>
            </a:fld>
            <a:r>
              <a:rPr lang="en-US" altLang="ko-KR">
                <a:solidFill>
                  <a:srgbClr val="1F497D">
                    <a:lumMod val="50000"/>
                  </a:srgbClr>
                </a:solidFill>
              </a:rPr>
              <a:t> </a:t>
            </a:r>
          </a:p>
        </p:txBody>
      </p:sp>
      <p:sp>
        <p:nvSpPr>
          <p:cNvPr id="21" name="TextBox 20">
            <a:extLst>
              <a:ext uri="{FF2B5EF4-FFF2-40B4-BE49-F238E27FC236}">
                <a16:creationId xmlns:a16="http://schemas.microsoft.com/office/drawing/2014/main" id="{DBC20689-1C4A-43C6-BEDF-CBCA2EF6C802}"/>
              </a:ext>
            </a:extLst>
          </p:cNvPr>
          <p:cNvSpPr txBox="1"/>
          <p:nvPr/>
        </p:nvSpPr>
        <p:spPr>
          <a:xfrm>
            <a:off x="537029" y="0"/>
            <a:ext cx="10640291" cy="7294305"/>
          </a:xfrm>
          <a:prstGeom prst="rect">
            <a:avLst/>
          </a:prstGeom>
          <a:noFill/>
        </p:spPr>
        <p:txBody>
          <a:bodyPr wrap="square">
            <a:spAutoFit/>
          </a:bodyPr>
          <a:lstStyle>
            <a:defPPr>
              <a:defRPr lang="en-US"/>
            </a:defPPr>
          </a:lstStyle>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signal_wait(synchronizer_t *s)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while (s-&gt;done ==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pthread_cond_wait(&amp;s-&gt;cond, &amp;s-&gt;lock);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pthread_mutex_unlock(&amp;s-&gt;lock);</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void* worker(void* arg)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first\n");</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signal_done(&amp;s);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int main(int argc, char *argv[]) {</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pthread_t p;</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signal_init(&amp;s);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pthread_create(&amp;p, NULL, worker, NULL);</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signal_wait(&amp;s);</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printf("this should print last\n");</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    return 0;</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cc main-signal-cv.c -lpthread</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err="1">
                <a:effectLst/>
                <a:latin typeface="Courier New" panose="02070309020205020404" pitchFamily="49" charset="0"/>
                <a:ea typeface="Calibri" panose="020f0502020204030204" pitchFamily="34" charset="0"/>
                <a:cs typeface="Times New Roman" panose="02020603050405020304" pitchFamily="18" charset="0"/>
              </a:rPr>
              <a:t>vishnu@mannava:~/threads$ ./a.out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first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this should print last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a:p>
            <a:pPr marL="0" marR="0">
              <a:spcBef>
                <a:spcPct val="0"/>
              </a:spcBef>
              <a:spcAft>
                <a:spcPct val="0"/>
              </a:spcAft>
            </a:pPr>
            <a:r>
              <a:rPr lang="en-IN" sz="1800" b="1">
                <a:effectLst/>
                <a:latin typeface="Courier New" panose="02070309020205020404" pitchFamily="49" charset="0"/>
                <a:ea typeface="Calibri" panose="020f0502020204030204" pitchFamily="34" charset="0"/>
                <a:cs typeface="Times New Roman" panose="02020603050405020304" pitchFamily="18" charset="0"/>
              </a:rPr>
              <a:t>*/</a:t>
            </a:r>
            <a:endParaRPr lang="en-US" sz="1800">
              <a:effectLst/>
              <a:latin typeface="Consolas" panose="020b06090202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5823131"/>
      </p:ext>
    </p:extLst>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492227589"/>
      </p:ext>
    </p:extLst>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36: </a:t>
            </a:r>
            <a:r>
              <a:rPr lang="en-IN" sz="4400" b="1" spc="50">
                <a:ln w="0"/>
                <a:solidFill>
                  <a:schemeClr val="bg1"/>
                </a:solidFill>
                <a:effectLst>
                  <a:innerShdw blurRad="63500" dist="50800" dir="13500000">
                    <a:srgbClr val="000000">
                      <a:alpha val="50000"/>
                    </a:srgbClr>
                  </a:innerShdw>
                </a:effectLst>
                <a:latin typeface="+mn-lt"/>
              </a:rPr>
              <a:t>Mutex, Concurrent Linked Lists</a:t>
            </a:r>
            <a:endParaRPr lang="en-US" sz="44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GB" altLang="en-US"/>
              <a:t>Synchronisation and Communication</a:t>
            </a:r>
            <a:endParaRPr lang="ko-KR" altLang="en-US" b="1"/>
          </a:p>
        </p:txBody>
      </p:sp>
      <p:sp>
        <p:nvSpPr>
          <p:cNvPr id="15" name="Rectangle 14">
            <a:extLst>
              <a:ext uri="{FF2B5EF4-FFF2-40B4-BE49-F238E27FC236}">
                <a16:creationId xmlns:a16="http://schemas.microsoft.com/office/drawing/2014/main" id="{06D1F59C-4922-416A-9729-309A82AF6849}"/>
              </a:ext>
            </a:extLst>
          </p:cNvPr>
          <p:cNvSpPr>
            <a:spLocks noGrp="1" noChangeArrowheads="1"/>
          </p:cNvSpPr>
          <p:nvPr/>
        </p:nvSpPr>
        <p:spPr bwMode="auto">
          <a:xfrm>
            <a:off x="496434" y="1096478"/>
            <a:ext cx="10369488" cy="4789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0" hangingPunct="0">
              <a:spcBef>
                <a:spcPct val="20000"/>
              </a:spcBef>
              <a:spcAft>
                <a:spcPct val="0"/>
              </a:spcAft>
              <a:buClr>
                <a:schemeClr val="tx2"/>
              </a:buClr>
              <a:buSzPct val="70000"/>
              <a:buFont typeface="Monotype Sorts" pitchFamily="2" charset="2"/>
              <a:buChar char="n"/>
              <a:defRPr kumimoji="1" sz="2400" kern="1200">
                <a:solidFill>
                  <a:schemeClr val="tx1"/>
                </a:solidFill>
                <a:latin typeface="+mn-lt"/>
                <a:ea typeface="+mn-ea"/>
                <a:cs typeface="+mn-cs"/>
              </a:defRPr>
            </a:lvl1pPr>
            <a:lvl2pPr marL="742950" indent="-285750" algn="l" defTabSz="914400" rtl="0" eaLnBrk="0" fontAlgn="base" latinLnBrk="0" hangingPunct="0">
              <a:spcBef>
                <a:spcPct val="20000"/>
              </a:spcBef>
              <a:spcAft>
                <a:spcPct val="0"/>
              </a:spcAft>
              <a:buChar char="–"/>
              <a:defRPr kumimoji="1" sz="2000" kern="1200">
                <a:solidFill>
                  <a:schemeClr val="tx1"/>
                </a:solidFill>
                <a:latin typeface="+mn-lt"/>
                <a:ea typeface="+mn-ea"/>
                <a:cs typeface="+mn-cs"/>
              </a:defRPr>
            </a:lvl2pPr>
            <a:lvl3pPr marL="1143000" indent="-228600" algn="l" defTabSz="914400" rtl="0" eaLnBrk="0" fontAlgn="base" latinLnBrk="0" hangingPunct="0">
              <a:spcBef>
                <a:spcPct val="20000"/>
              </a:spcBef>
              <a:spcAft>
                <a:spcPct val="0"/>
              </a:spcAft>
              <a:buChar char="•"/>
              <a:defRPr kumimoji="1" sz="1800" kern="1200">
                <a:solidFill>
                  <a:schemeClr val="tx1"/>
                </a:solidFill>
                <a:latin typeface="+mn-lt"/>
                <a:ea typeface="+mn-ea"/>
                <a:cs typeface="+mn-cs"/>
              </a:defRPr>
            </a:lvl3pPr>
            <a:lvl4pPr marL="1600200" indent="-228600" algn="l" defTabSz="914400" rtl="0" eaLnBrk="0" fontAlgn="base" latinLnBrk="0" hangingPunct="0">
              <a:spcBef>
                <a:spcPct val="20000"/>
              </a:spcBef>
              <a:spcAft>
                <a:spcPct val="0"/>
              </a:spcAft>
              <a:buChar char="–"/>
              <a:defRPr kumimoji="1" sz="1800" kern="1200">
                <a:solidFill>
                  <a:schemeClr val="tx1"/>
                </a:solidFill>
                <a:latin typeface="+mn-lt"/>
                <a:ea typeface="+mn-ea"/>
                <a:cs typeface="+mn-cs"/>
              </a:defRPr>
            </a:lvl4pPr>
            <a:lvl5pPr marL="2057400" indent="-228600" algn="l" defTabSz="914400" rtl="0" eaLnBrk="0" fontAlgn="base" latinLnBrk="0" hangingPunct="0">
              <a:spcBef>
                <a:spcPct val="20000"/>
              </a:spcBef>
              <a:spcAft>
                <a:spcPct val="0"/>
              </a:spcAft>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r>
              <a:rPr lang="en-GB" altLang="en-US" b="1"/>
              <a:t>The correct behaviour of a concurrent program depends on synchronisation and communication between its processes </a:t>
            </a:r>
          </a:p>
          <a:p>
            <a:pPr/>
            <a:r>
              <a:rPr lang="en-GB" altLang="en-US" b="1"/>
              <a:t>Synchronisation: the satisfaction of constraints on the interleaving of the actions of processes (e.g. an action by one process only occurring after an action by another) </a:t>
            </a:r>
          </a:p>
          <a:p>
            <a:pPr/>
            <a:r>
              <a:rPr lang="en-GB" altLang="en-US" b="1"/>
              <a:t>Communication: the passing of information from one process to another</a:t>
            </a:r>
          </a:p>
          <a:p>
            <a:pPr lvl="1"/>
            <a:r>
              <a:rPr lang="en-GB" altLang="en-US" b="1"/>
              <a:t>Concepts are linked since communication requires synchronisation, and synchronisation can be considered as contentless communication.</a:t>
            </a:r>
          </a:p>
          <a:p>
            <a:pPr lvl="1"/>
            <a:r>
              <a:rPr lang="en-GB" altLang="en-US" b="1"/>
              <a:t>Data communication is usually based upon either shared variables or message passing.</a:t>
            </a:r>
          </a:p>
        </p:txBody>
      </p:sp>
      <p:sp>
        <p:nvSpPr>
          <p:cNvPr id="16" name="TextBox 15">
            <a:extLst>
              <a:ext uri="{FF2B5EF4-FFF2-40B4-BE49-F238E27FC236}">
                <a16:creationId xmlns:a16="http://schemas.microsoft.com/office/drawing/2014/main" id="{D1B34977-ADD0-4869-8D66-29173C0CDA74}"/>
              </a:ext>
            </a:extLst>
          </p:cNvPr>
          <p:cNvSpPr txBox="1"/>
          <p:nvPr/>
        </p:nvSpPr>
        <p:spPr>
          <a:xfrm>
            <a:off x="444088" y="5191562"/>
            <a:ext cx="10515600" cy="707886"/>
          </a:xfrm>
          <a:prstGeom prst="rect">
            <a:avLst/>
          </a:prstGeom>
          <a:noFill/>
        </p:spPr>
        <p:txBody>
          <a:bodyPr wrap="square">
            <a:spAutoFit/>
          </a:bodyPr>
          <a:lstStyle>
            <a:defPPr>
              <a:defRPr lang="en-US"/>
            </a:defPPr>
          </a:lstStyle>
          <a:p>
            <a:pPr marL="342900" indent="-342900">
              <a:buFont typeface="Arial" pitchFamily="34" charset="0"/>
              <a:buChar char="•"/>
            </a:pPr>
            <a:r>
              <a:rPr lang="en-GB" altLang="en-US" sz="2000" b="1"/>
              <a:t>A sequence of statements that must appear to be executed indivisibly is called a critical section </a:t>
            </a:r>
          </a:p>
          <a:p>
            <a:pPr marL="342900" indent="-342900">
              <a:buFont typeface="Arial" pitchFamily="34" charset="0"/>
              <a:buChar char="•"/>
            </a:pPr>
            <a:r>
              <a:rPr lang="en-GB" altLang="en-US" sz="2000" b="1"/>
              <a:t>The synchronisation required to protect a critical section is known as mutual exclusion </a:t>
            </a:r>
          </a:p>
        </p:txBody>
      </p:sp>
    </p:spTree>
    <p:extLst>
      <p:ext uri="{BB962C8B-B14F-4D97-AF65-F5344CB8AC3E}">
        <p14:creationId xmlns:p14="http://schemas.microsoft.com/office/powerpoint/2010/main" val="3286404704"/>
      </p:ext>
    </p:extLst>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en-US" sz="4400">
                <a:solidFill>
                  <a:srgbClr val="0070C0"/>
                </a:solidFill>
                <a:latin typeface="Tahoma" panose="020b0604030504040204" pitchFamily="34" charset="0"/>
              </a:rPr>
              <a:t>Synchronization</a:t>
            </a:r>
            <a:endParaRPr lang="ko-KR" altLang="en-US" b="1"/>
          </a:p>
        </p:txBody>
      </p:sp>
      <p:sp>
        <p:nvSpPr>
          <p:cNvPr id="17" name="Rectangle 16">
            <a:extLst>
              <a:ext uri="{FF2B5EF4-FFF2-40B4-BE49-F238E27FC236}">
                <a16:creationId xmlns:a16="http://schemas.microsoft.com/office/drawing/2014/main" id="{C8070E69-2B3D-45F8-B08A-0C27D5B5A23F}"/>
              </a:ext>
            </a:extLst>
          </p:cNvPr>
          <p:cNvSpPr>
            <a:spLocks noChangeArrowheads="1"/>
          </p:cNvSpPr>
          <p:nvPr/>
        </p:nvSpPr>
        <p:spPr bwMode="auto">
          <a:xfrm>
            <a:off x="1267576" y="1381491"/>
            <a:ext cx="8305800" cy="4114800"/>
          </a:xfrm>
          <a:prstGeom prst="rect">
            <a:avLst/>
          </a:prstGeom>
          <a:noFill/>
          <a:ln w="9525">
            <a:noFill/>
            <a:miter lim="800000"/>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marL="342900" indent="-342900" eaLnBrk="1" hangingPunct="1">
              <a:spcBef>
                <a:spcPct val="20000"/>
              </a:spcBef>
              <a:buClr>
                <a:srgbClr val="000000"/>
              </a:buClr>
              <a:defRPr/>
            </a:pPr>
            <a:endParaRPr lang="tr-TR" sz="3000" i="1">
              <a:latin typeface="+mj-lt"/>
              <a:cs typeface="+mn-cs"/>
            </a:endParaRPr>
          </a:p>
        </p:txBody>
      </p:sp>
      <p:sp>
        <p:nvSpPr>
          <p:cNvPr id="18" name="Rectangle 17">
            <a:extLst>
              <a:ext uri="{FF2B5EF4-FFF2-40B4-BE49-F238E27FC236}">
                <a16:creationId xmlns:a16="http://schemas.microsoft.com/office/drawing/2014/main" id="{545DAF84-4BF4-403E-8866-3B5C25AA9D1A}"/>
              </a:ext>
            </a:extLst>
          </p:cNvPr>
          <p:cNvSpPr>
            <a:spLocks noChangeArrowheads="1"/>
          </p:cNvSpPr>
          <p:nvPr/>
        </p:nvSpPr>
        <p:spPr bwMode="auto">
          <a:xfrm>
            <a:off x="1267576" y="1076691"/>
            <a:ext cx="8534400" cy="4953000"/>
          </a:xfrm>
          <a:prstGeom prst="rect">
            <a:avLst/>
          </a:prstGeom>
          <a:noFill/>
          <a:ln>
            <a:noFill/>
          </a:ln>
        </p:spPr>
        <p:txBody>
          <a:bodyPr lIns="92075" tIns="46038" rIns="92075" bIns="46038"/>
          <a:lstStyle>
            <a:defPPr>
              <a:defRPr lang="en-US"/>
            </a:defPPr>
            <a:lvl1pPr marL="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1pPr>
            <a:lvl2pPr marL="4572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2pPr>
            <a:lvl3pPr marL="9144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3pPr>
            <a:lvl4pPr marL="13716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4pPr>
            <a:lvl5pPr marL="1828800" algn="l" defTabSz="914400" rtl="0" eaLnBrk="0" fontAlgn="base" latinLnBrk="0" hangingPunct="0">
              <a:spcBef>
                <a:spcPct val="0"/>
              </a:spcBef>
              <a:spcAft>
                <a:spcPct val="0"/>
              </a:spcAft>
              <a:defRPr sz="2400" kern="1200">
                <a:solidFill>
                  <a:schemeClr val="tx1"/>
                </a:solidFill>
                <a:latin typeface="Times New Roman" panose="02020603050405020304" pitchFamily="18" charset="0"/>
                <a:ea typeface="+mn-ea"/>
                <a:cs typeface="Arial"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itchFamily="34" charset="0"/>
              </a:defRPr>
            </a:lvl9pPr>
          </a:lstStyle>
          <a:p>
            <a:pPr eaLnBrk="1" hangingPunct="1">
              <a:spcBef>
                <a:spcPct val="20000"/>
              </a:spcBef>
              <a:buClr>
                <a:srgbClr val="000000"/>
              </a:buClr>
              <a:buSzTx/>
              <a:buFont typeface="Wingdings" pitchFamily="2" charset="2"/>
              <a:buChar char="ü"/>
              <a:defRPr/>
            </a:pPr>
            <a:r>
              <a:rPr lang="en-US" altLang="en-US" sz="2000">
                <a:solidFill>
                  <a:srgbClr val="000000"/>
                </a:solidFill>
                <a:latin typeface="Tahoma" panose="020b0604030504040204" pitchFamily="34" charset="0"/>
              </a:rPr>
              <a:t>An example: race condition.</a:t>
            </a: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i="1">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endParaRPr lang="en-US" altLang="en-US" sz="2000">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r>
              <a:rPr lang="en-US" altLang="en-US" sz="2000">
                <a:solidFill>
                  <a:srgbClr val="000000"/>
                </a:solidFill>
                <a:latin typeface="Tahoma" panose="020b0604030504040204" pitchFamily="34" charset="0"/>
              </a:rPr>
              <a:t>Critical</a:t>
            </a:r>
          </a:p>
          <a:p>
            <a:pPr marL="0" indent="0" eaLnBrk="1" hangingPunct="1">
              <a:spcBef>
                <a:spcPct val="20000"/>
              </a:spcBef>
              <a:buClr>
                <a:srgbClr val="000000"/>
              </a:buClr>
              <a:buSzTx/>
              <a:buFont typeface="Wingdings" pitchFamily="2" charset="2"/>
              <a:buNone/>
              <a:defRPr/>
            </a:pPr>
            <a:r>
              <a:rPr lang="en-US" altLang="en-US" sz="2000">
                <a:solidFill>
                  <a:srgbClr val="000000"/>
                </a:solidFill>
                <a:latin typeface="Tahoma" panose="020b0604030504040204" pitchFamily="34" charset="0"/>
              </a:rPr>
              <a:t>section:</a:t>
            </a:r>
            <a:endParaRPr lang="en-US" altLang="en-US" sz="1700">
              <a:solidFill>
                <a:srgbClr val="000000"/>
              </a:solidFill>
              <a:latin typeface="Tahoma" panose="020b0604030504040204" pitchFamily="34" charset="0"/>
            </a:endParaRPr>
          </a:p>
          <a:p>
            <a:pPr marL="0" indent="0" eaLnBrk="1" hangingPunct="1">
              <a:spcBef>
                <a:spcPct val="20000"/>
              </a:spcBef>
              <a:buClr>
                <a:srgbClr val="000000"/>
              </a:buClr>
              <a:buSzTx/>
              <a:buFont typeface="Wingdings" pitchFamily="2" charset="2"/>
              <a:buNone/>
              <a:defRPr/>
            </a:pPr>
            <a:r>
              <a:rPr lang="en-US" altLang="en-US" sz="1800">
                <a:solidFill>
                  <a:srgbClr val="000000"/>
                </a:solidFill>
                <a:latin typeface="Tahoma" panose="020b0604030504040204" pitchFamily="34" charset="0"/>
              </a:rPr>
              <a:t>Critical</a:t>
            </a:r>
          </a:p>
          <a:p>
            <a:pPr marL="0" indent="0" eaLnBrk="1" hangingPunct="1">
              <a:spcBef>
                <a:spcPct val="20000"/>
              </a:spcBef>
              <a:buClr>
                <a:srgbClr val="000000"/>
              </a:buClr>
              <a:buSzTx/>
              <a:buFont typeface="Wingdings" pitchFamily="2" charset="2"/>
              <a:buNone/>
              <a:defRPr/>
            </a:pPr>
            <a:r>
              <a:rPr lang="en-US" altLang="en-US" sz="1800">
                <a:solidFill>
                  <a:srgbClr val="000000"/>
                </a:solidFill>
                <a:latin typeface="Tahoma" panose="020b0604030504040204" pitchFamily="34" charset="0"/>
              </a:rPr>
              <a:t>section:</a:t>
            </a:r>
            <a:endParaRPr lang="en-US" altLang="en-US" sz="1600">
              <a:solidFill>
                <a:srgbClr val="000000"/>
              </a:solidFill>
              <a:latin typeface="Tahoma" panose="020b0604030504040204" pitchFamily="34" charset="0"/>
            </a:endParaRPr>
          </a:p>
          <a:p>
            <a:pPr marL="457200" lvl="1" indent="0" eaLnBrk="1" hangingPunct="1">
              <a:spcBef>
                <a:spcPct val="20000"/>
              </a:spcBef>
              <a:buClr>
                <a:srgbClr val="000000"/>
              </a:buClr>
              <a:buSzTx/>
              <a:buFont typeface="Wingdings 2" panose="05020102010507070707" pitchFamily="18" charset="2"/>
              <a:buNone/>
              <a:defRPr/>
            </a:pPr>
            <a:endParaRPr lang="en-US" altLang="en-US" sz="1700">
              <a:solidFill>
                <a:srgbClr val="000000"/>
              </a:solidFill>
              <a:latin typeface="Tahoma" panose="020b0604030504040204" pitchFamily="34" charset="0"/>
            </a:endParaRPr>
          </a:p>
          <a:p>
            <a:pPr marL="457200" lvl="1" indent="0" eaLnBrk="1" hangingPunct="1">
              <a:spcBef>
                <a:spcPct val="20000"/>
              </a:spcBef>
              <a:buClr>
                <a:srgbClr val="000000"/>
              </a:buClr>
              <a:buSzTx/>
              <a:buFont typeface="Wingdings 2" panose="05020102010507070707" pitchFamily="18" charset="2"/>
              <a:buNone/>
              <a:defRPr/>
            </a:pPr>
            <a:r>
              <a:rPr lang="en-US" altLang="en-US" sz="1700">
                <a:solidFill>
                  <a:srgbClr val="000000"/>
                </a:solidFill>
                <a:latin typeface="Tahoma" panose="020b0604030504040204" pitchFamily="34" charset="0"/>
              </a:rPr>
              <a:t>	     critical section respected </a:t>
            </a:r>
            <a:r>
              <a:rPr lang="en-US" altLang="en-US" sz="1700">
                <a:solidFill>
                  <a:srgbClr val="000000"/>
                </a:solidFill>
                <a:latin typeface="Tahoma" panose="020b0604030504040204" pitchFamily="34" charset="0"/>
                <a:sym typeface="Wingdings" pitchFamily="2" charset="2"/>
              </a:rPr>
              <a:t>		       not respected </a:t>
            </a:r>
            <a:endParaRPr lang="en-US" altLang="en-US" sz="1700">
              <a:solidFill>
                <a:srgbClr val="000000"/>
              </a:solidFill>
              <a:latin typeface="Tahoma" panose="020b0604030504040204" pitchFamily="34" charset="0"/>
            </a:endParaRPr>
          </a:p>
        </p:txBody>
      </p:sp>
      <p:pic>
        <p:nvPicPr>
          <p:cNvPr id="19" name="Picture 18">
            <a:extLst>
              <a:ext uri="{FF2B5EF4-FFF2-40B4-BE49-F238E27FC236}">
                <a16:creationId xmlns:a16="http://schemas.microsoft.com/office/drawing/2014/main" id="{293F4B39-A2A3-40FC-8577-12E99EA02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334376" y="3362691"/>
            <a:ext cx="71247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a:extLst>
              <a:ext uri="{FF2B5EF4-FFF2-40B4-BE49-F238E27FC236}">
                <a16:creationId xmlns:a16="http://schemas.microsoft.com/office/drawing/2014/main" id="{26653246-F9F5-4DB7-84E7-A0AB5CA331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86576" y="1457691"/>
            <a:ext cx="342900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a:extLst>
              <a:ext uri="{FF2B5EF4-FFF2-40B4-BE49-F238E27FC236}">
                <a16:creationId xmlns:a16="http://schemas.microsoft.com/office/drawing/2014/main" id="{C962EC25-F523-464B-828F-F948C8BC94A8}"/>
              </a:ext>
            </a:extLst>
          </p:cNvPr>
          <p:cNvSpPr/>
          <p:nvPr/>
        </p:nvSpPr>
        <p:spPr>
          <a:xfrm>
            <a:off x="1267576" y="3972291"/>
            <a:ext cx="2057400" cy="762000"/>
          </a:xfrm>
          <a:prstGeom prst="rect">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9pPr>
          </a:lstStyle>
          <a:p>
            <a:pPr algn="ctr">
              <a:defRPr/>
            </a:pPr>
            <a:endParaRPr lang="en-US"/>
          </a:p>
        </p:txBody>
      </p:sp>
      <p:sp>
        <p:nvSpPr>
          <p:cNvPr id="22" name="Rectangle 21">
            <a:extLst>
              <a:ext uri="{FF2B5EF4-FFF2-40B4-BE49-F238E27FC236}">
                <a16:creationId xmlns:a16="http://schemas.microsoft.com/office/drawing/2014/main" id="{E3D5DDA4-1258-4142-BD54-F270CCF15D6B}"/>
              </a:ext>
            </a:extLst>
          </p:cNvPr>
          <p:cNvSpPr/>
          <p:nvPr/>
        </p:nvSpPr>
        <p:spPr>
          <a:xfrm>
            <a:off x="2791576" y="1991091"/>
            <a:ext cx="1447800" cy="152400"/>
          </a:xfrm>
          <a:prstGeom prst="rect">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9pPr>
          </a:lstStyle>
          <a:p>
            <a:pPr algn="ctr">
              <a:defRPr/>
            </a:pPr>
            <a:endParaRPr lang="en-US"/>
          </a:p>
        </p:txBody>
      </p:sp>
      <p:sp>
        <p:nvSpPr>
          <p:cNvPr id="23" name="Rectangle 22">
            <a:extLst>
              <a:ext uri="{FF2B5EF4-FFF2-40B4-BE49-F238E27FC236}">
                <a16:creationId xmlns:a16="http://schemas.microsoft.com/office/drawing/2014/main" id="{1E2FDA0E-73FD-4B55-9712-F8F48561BD99}"/>
              </a:ext>
            </a:extLst>
          </p:cNvPr>
          <p:cNvSpPr/>
          <p:nvPr/>
        </p:nvSpPr>
        <p:spPr>
          <a:xfrm>
            <a:off x="1267576" y="4734291"/>
            <a:ext cx="2971800" cy="762000"/>
          </a:xfrm>
          <a:prstGeom prst="rect">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9pPr>
          </a:lstStyle>
          <a:p>
            <a:pPr algn="ctr">
              <a:defRPr/>
            </a:pPr>
            <a:endParaRPr lang="en-US"/>
          </a:p>
        </p:txBody>
      </p:sp>
      <p:sp>
        <p:nvSpPr>
          <p:cNvPr id="24" name="Rectangle 23">
            <a:extLst>
              <a:ext uri="{FF2B5EF4-FFF2-40B4-BE49-F238E27FC236}">
                <a16:creationId xmlns:a16="http://schemas.microsoft.com/office/drawing/2014/main" id="{5E5D9687-4C51-4D04-8C58-B269D16AF31F}"/>
              </a:ext>
            </a:extLst>
          </p:cNvPr>
          <p:cNvSpPr/>
          <p:nvPr/>
        </p:nvSpPr>
        <p:spPr>
          <a:xfrm>
            <a:off x="1267576" y="1833929"/>
            <a:ext cx="990600" cy="152400"/>
          </a:xfrm>
          <a:prstGeom prst="rect">
            <a:avLst/>
          </a:prstGeom>
          <a:solidFill>
            <a:srgbClr val="C0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0" fontAlgn="base" latinLnBrk="0" hangingPunct="0">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2400" b="0" i="0" u="none" strike="noStrike" kern="1200" cap="none" spc="0" normalizeH="0" baseline="0" noProof="0">
                <a:solidFill>
                  <a:schemeClr val="lt1"/>
                </a:solidFill>
                <a:uLnTx/>
                <a:uFillTx/>
                <a:latin typeface="+mn-lt"/>
                <a:ea typeface="+mn-ea"/>
                <a:cs typeface="+mn-cs"/>
                <a:sym typeface="Wingdings"/>
              </a:defRPr>
            </a:lvl9pPr>
          </a:lstStyle>
          <a:p>
            <a:pPr algn="ctr">
              <a:defRPr/>
            </a:pPr>
            <a:endParaRPr lang="en-US"/>
          </a:p>
        </p:txBody>
      </p:sp>
      <p:sp>
        <p:nvSpPr>
          <p:cNvPr id="25" name="TextBox 24">
            <a:extLst>
              <a:ext uri="{FF2B5EF4-FFF2-40B4-BE49-F238E27FC236}">
                <a16:creationId xmlns:a16="http://schemas.microsoft.com/office/drawing/2014/main" id="{6C632003-B6CC-40F2-B6A5-C353D67601B0}"/>
              </a:ext>
            </a:extLst>
          </p:cNvPr>
          <p:cNvSpPr txBox="1"/>
          <p:nvPr/>
        </p:nvSpPr>
        <p:spPr>
          <a:xfrm>
            <a:off x="5276352" y="709048"/>
            <a:ext cx="6103916" cy="2142125"/>
          </a:xfrm>
          <a:prstGeom prst="rect">
            <a:avLst/>
          </a:prstGeom>
          <a:noFill/>
        </p:spPr>
        <p:txBody>
          <a:bodyPr wrap="square">
            <a:spAutoFit/>
          </a:bodyPr>
          <a:lstStyle>
            <a:defPPr>
              <a:defRPr lang="en-US"/>
            </a:defPPr>
          </a:lstStyle>
          <a:p>
            <a:pPr eaLnBrk="1" hangingPunct="1">
              <a:spcBef>
                <a:spcPct val="20000"/>
              </a:spcBef>
              <a:buClr>
                <a:srgbClr val="000000"/>
              </a:buClr>
              <a:buFont typeface="Wingdings" pitchFamily="2" charset="2"/>
              <a:buChar char="ü"/>
            </a:pPr>
            <a:r>
              <a:rPr lang="en-US" altLang="en-US" sz="1800">
                <a:solidFill>
                  <a:srgbClr val="000000"/>
                </a:solidFill>
                <a:latin typeface="Tahoma" panose="020b0604030504040204" pitchFamily="34" charset="0"/>
              </a:rPr>
              <a:t>Synchronize threads/coordinate their activities so that when you access the shared data (e.g., global variables) you are not having a trouble.</a:t>
            </a:r>
          </a:p>
          <a:p>
            <a:pPr eaLnBrk="1" hangingPunct="1">
              <a:spcBef>
                <a:spcPct val="20000"/>
              </a:spcBef>
              <a:buClr>
                <a:srgbClr val="000000"/>
              </a:buClr>
              <a:buFont typeface="Wingdings" pitchFamily="2" charset="2"/>
              <a:buChar char="ü"/>
            </a:pPr>
            <a:endParaRPr lang="en-US" altLang="en-US" sz="1800">
              <a:solidFill>
                <a:srgbClr val="000000"/>
              </a:solidFill>
              <a:latin typeface="Tahoma" panose="020b0604030504040204" pitchFamily="34" charset="0"/>
            </a:endParaRPr>
          </a:p>
          <a:p>
            <a:pPr eaLnBrk="1" hangingPunct="1">
              <a:spcBef>
                <a:spcPct val="20000"/>
              </a:spcBef>
              <a:buClr>
                <a:srgbClr val="000000"/>
              </a:buClr>
              <a:buFont typeface="Wingdings" pitchFamily="2" charset="2"/>
              <a:buChar char="ü"/>
            </a:pPr>
            <a:r>
              <a:rPr lang="en-US" altLang="en-US" sz="1800">
                <a:solidFill>
                  <a:srgbClr val="000000"/>
                </a:solidFill>
                <a:latin typeface="Tahoma" panose="020b0604030504040204" pitchFamily="34" charset="0"/>
              </a:rPr>
              <a:t>Multiple processes sharing a file or shared memory segment also require synchronization (= critical section handling).</a:t>
            </a:r>
          </a:p>
        </p:txBody>
      </p:sp>
    </p:spTree>
    <p:extLst>
      <p:ext uri="{BB962C8B-B14F-4D97-AF65-F5344CB8AC3E}">
        <p14:creationId xmlns:p14="http://schemas.microsoft.com/office/powerpoint/2010/main" val="1471577368"/>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2" name="Title 21"/>
          <p:cNvSpPr>
            <a:spLocks noGrp="1"/>
          </p:cNvSpPr>
          <p:nvPr>
            <p:ph type="title"/>
          </p:nvPr>
        </p:nvSpPr>
        <p:spPr/>
        <p:txBody>
          <a:bodyPr/>
          <a:lstStyle>
            <a:defPPr/>
          </a:lstStyle>
          <a:p>
            <a:pPr/>
            <a:r>
              <a:rPr lang="en-US" altLang="ko-KR" b="1"/>
              <a:t>Locks: The Basic Idea</a:t>
            </a:r>
            <a:endParaRPr lang="en-US" b="1"/>
          </a:p>
        </p:txBody>
      </p:sp>
      <p:sp>
        <p:nvSpPr>
          <p:cNvPr id="26" name="내용 개체 틀 2"/>
          <p:cNvSpPr>
            <a:spLocks noGrp="1"/>
          </p:cNvSpPr>
          <p:nvPr>
            <p:ph idx="1"/>
          </p:nvPr>
        </p:nvSpPr>
        <p:spPr>
          <a:xfrm>
            <a:off x="854439" y="1783830"/>
            <a:ext cx="9983450" cy="4452078"/>
          </a:xfrm>
        </p:spPr>
        <p:txBody>
          <a:bodyPr/>
          <a:lstStyle>
            <a:defPPr/>
          </a:lstStyle>
          <a:p>
            <a:pPr/>
            <a:r>
              <a:rPr lang="en-US" altLang="ko-KR"/>
              <a:t>Ensure that any </a:t>
            </a:r>
            <a:r>
              <a:rPr lang="en-US" altLang="ko-KR" b="1"/>
              <a:t>critical section </a:t>
            </a:r>
            <a:r>
              <a:rPr lang="en-US" altLang="ko-KR"/>
              <a:t>executes as if it were </a:t>
            </a:r>
            <a:r>
              <a:rPr lang="en-US" altLang="ko-KR">
                <a:solidFill>
                  <a:schemeClr val="accent6">
                    <a:lumMod val="75000"/>
                  </a:schemeClr>
                </a:solidFill>
              </a:rPr>
              <a:t>a single atomic instruction</a:t>
            </a:r>
            <a:r>
              <a:rPr lang="en-US" altLang="ko-KR"/>
              <a:t>.</a:t>
            </a:r>
          </a:p>
          <a:p>
            <a:pPr lvl="1"/>
            <a:r>
              <a:rPr lang="en-US" altLang="ko-KR"/>
              <a:t>An example: the canonical update of a shared variable</a:t>
            </a:r>
          </a:p>
          <a:p>
            <a:pPr lvl="1">
              <a:buNone/>
            </a:pPr>
            <a:endParaRPr lang="en-US" altLang="ko-KR"/>
          </a:p>
          <a:p>
            <a:pPr lvl="1"/>
            <a:endParaRPr lang="en-US" altLang="ko-KR"/>
          </a:p>
          <a:p>
            <a:pPr lvl="1"/>
            <a:endParaRPr lang="en-US" altLang="ko-KR"/>
          </a:p>
          <a:p>
            <a:pPr lvl="1"/>
            <a:r>
              <a:rPr lang="en-US" altLang="ko-KR"/>
              <a:t>Add some code around the critical section</a:t>
            </a:r>
          </a:p>
          <a:p>
            <a:pPr lvl="1"/>
            <a:endParaRPr lang="ko-KR" altLang="en-US"/>
          </a:p>
        </p:txBody>
      </p:sp>
      <p:sp>
        <p:nvSpPr>
          <p:cNvPr id="27" name="TextBox 26"/>
          <p:cNvSpPr txBox="1"/>
          <p:nvPr/>
        </p:nvSpPr>
        <p:spPr>
          <a:xfrm>
            <a:off x="1573967" y="3447738"/>
            <a:ext cx="5446304" cy="338554"/>
          </a:xfrm>
          <a:prstGeom prst="rect">
            <a:avLst/>
          </a:prstGeom>
          <a:noFill/>
          <a:ln>
            <a:solidFill>
              <a:schemeClr val="tx1"/>
            </a:solidFill>
          </a:ln>
        </p:spPr>
        <p:txBody>
          <a:bodyPr wrap="square" lIns="252000" rtlCol="0">
            <a:spAutoFit/>
          </a:bodyPr>
          <a:lstStyle>
            <a:defPPr>
              <a:defRPr lang="en-US"/>
            </a:defPPr>
          </a:lstStyle>
          <a:p>
            <a:pPr/>
            <a:r>
              <a:rPr lang="en-US" altLang="ko-KR" sz="1600">
                <a:solidFill>
                  <a:prstClr val="black"/>
                </a:solidFill>
                <a:latin typeface="Courier New" panose="02070309020205020404" pitchFamily="49" charset="0"/>
                <a:ea typeface="맑은 고딕" pitchFamily="50" charset="-127"/>
                <a:cs typeface="Courier New" pitchFamily="49" charset="0"/>
              </a:rPr>
              <a:t>balance = balance + 1;</a:t>
            </a:r>
          </a:p>
        </p:txBody>
      </p:sp>
      <p:sp>
        <p:nvSpPr>
          <p:cNvPr id="28" name="TextBox 27"/>
          <p:cNvSpPr txBox="1"/>
          <p:nvPr/>
        </p:nvSpPr>
        <p:spPr>
          <a:xfrm>
            <a:off x="1154242" y="4856813"/>
            <a:ext cx="8453992" cy="1477328"/>
          </a:xfrm>
          <a:prstGeom prst="rect">
            <a:avLst/>
          </a:prstGeom>
          <a:noFill/>
          <a:ln>
            <a:solidFill>
              <a:schemeClr val="tx1"/>
            </a:solidFill>
          </a:ln>
        </p:spPr>
        <p:txBody>
          <a:bodyPr wrap="square" lIns="90000" rtlCol="0">
            <a:spAutoFit/>
          </a:bodyPr>
          <a:lstStyle>
            <a:defPPr>
              <a:defRPr lang="en-US"/>
            </a:defPPr>
          </a:lstStyle>
          <a:p>
            <a:pPr/>
            <a:r>
              <a:rPr lang="en-US" altLang="ko-KR">
                <a:solidFill>
                  <a:prstClr val="black"/>
                </a:solidFill>
                <a:latin typeface="Courier New" panose="02070309020205020404" pitchFamily="49" charset="0"/>
                <a:ea typeface="맑은 고딕" pitchFamily="50" charset="-127"/>
                <a:cs typeface="Courier New" pitchFamily="49" charset="0"/>
              </a:rPr>
              <a:t>1    lock_t   lk; </a:t>
            </a:r>
            <a:r>
              <a:rPr lang="en-US" altLang="ko-KR">
                <a:solidFill>
                  <a:srgbClr val="00B0F0"/>
                </a:solidFill>
                <a:latin typeface="Courier New" panose="02070309020205020404" pitchFamily="49" charset="0"/>
                <a:ea typeface="맑은 고딕" pitchFamily="50" charset="-127"/>
                <a:cs typeface="Courier New" pitchFamily="49" charset="0"/>
              </a:rPr>
              <a:t>// some globally-allocated lock ‘mutex’</a:t>
            </a:r>
          </a:p>
          <a:p>
            <a:pPr/>
            <a:r>
              <a:rPr lang="en-US" altLang="ko-KR">
                <a:solidFill>
                  <a:prstClr val="black"/>
                </a:solidFill>
                <a:latin typeface="Courier New" panose="02070309020205020404" pitchFamily="49" charset="0"/>
                <a:ea typeface="맑은 고딕" pitchFamily="50" charset="-127"/>
                <a:cs typeface="Courier New" pitchFamily="49" charset="0"/>
              </a:rPr>
              <a:t>2    …</a:t>
            </a:r>
          </a:p>
          <a:p>
            <a:pPr/>
            <a:r>
              <a:rPr lang="en-US" altLang="ko-KR">
                <a:solidFill>
                  <a:prstClr val="black"/>
                </a:solidFill>
                <a:latin typeface="Courier New" panose="02070309020205020404" pitchFamily="49" charset="0"/>
                <a:ea typeface="맑은 고딕" pitchFamily="50" charset="-127"/>
                <a:cs typeface="Courier New" pitchFamily="49" charset="0"/>
              </a:rPr>
              <a:t>3    lock(&amp;lk);</a:t>
            </a:r>
          </a:p>
          <a:p>
            <a:pPr/>
            <a:r>
              <a:rPr lang="en-US" altLang="ko-KR">
                <a:solidFill>
                  <a:prstClr val="black"/>
                </a:solidFill>
                <a:latin typeface="Courier New" panose="02070309020205020404" pitchFamily="49" charset="0"/>
                <a:ea typeface="맑은 고딕" pitchFamily="50" charset="-127"/>
                <a:cs typeface="Courier New" pitchFamily="49" charset="0"/>
              </a:rPr>
              <a:t>4    balance = balance + </a:t>
            </a:r>
            <a:r>
              <a:rPr lang="en-US" altLang="ko-KR">
                <a:solidFill>
                  <a:srgbClr val="FF0000"/>
                </a:solidFill>
                <a:latin typeface="Courier New" panose="02070309020205020404" pitchFamily="49" charset="0"/>
                <a:ea typeface="맑은 고딕" pitchFamily="50" charset="-127"/>
                <a:cs typeface="Courier New" pitchFamily="49" charset="0"/>
              </a:rPr>
              <a:t>1</a:t>
            </a:r>
            <a:r>
              <a:rPr lang="en-US" altLang="ko-KR">
                <a:solidFill>
                  <a:prstClr val="black"/>
                </a:solidFill>
                <a:latin typeface="Courier New" panose="02070309020205020404" pitchFamily="49" charset="0"/>
                <a:ea typeface="맑은 고딕" pitchFamily="50" charset="-127"/>
                <a:cs typeface="Courier New" pitchFamily="49" charset="0"/>
              </a:rPr>
              <a:t>;</a:t>
            </a:r>
          </a:p>
          <a:p>
            <a:pPr/>
            <a:r>
              <a:rPr lang="en-US" altLang="ko-KR">
                <a:solidFill>
                  <a:prstClr val="black"/>
                </a:solidFill>
                <a:latin typeface="Courier New" panose="02070309020205020404" pitchFamily="49" charset="0"/>
                <a:ea typeface="맑은 고딕" pitchFamily="50" charset="-127"/>
                <a:cs typeface="Courier New" pitchFamily="49" charset="0"/>
              </a:rPr>
              <a:t>5    unlock(&amp;lk);</a:t>
            </a:r>
          </a:p>
        </p:txBody>
      </p:sp>
    </p:spTree>
    <p:extLst>
      <p:ext uri="{BB962C8B-B14F-4D97-AF65-F5344CB8AC3E}">
        <p14:creationId xmlns:p14="http://schemas.microsoft.com/office/powerpoint/2010/main" val="1726660631"/>
      </p:ext>
    </p:extLst>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normAutofit/>
          </a:bodyPr>
          <a:lstStyle>
            <a:defPPr/>
          </a:lstStyle>
          <a:p>
            <a:r>
              <a:rPr lang="en-IN" sz="2800" b="1" i="0" u="none" strike="noStrike" baseline="0">
                <a:latin typeface="Futura-Bold"/>
              </a:rPr>
              <a:t>Protecting Accesses to Shared Variables: Mutexes</a:t>
            </a:r>
            <a:endParaRPr lang="ko-KR" altLang="en-US" sz="6000"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180</a:t>
            </a:fld>
            <a:r>
              <a:rPr lang="en-US" altLang="ko-KR">
                <a:solidFill>
                  <a:srgbClr val="1F497D">
                    <a:lumMod val="50000"/>
                  </a:srgbClr>
                </a:solidFill>
              </a:rPr>
              <a:t> </a:t>
            </a:r>
          </a:p>
        </p:txBody>
      </p:sp>
      <p:sp>
        <p:nvSpPr>
          <p:cNvPr id="14" name="TextBox 13">
            <a:extLst>
              <a:ext uri="{FF2B5EF4-FFF2-40B4-BE49-F238E27FC236}">
                <a16:creationId xmlns:a16="http://schemas.microsoft.com/office/drawing/2014/main" id="{BC6C88A9-9436-4EE7-9A2B-244B3BD005E1}"/>
              </a:ext>
            </a:extLst>
          </p:cNvPr>
          <p:cNvSpPr txBox="1"/>
          <p:nvPr/>
        </p:nvSpPr>
        <p:spPr>
          <a:xfrm>
            <a:off x="725838" y="909255"/>
            <a:ext cx="10288626" cy="5539978"/>
          </a:xfrm>
          <a:prstGeom prst="rect">
            <a:avLst/>
          </a:prstGeom>
          <a:noFill/>
        </p:spPr>
        <p:txBody>
          <a:bodyPr wrap="square">
            <a:spAutoFit/>
          </a:bodyPr>
          <a:lstStyle>
            <a:defPPr>
              <a:defRPr lang="en-US"/>
            </a:defPPr>
          </a:lstStyle>
          <a:p>
            <a:pPr algn="l"/>
            <a:r>
              <a:rPr lang="en-US" sz="2000" b="0" i="0" u="none" strike="noStrike" baseline="0">
                <a:latin typeface="NewBaskervilleEF-Roman"/>
              </a:rPr>
              <a:t>This program creates two </a:t>
            </a:r>
            <a:r>
              <a:rPr lang="en-IN" sz="2000" b="0" i="0" u="none" strike="noStrike" baseline="0">
                <a:latin typeface="NewBaskervilleEF-Roman"/>
              </a:rPr>
              <a:t>threads, each of which executes the same function. The function executes a loop that repeatedly increments a global variable, </a:t>
            </a:r>
            <a:r>
              <a:rPr lang="en-IN" sz="2000" b="0" i="0" u="none" strike="noStrike" baseline="0">
                <a:latin typeface="NewBaskervilleEF-RomanIta"/>
              </a:rPr>
              <a:t>glob</a:t>
            </a:r>
            <a:r>
              <a:rPr lang="en-IN" sz="2000" b="0" i="0" u="none" strike="noStrike" baseline="0">
                <a:latin typeface="NewBaskervilleEF-Roman"/>
              </a:rPr>
              <a:t>, by copying </a:t>
            </a:r>
            <a:r>
              <a:rPr lang="en-IN" sz="2000" b="0" i="0" u="none" strike="noStrike" baseline="0">
                <a:latin typeface="NewBaskervilleEF-RomanIta"/>
              </a:rPr>
              <a:t>glob </a:t>
            </a:r>
            <a:r>
              <a:rPr lang="en-IN" sz="2000" b="0" i="0" u="none" strike="noStrike" baseline="0">
                <a:latin typeface="NewBaskervilleEF-Roman"/>
              </a:rPr>
              <a:t>into the local variable </a:t>
            </a:r>
            <a:r>
              <a:rPr lang="en-IN" sz="2000" b="0" i="0" u="none" strike="noStrike" baseline="0" err="1">
                <a:latin typeface="NewBaskervilleEF-RomanIta"/>
              </a:rPr>
              <a:t>loc</a:t>
            </a:r>
            <a:r>
              <a:rPr lang="en-IN" sz="2000" b="0" i="0" u="none" strike="noStrike" baseline="0">
                <a:latin typeface="NewBaskervilleEF-Roman"/>
              </a:rPr>
              <a:t>, incrementing </a:t>
            </a:r>
            <a:r>
              <a:rPr lang="en-IN" sz="2000" b="0" i="0" u="none" strike="noStrike" baseline="0" err="1">
                <a:latin typeface="NewBaskervilleEF-RomanIta"/>
              </a:rPr>
              <a:t>loc</a:t>
            </a:r>
            <a:r>
              <a:rPr lang="en-IN" sz="2000" b="0" i="0" u="none" strike="noStrike" baseline="0">
                <a:latin typeface="NewBaskervilleEF-Roman"/>
              </a:rPr>
              <a:t>, and copying </a:t>
            </a:r>
            <a:r>
              <a:rPr lang="en-IN" sz="2000" b="0" i="0" u="none" strike="noStrike" baseline="0" err="1">
                <a:latin typeface="NewBaskervilleEF-RomanIta"/>
              </a:rPr>
              <a:t>loc </a:t>
            </a:r>
            <a:r>
              <a:rPr lang="en-IN" sz="2000" b="0" i="0" u="none" strike="noStrike" baseline="0">
                <a:latin typeface="NewBaskervilleEF-Roman"/>
              </a:rPr>
              <a:t>back to </a:t>
            </a:r>
            <a:r>
              <a:rPr lang="en-IN" sz="2000" b="0" i="0" u="none" strike="noStrike" baseline="0">
                <a:latin typeface="NewBaskervilleEF-RomanIta"/>
              </a:rPr>
              <a:t>glob</a:t>
            </a:r>
            <a:r>
              <a:rPr lang="en-IN" sz="2000" b="0" i="0" u="none" strike="noStrike" baseline="0">
                <a:latin typeface="NewBaskervilleEF-Roman"/>
              </a:rPr>
              <a:t>. (Since </a:t>
            </a:r>
            <a:r>
              <a:rPr lang="en-IN" sz="2000" b="0" i="0" u="none" strike="noStrike" baseline="0" err="1">
                <a:latin typeface="NewBaskervilleEF-RomanIta"/>
              </a:rPr>
              <a:t>loc </a:t>
            </a:r>
            <a:r>
              <a:rPr lang="en-IN" sz="2000" b="0" i="0" u="none" strike="noStrike" baseline="0">
                <a:latin typeface="NewBaskervilleEF-Roman"/>
              </a:rPr>
              <a:t>is an automatic variable allocated on the per-thread stack, each thread has its own copy of this variable.) The number of iterations of the loop is determined by the command-line argument supplied to the program, or by a default value, if no argument is supplied.</a:t>
            </a: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IN">
              <a:latin typeface="NewBaskervilleEF-Roman"/>
            </a:endParaRPr>
          </a:p>
          <a:p>
            <a:pPr algn="l"/>
            <a:endParaRPr lang="en-US"/>
          </a:p>
        </p:txBody>
      </p:sp>
      <p:sp>
        <p:nvSpPr>
          <p:cNvPr id="16" name="TextBox 15">
            <a:extLst>
              <a:ext uri="{FF2B5EF4-FFF2-40B4-BE49-F238E27FC236}">
                <a16:creationId xmlns:a16="http://schemas.microsoft.com/office/drawing/2014/main" id="{36EA340B-88D8-471B-AB5C-7FD90E653C5F}"/>
              </a:ext>
            </a:extLst>
          </p:cNvPr>
          <p:cNvSpPr txBox="1"/>
          <p:nvPr/>
        </p:nvSpPr>
        <p:spPr>
          <a:xfrm>
            <a:off x="725838" y="2817010"/>
            <a:ext cx="10288625" cy="3785652"/>
          </a:xfrm>
          <a:prstGeom prst="rect">
            <a:avLst/>
          </a:prstGeom>
          <a:noFill/>
        </p:spPr>
        <p:txBody>
          <a:bodyPr wrap="square">
            <a:spAutoFit/>
          </a:bodyPr>
          <a:lstStyle>
            <a:defPPr>
              <a:defRPr lang="en-US"/>
            </a:defPPr>
          </a:lstStyle>
          <a:p>
            <a:pPr algn="l"/>
            <a:r>
              <a:rPr lang="en-IN" sz="2400" b="0" i="0" u="none" strike="noStrike" baseline="0">
                <a:latin typeface="NewBaskervilleEF-Roman"/>
              </a:rPr>
              <a:t>When we run the program by specifying that each thread should increment the variable 1000 times, all seems well:</a:t>
            </a:r>
          </a:p>
          <a:p>
            <a:pPr algn="l"/>
            <a:r>
              <a:rPr lang="en-US" b="0" i="0" u="none" strike="noStrike" baseline="0">
                <a:latin typeface="TheSansMonoCondensed-Plain"/>
              </a:rPr>
              <a:t>$ </a:t>
            </a:r>
            <a:r>
              <a:rPr lang="en-US" b="1" i="0" u="none" strike="noStrike" baseline="0">
                <a:latin typeface="TheSansMonoCondensed-Bold"/>
              </a:rPr>
              <a:t>./thread_incr 1000</a:t>
            </a:r>
          </a:p>
          <a:p>
            <a:pPr algn="l"/>
            <a:r>
              <a:rPr lang="en-US" b="0" i="0" u="none" strike="noStrike" baseline="0">
                <a:latin typeface="TheSansMonoCondensed-Plain"/>
              </a:rPr>
              <a:t>glob = 2000</a:t>
            </a:r>
          </a:p>
          <a:p>
            <a:pPr algn="l"/>
            <a:r>
              <a:rPr lang="en-IN" sz="2400" b="0" i="0" u="none" strike="noStrike" baseline="0">
                <a:latin typeface="NewBaskervilleEF-Roman"/>
              </a:rPr>
              <a:t>However, what has probably happened here is that the first thread completed all of</a:t>
            </a:r>
            <a:r>
              <a:rPr lang="en-IN" sz="2400">
                <a:latin typeface="NewBaskervilleEF-Roman"/>
              </a:rPr>
              <a:t> </a:t>
            </a:r>
            <a:r>
              <a:rPr lang="en-IN" sz="2400" b="0" i="0" u="none" strike="noStrike" baseline="0">
                <a:latin typeface="NewBaskervilleEF-Roman"/>
              </a:rPr>
              <a:t>its work and terminated before the second thread even started. When we ask both threads to do a lot more work, we see a rather different result:</a:t>
            </a:r>
          </a:p>
          <a:p>
            <a:pPr algn="l"/>
            <a:r>
              <a:rPr lang="en-US" b="0" i="0" u="none" strike="noStrike" baseline="0">
                <a:latin typeface="TheSansMonoCondensed-Plain"/>
              </a:rPr>
              <a:t>$ </a:t>
            </a:r>
            <a:r>
              <a:rPr lang="en-US" b="1" i="0" u="none" strike="noStrike" baseline="0">
                <a:latin typeface="TheSansMonoCondensed-Bold"/>
              </a:rPr>
              <a:t>./thread_incr 10000000</a:t>
            </a:r>
          </a:p>
          <a:p>
            <a:pPr algn="l"/>
            <a:r>
              <a:rPr lang="en-US" b="0" i="0" u="none" strike="noStrike" baseline="0">
                <a:latin typeface="TheSansMonoCondensed-Plain"/>
              </a:rPr>
              <a:t>glob = 16517656</a:t>
            </a:r>
          </a:p>
          <a:p>
            <a:pPr algn="l"/>
            <a:r>
              <a:rPr lang="en-IN" sz="2400" b="0" i="0" u="none" strike="noStrike" baseline="0">
                <a:latin typeface="NewBaskervilleEF-Roman"/>
              </a:rPr>
              <a:t>At the end of this sequence, the value of </a:t>
            </a:r>
            <a:r>
              <a:rPr lang="en-IN" sz="2400" b="0" i="0" u="none" strike="noStrike" baseline="0">
                <a:latin typeface="NewBaskervilleEF-RomanIta"/>
              </a:rPr>
              <a:t>glob </a:t>
            </a:r>
            <a:r>
              <a:rPr lang="en-IN" sz="2400" b="0" i="0" u="none" strike="noStrike" baseline="0">
                <a:latin typeface="NewBaskervilleEF-Roman"/>
              </a:rPr>
              <a:t>should have been 20 million. The problem here results from execution sequences such as the following</a:t>
            </a:r>
            <a:endParaRPr lang="en-US" sz="2400"/>
          </a:p>
        </p:txBody>
      </p:sp>
    </p:spTree>
    <p:extLst>
      <p:ext uri="{BB962C8B-B14F-4D97-AF65-F5344CB8AC3E}">
        <p14:creationId xmlns:p14="http://schemas.microsoft.com/office/powerpoint/2010/main" val="1793360202"/>
      </p:ext>
    </p:extLst>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237507" y="1853206"/>
            <a:ext cx="3766474" cy="1325563"/>
          </a:xfrm>
        </p:spPr>
        <p:txBody>
          <a:bodyPr>
            <a:noAutofit/>
          </a:bodyPr>
          <a:lstStyle>
            <a:defPPr/>
          </a:lstStyle>
          <a:p>
            <a:pPr/>
            <a:r>
              <a:rPr lang="en-IN" sz="2800" b="1" i="0" u="none" strike="noStrike" baseline="0">
                <a:latin typeface="Futura-Bold"/>
              </a:rPr>
              <a:t>Protecting Accesses to Shared Variables: Mutexes</a:t>
            </a:r>
            <a:endParaRPr lang="ko-KR" altLang="en-US" sz="2800"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181</a:t>
            </a:fld>
            <a:r>
              <a:rPr lang="en-US" altLang="ko-KR">
                <a:solidFill>
                  <a:srgbClr val="1F497D">
                    <a:lumMod val="50000"/>
                  </a:srgbClr>
                </a:solidFill>
              </a:rPr>
              <a:t> </a:t>
            </a:r>
          </a:p>
        </p:txBody>
      </p:sp>
      <p:pic>
        <p:nvPicPr>
          <p:cNvPr id="3" name="Picture 2">
            <a:extLst>
              <a:ext uri="{FF2B5EF4-FFF2-40B4-BE49-F238E27FC236}">
                <a16:creationId xmlns:a16="http://schemas.microsoft.com/office/drawing/2014/main" id="{01AB053A-7DCF-4DAB-A7D9-83FE54C441A2}"/>
              </a:ext>
            </a:extLst>
          </p:cNvPr>
          <p:cNvPicPr>
            <a:picLocks noChangeAspect="1"/>
          </p:cNvPicPr>
          <p:nvPr/>
        </p:nvPicPr>
        <p:blipFill>
          <a:blip r:embed="rId3"/>
          <a:stretch>
            <a:fillRect/>
          </a:stretch>
        </p:blipFill>
        <p:spPr>
          <a:xfrm>
            <a:off x="4707091" y="361827"/>
            <a:ext cx="6781800" cy="5933270"/>
          </a:xfrm>
          <a:prstGeom prst="rect">
            <a:avLst/>
          </a:prstGeom>
        </p:spPr>
      </p:pic>
    </p:spTree>
    <p:extLst>
      <p:ext uri="{BB962C8B-B14F-4D97-AF65-F5344CB8AC3E}">
        <p14:creationId xmlns:p14="http://schemas.microsoft.com/office/powerpoint/2010/main" val="948056692"/>
      </p:ext>
    </p:extLst>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normAutofit/>
          </a:bodyPr>
          <a:lstStyle>
            <a:defPPr/>
          </a:lstStyle>
          <a:p>
            <a:r>
              <a:rPr lang="en-IN" sz="4000" b="1" i="0" u="none" strike="noStrike" baseline="0">
                <a:latin typeface="Futura-Bold"/>
              </a:rPr>
              <a:t>Protecting Accesses to Shared Variables: Mutexes</a:t>
            </a:r>
            <a:endParaRPr lang="ko-KR" altLang="en-US" sz="4000"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182</a:t>
            </a:fld>
            <a:r>
              <a:rPr lang="en-US" altLang="ko-KR">
                <a:solidFill>
                  <a:srgbClr val="1F497D">
                    <a:lumMod val="50000"/>
                  </a:srgbClr>
                </a:solidFill>
              </a:rPr>
              <a:t> </a:t>
            </a:r>
          </a:p>
        </p:txBody>
      </p:sp>
      <p:sp>
        <p:nvSpPr>
          <p:cNvPr id="14" name="TextBox 13">
            <a:extLst>
              <a:ext uri="{FF2B5EF4-FFF2-40B4-BE49-F238E27FC236}">
                <a16:creationId xmlns:a16="http://schemas.microsoft.com/office/drawing/2014/main" id="{37BC83BC-4346-4A32-BD0C-4F1CD9EB5E3F}"/>
              </a:ext>
            </a:extLst>
          </p:cNvPr>
          <p:cNvSpPr txBox="1"/>
          <p:nvPr/>
        </p:nvSpPr>
        <p:spPr>
          <a:xfrm>
            <a:off x="391886" y="1200509"/>
            <a:ext cx="10913538" cy="5078313"/>
          </a:xfrm>
          <a:prstGeom prst="rect">
            <a:avLst/>
          </a:prstGeom>
          <a:noFill/>
        </p:spPr>
        <p:txBody>
          <a:bodyPr wrap="square">
            <a:spAutoFit/>
          </a:bodyPr>
          <a:lstStyle>
            <a:defPPr>
              <a:defRPr lang="en-US"/>
            </a:defPPr>
          </a:lstStyle>
          <a:p>
            <a:pPr algn="l"/>
            <a:r>
              <a:rPr lang="en-IN" sz="1800" b="0" i="0" u="none" strike="noStrike" baseline="0">
                <a:latin typeface="NewBaskervilleEF-Roman"/>
              </a:rPr>
              <a:t>1. Thread 1 fetches the current value of </a:t>
            </a:r>
            <a:r>
              <a:rPr lang="en-IN" sz="1800" b="0" i="0" u="none" strike="noStrike" baseline="0">
                <a:latin typeface="NewBaskervilleEF-RomanIta"/>
              </a:rPr>
              <a:t>glob </a:t>
            </a:r>
            <a:r>
              <a:rPr lang="en-IN" sz="1800" b="0" i="0" u="none" strike="noStrike" baseline="0">
                <a:latin typeface="NewBaskervilleEF-Roman"/>
              </a:rPr>
              <a:t>into its local variable </a:t>
            </a:r>
            <a:r>
              <a:rPr lang="en-IN" sz="1800" b="0" i="0" u="none" strike="noStrike" baseline="0">
                <a:latin typeface="NewBaskervilleEF-RomanIta"/>
              </a:rPr>
              <a:t>loc</a:t>
            </a:r>
            <a:r>
              <a:rPr lang="en-IN" sz="1800" b="0" i="0" u="none" strike="noStrike" baseline="0">
                <a:latin typeface="NewBaskervilleEF-Roman"/>
              </a:rPr>
              <a:t>. Let’s assume that the current value of </a:t>
            </a:r>
            <a:r>
              <a:rPr lang="en-IN" sz="1800" b="0" i="0" u="none" strike="noStrike" baseline="0">
                <a:latin typeface="NewBaskervilleEF-RomanIta"/>
              </a:rPr>
              <a:t>glob </a:t>
            </a:r>
            <a:r>
              <a:rPr lang="en-IN" sz="1800" b="0" i="0" u="none" strike="noStrike" baseline="0">
                <a:latin typeface="NewBaskervilleEF-Roman"/>
              </a:rPr>
              <a:t>is 2000.</a:t>
            </a:r>
          </a:p>
          <a:p>
            <a:pPr algn="l"/>
            <a:r>
              <a:rPr lang="en-IN" sz="1800" b="0" i="0" u="none" strike="noStrike" baseline="0">
                <a:latin typeface="NewBaskervilleEF-Roman"/>
              </a:rPr>
              <a:t>2. The scheduler time slice for thread 1 expires, and thread 2 commences execution.</a:t>
            </a:r>
          </a:p>
          <a:p>
            <a:pPr algn="l"/>
            <a:r>
              <a:rPr lang="en-IN" sz="1800" b="0" i="0" u="none" strike="noStrike" baseline="0">
                <a:latin typeface="NewBaskervilleEF-Roman"/>
              </a:rPr>
              <a:t>3. Thread 2 performs multiple loops in which it fetches the current value of </a:t>
            </a:r>
            <a:r>
              <a:rPr lang="en-IN" sz="1800" b="0" i="0" u="none" strike="noStrike" baseline="0">
                <a:latin typeface="NewBaskervilleEF-RomanIta"/>
              </a:rPr>
              <a:t>glob </a:t>
            </a:r>
            <a:r>
              <a:rPr lang="en-IN" sz="1800" b="0" i="0" u="none" strike="noStrike" baseline="0">
                <a:latin typeface="NewBaskervilleEF-Roman"/>
              </a:rPr>
              <a:t>into its local variable </a:t>
            </a:r>
            <a:r>
              <a:rPr lang="en-IN" sz="1800" b="0" i="0" u="none" strike="noStrike" baseline="0" err="1">
                <a:latin typeface="NewBaskervilleEF-RomanIta"/>
              </a:rPr>
              <a:t>loc</a:t>
            </a:r>
            <a:r>
              <a:rPr lang="en-IN" sz="1800" b="0" i="0" u="none" strike="noStrike" baseline="0">
                <a:latin typeface="NewBaskervilleEF-Roman"/>
              </a:rPr>
              <a:t>, increments </a:t>
            </a:r>
            <a:r>
              <a:rPr lang="en-IN" sz="1800" b="0" i="0" u="none" strike="noStrike" baseline="0" err="1">
                <a:latin typeface="NewBaskervilleEF-RomanIta"/>
              </a:rPr>
              <a:t>loc</a:t>
            </a:r>
            <a:r>
              <a:rPr lang="en-IN" sz="1800" b="0" i="0" u="none" strike="noStrike" baseline="0">
                <a:latin typeface="NewBaskervilleEF-Roman"/>
              </a:rPr>
              <a:t>, and assigns the result to </a:t>
            </a:r>
            <a:r>
              <a:rPr lang="en-IN" sz="1800" b="0" i="0" u="none" strike="noStrike" baseline="0">
                <a:latin typeface="NewBaskervilleEF-RomanIta"/>
              </a:rPr>
              <a:t>glob</a:t>
            </a:r>
            <a:r>
              <a:rPr lang="en-IN" sz="1800" b="0" i="0" u="none" strike="noStrike" baseline="0">
                <a:latin typeface="NewBaskervilleEF-Roman"/>
              </a:rPr>
              <a:t>. In the first of these loops, the value fetched from </a:t>
            </a:r>
            <a:r>
              <a:rPr lang="en-IN" sz="1800" b="0" i="0" u="none" strike="noStrike" baseline="0">
                <a:latin typeface="NewBaskervilleEF-RomanIta"/>
              </a:rPr>
              <a:t>glob </a:t>
            </a:r>
            <a:r>
              <a:rPr lang="en-IN" sz="1800" b="0" i="0" u="none" strike="noStrike" baseline="0">
                <a:latin typeface="NewBaskervilleEF-Roman"/>
              </a:rPr>
              <a:t>will be 2000. Let’s suppose that by the time the time slice for thread 2 has expired, </a:t>
            </a:r>
            <a:r>
              <a:rPr lang="en-IN" sz="1800" b="0" i="0" u="none" strike="noStrike" baseline="0">
                <a:latin typeface="NewBaskervilleEF-RomanIta"/>
              </a:rPr>
              <a:t>glob </a:t>
            </a:r>
            <a:r>
              <a:rPr lang="en-IN" sz="1800" b="0" i="0" u="none" strike="noStrike" baseline="0">
                <a:latin typeface="NewBaskervilleEF-Roman"/>
              </a:rPr>
              <a:t>has been increased to 3000.</a:t>
            </a:r>
          </a:p>
          <a:p>
            <a:pPr algn="l"/>
            <a:r>
              <a:rPr lang="en-IN" sz="1800" b="0" i="0" u="none" strike="noStrike" baseline="0">
                <a:latin typeface="NewBaskervilleEF-Roman"/>
              </a:rPr>
              <a:t>4. Thread 1 receives another time slice and resumes execution where it left off. Having previously (step 1) copied the value of </a:t>
            </a:r>
            <a:r>
              <a:rPr lang="en-IN" sz="1800" b="0" i="0" u="none" strike="noStrike" baseline="0">
                <a:latin typeface="NewBaskervilleEF-RomanIta"/>
              </a:rPr>
              <a:t>glob </a:t>
            </a:r>
            <a:r>
              <a:rPr lang="en-IN" sz="1800" b="0" i="0" u="none" strike="noStrike" baseline="0">
                <a:latin typeface="NewBaskervilleEF-Roman"/>
              </a:rPr>
              <a:t>(2000) into its </a:t>
            </a:r>
            <a:r>
              <a:rPr lang="en-IN" sz="1800" b="0" i="0" u="none" strike="noStrike" baseline="0" err="1">
                <a:latin typeface="NewBaskervilleEF-RomanIta"/>
              </a:rPr>
              <a:t>loc</a:t>
            </a:r>
            <a:r>
              <a:rPr lang="en-IN" sz="1800" b="0" i="0" u="none" strike="noStrike" baseline="0">
                <a:latin typeface="NewBaskervilleEF-Roman"/>
              </a:rPr>
              <a:t>, it now increments </a:t>
            </a:r>
            <a:r>
              <a:rPr lang="en-IN" sz="1800" b="0" i="0" u="none" strike="noStrike" baseline="0" err="1">
                <a:latin typeface="NewBaskervilleEF-RomanIta"/>
              </a:rPr>
              <a:t>loc </a:t>
            </a:r>
            <a:r>
              <a:rPr lang="en-IN" sz="1800" b="0" i="0" u="none" strike="noStrike" baseline="0">
                <a:latin typeface="NewBaskervilleEF-Roman"/>
              </a:rPr>
              <a:t>and assigns the result (2001) to </a:t>
            </a:r>
            <a:r>
              <a:rPr lang="en-IN" sz="1800" b="0" i="0" u="none" strike="noStrike" baseline="0">
                <a:latin typeface="NewBaskervilleEF-RomanIta"/>
              </a:rPr>
              <a:t>glob</a:t>
            </a:r>
            <a:r>
              <a:rPr lang="en-IN" sz="1800" b="0" i="0" u="none" strike="noStrike" baseline="0">
                <a:latin typeface="NewBaskervilleEF-Roman"/>
              </a:rPr>
              <a:t>. At this point, the effect of the increment operations performed by thread 2 is lost.</a:t>
            </a:r>
          </a:p>
          <a:p>
            <a:pPr algn="l"/>
            <a:r>
              <a:rPr lang="en-IN" sz="1800" b="0" i="0" u="none" strike="noStrike" baseline="0">
                <a:latin typeface="NewBaskervilleEF-Roman"/>
              </a:rPr>
              <a:t>If we run the program in Listing 30-1 multiple times with the same command-line argument, we see that the printed value of </a:t>
            </a:r>
            <a:r>
              <a:rPr lang="en-IN" sz="1800" b="0" i="0" u="none" strike="noStrike" baseline="0">
                <a:latin typeface="NewBaskervilleEF-RomanIta"/>
              </a:rPr>
              <a:t>glob </a:t>
            </a:r>
            <a:r>
              <a:rPr lang="en-IN" sz="1800" b="0" i="0" u="none" strike="noStrike" baseline="0">
                <a:latin typeface="NewBaskervilleEF-Roman"/>
              </a:rPr>
              <a:t>fluctuates wildly:</a:t>
            </a:r>
          </a:p>
          <a:p>
            <a:pPr algn="l"/>
            <a:r>
              <a:rPr lang="en-US" sz="1800" b="0" i="0" u="none" strike="noStrike" baseline="0">
                <a:latin typeface="TheSansMonoCondensed-Plain"/>
              </a:rPr>
              <a:t>$ </a:t>
            </a:r>
            <a:r>
              <a:rPr lang="en-US" sz="1800" b="1" i="0" u="none" strike="noStrike" baseline="0">
                <a:latin typeface="TheSansMonoCondensed-Bold"/>
              </a:rPr>
              <a:t>./thread_incr 10000000</a:t>
            </a:r>
          </a:p>
          <a:p>
            <a:pPr algn="l"/>
            <a:r>
              <a:rPr lang="en-US" sz="1800" b="0" i="0" u="none" strike="noStrike" baseline="0">
                <a:latin typeface="TheSansMonoCondensed-Plain"/>
              </a:rPr>
              <a:t>glob = 10880429</a:t>
            </a:r>
          </a:p>
          <a:p>
            <a:pPr algn="l"/>
            <a:r>
              <a:rPr lang="en-US" sz="1800" b="0" i="0" u="none" strike="noStrike" baseline="0">
                <a:latin typeface="TheSansMonoCondensed-Plain"/>
              </a:rPr>
              <a:t>$ </a:t>
            </a:r>
            <a:r>
              <a:rPr lang="en-US" sz="1800" b="1" i="0" u="none" strike="noStrike" baseline="0">
                <a:latin typeface="TheSansMonoCondensed-Bold"/>
              </a:rPr>
              <a:t>./thread_incr 10000000</a:t>
            </a:r>
          </a:p>
          <a:p>
            <a:pPr algn="l"/>
            <a:r>
              <a:rPr lang="en-US" sz="1800" b="0" i="0" u="none" strike="noStrike" baseline="0">
                <a:latin typeface="TheSansMonoCondensed-Plain"/>
              </a:rPr>
              <a:t>glob = 13493953</a:t>
            </a:r>
          </a:p>
          <a:p>
            <a:pPr algn="l"/>
            <a:r>
              <a:rPr lang="en-IN" sz="1800" b="0" i="0" u="none" strike="noStrike" baseline="0">
                <a:latin typeface="NewBaskervilleEF-Roman"/>
              </a:rPr>
              <a:t>This nondeterministic behavior is a consequence of the vagaries of the kernel’s CPU scheduling decisions. In complex programs, this nondeterministic behavior</a:t>
            </a:r>
            <a:r>
              <a:rPr lang="en-IN">
                <a:latin typeface="NewBaskervilleEF-Roman"/>
              </a:rPr>
              <a:t> </a:t>
            </a:r>
            <a:r>
              <a:rPr lang="en-IN" sz="1800" b="0" i="0" u="none" strike="noStrike" baseline="0">
                <a:latin typeface="NewBaskervilleEF-Roman"/>
              </a:rPr>
              <a:t>means that such errors may occur only rarely, be hard to reproduce, and therefore </a:t>
            </a:r>
            <a:r>
              <a:rPr lang="en-US" sz="1800" b="0" i="0" u="none" strike="noStrike" baseline="0">
                <a:latin typeface="NewBaskervilleEF-Roman"/>
              </a:rPr>
              <a:t>be difficult to find.</a:t>
            </a:r>
            <a:endParaRPr lang="en-US" b="1"/>
          </a:p>
        </p:txBody>
      </p:sp>
    </p:spTree>
    <p:extLst>
      <p:ext uri="{BB962C8B-B14F-4D97-AF65-F5344CB8AC3E}">
        <p14:creationId xmlns:p14="http://schemas.microsoft.com/office/powerpoint/2010/main" val="4252472449"/>
      </p:ext>
    </p:extLst>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normAutofit/>
          </a:bodyPr>
          <a:lstStyle>
            <a:defPPr/>
          </a:lstStyle>
          <a:p>
            <a:r>
              <a:rPr lang="en-IN" sz="4000" b="1" i="0" u="none" strike="noStrike" baseline="0">
                <a:latin typeface="Futura-Bold"/>
              </a:rPr>
              <a:t>Protecting Accesses to Shared Variables: Mutexes</a:t>
            </a:r>
            <a:endParaRPr lang="ko-KR" altLang="en-US" sz="4000"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183</a:t>
            </a:fld>
            <a:r>
              <a:rPr lang="en-US" altLang="ko-KR">
                <a:solidFill>
                  <a:srgbClr val="1F497D">
                    <a:lumMod val="50000"/>
                  </a:srgbClr>
                </a:solidFill>
              </a:rPr>
              <a:t> </a:t>
            </a:r>
          </a:p>
        </p:txBody>
      </p:sp>
      <p:sp>
        <p:nvSpPr>
          <p:cNvPr id="14" name="TextBox 13">
            <a:extLst>
              <a:ext uri="{FF2B5EF4-FFF2-40B4-BE49-F238E27FC236}">
                <a16:creationId xmlns:a16="http://schemas.microsoft.com/office/drawing/2014/main" id="{B9FB676D-B209-4285-98FC-76CE9172EC36}"/>
              </a:ext>
            </a:extLst>
          </p:cNvPr>
          <p:cNvSpPr txBox="1"/>
          <p:nvPr/>
        </p:nvSpPr>
        <p:spPr>
          <a:xfrm>
            <a:off x="88136" y="1104497"/>
            <a:ext cx="11129154" cy="2031325"/>
          </a:xfrm>
          <a:prstGeom prst="rect">
            <a:avLst/>
          </a:prstGeom>
          <a:noFill/>
        </p:spPr>
        <p:txBody>
          <a:bodyPr wrap="square">
            <a:spAutoFit/>
          </a:bodyPr>
          <a:lstStyle>
            <a:defPPr>
              <a:defRPr lang="en-US"/>
            </a:defPPr>
          </a:lstStyle>
          <a:p>
            <a:pPr algn="l"/>
            <a:r>
              <a:rPr lang="en-IN" sz="1800" b="0" i="0" u="none" strike="noStrike" baseline="0">
                <a:latin typeface="NewBaskervilleEF-Roman"/>
              </a:rPr>
              <a:t>To avoid the problems that can occur when threads try to update a shared variable, we must use a </a:t>
            </a:r>
            <a:r>
              <a:rPr lang="en-IN" sz="1800" b="0" i="0" u="none" strike="noStrike" baseline="0">
                <a:latin typeface="NewBaskervilleEF-RomanIta"/>
              </a:rPr>
              <a:t>mutex </a:t>
            </a:r>
            <a:r>
              <a:rPr lang="en-IN" sz="1800" b="0" i="0" u="none" strike="noStrike" baseline="0">
                <a:latin typeface="NewBaskervilleEF-Roman"/>
              </a:rPr>
              <a:t>(short for </a:t>
            </a:r>
            <a:r>
              <a:rPr lang="en-IN" sz="1800" b="0" i="0" u="none" strike="noStrike" baseline="0">
                <a:latin typeface="NewBaskervilleEF-RomanIta"/>
              </a:rPr>
              <a:t>mutual exclusion</a:t>
            </a:r>
            <a:r>
              <a:rPr lang="en-IN" sz="1800" b="0" i="0" u="none" strike="noStrike" baseline="0">
                <a:latin typeface="NewBaskervilleEF-Roman"/>
              </a:rPr>
              <a:t>) to ensure that only one thread at a time can access the variable. More generally, mutexes can be used to ensure atomic access to any shared resource, but protecting shared variables is the most </a:t>
            </a:r>
            <a:r>
              <a:rPr lang="en-US" sz="1800" b="0" i="0" u="none" strike="noStrike" baseline="0">
                <a:latin typeface="NewBaskervilleEF-Roman"/>
              </a:rPr>
              <a:t>common use.</a:t>
            </a:r>
          </a:p>
          <a:p>
            <a:pPr algn="l"/>
            <a:endParaRPr lang="en-IN" sz="1800" b="0" i="0" u="none" strike="noStrike" baseline="0">
              <a:latin typeface="NewBaskervilleEF-Roman"/>
            </a:endParaRPr>
          </a:p>
          <a:p>
            <a:pPr algn="l"/>
            <a:r>
              <a:rPr lang="en-IN" sz="1800" b="0" i="0" u="none" strike="noStrike" baseline="0">
                <a:latin typeface="NewBaskervilleEF-Roman"/>
              </a:rPr>
              <a:t>A mutex has two states: </a:t>
            </a:r>
            <a:r>
              <a:rPr lang="en-IN" sz="1800" b="0" i="0" u="none" strike="noStrike" baseline="0">
                <a:latin typeface="NewBaskervilleEF-RomanIta"/>
              </a:rPr>
              <a:t>locked </a:t>
            </a:r>
            <a:r>
              <a:rPr lang="en-IN" sz="1800" b="0" i="0" u="none" strike="noStrike" baseline="0">
                <a:latin typeface="NewBaskervilleEF-Roman"/>
              </a:rPr>
              <a:t>and </a:t>
            </a:r>
            <a:r>
              <a:rPr lang="en-IN" sz="1800" b="0" i="0" u="none" strike="noStrike" baseline="0">
                <a:latin typeface="NewBaskervilleEF-RomanIta"/>
              </a:rPr>
              <a:t>unlocked</a:t>
            </a:r>
            <a:r>
              <a:rPr lang="en-IN" sz="1800" b="0" i="0" u="none" strike="noStrike" baseline="0">
                <a:latin typeface="NewBaskervilleEF-Roman"/>
              </a:rPr>
              <a:t>. At any moment, at most one thread may hold the lock on a mutex. Attempting to lock a mutex that is already locked either blocks or fails with an error, depending on the method used to place </a:t>
            </a:r>
            <a:r>
              <a:rPr lang="en-US" sz="1800" b="0" i="0" u="none" strike="noStrike" baseline="0">
                <a:latin typeface="NewBaskervilleEF-Roman"/>
              </a:rPr>
              <a:t>the lock.</a:t>
            </a:r>
            <a:endParaRPr lang="en-US"/>
          </a:p>
        </p:txBody>
      </p:sp>
      <p:sp>
        <p:nvSpPr>
          <p:cNvPr id="3" name="TextBox 2">
            <a:extLst>
              <a:ext uri="{FF2B5EF4-FFF2-40B4-BE49-F238E27FC236}">
                <a16:creationId xmlns:a16="http://schemas.microsoft.com/office/drawing/2014/main" id="{37818307-5315-4B3A-A804-9ECC6F963215}"/>
              </a:ext>
            </a:extLst>
          </p:cNvPr>
          <p:cNvSpPr txBox="1"/>
          <p:nvPr/>
        </p:nvSpPr>
        <p:spPr>
          <a:xfrm>
            <a:off x="88135" y="3171579"/>
            <a:ext cx="11129154" cy="2585323"/>
          </a:xfrm>
          <a:prstGeom prst="rect">
            <a:avLst/>
          </a:prstGeom>
          <a:noFill/>
        </p:spPr>
        <p:txBody>
          <a:bodyPr wrap="square">
            <a:spAutoFit/>
          </a:bodyPr>
          <a:lstStyle>
            <a:defPPr>
              <a:defRPr lang="en-US"/>
            </a:defPPr>
          </a:lstStyle>
          <a:p>
            <a:pPr algn="l"/>
            <a:r>
              <a:rPr lang="en-IN" sz="1800" b="0" i="0" u="none" strike="noStrike" baseline="0">
                <a:latin typeface="NewBaskervilleEF-Roman"/>
              </a:rPr>
              <a:t>When a thread locks a mutex, it becomes the owner of that mutex. Only the mutex owner can unlock the mutex. This property improves the structure of code that uses mutexes and also allows for some optimizations in the implementation of mutexes. Because of this ownership property, the terms </a:t>
            </a:r>
            <a:r>
              <a:rPr lang="en-IN" sz="1800" b="0" i="0" u="none" strike="noStrike" baseline="0">
                <a:latin typeface="NewBaskervilleEF-RomanIta"/>
              </a:rPr>
              <a:t>acquire </a:t>
            </a:r>
            <a:r>
              <a:rPr lang="en-IN" sz="1800" b="0" i="0" u="none" strike="noStrike" baseline="0">
                <a:latin typeface="NewBaskervilleEF-Roman"/>
              </a:rPr>
              <a:t>and </a:t>
            </a:r>
            <a:r>
              <a:rPr lang="en-IN" sz="1800" b="0" i="0" u="none" strike="noStrike" baseline="0">
                <a:latin typeface="NewBaskervilleEF-RomanIta"/>
              </a:rPr>
              <a:t>release </a:t>
            </a:r>
            <a:r>
              <a:rPr lang="en-IN" sz="1800" b="0" i="0" u="none" strike="noStrike" baseline="0">
                <a:latin typeface="NewBaskervilleEF-Roman"/>
              </a:rPr>
              <a:t>are</a:t>
            </a:r>
          </a:p>
          <a:p>
            <a:pPr algn="l"/>
            <a:r>
              <a:rPr lang="en-IN" sz="1800" b="0" i="0" u="none" strike="noStrike" baseline="0">
                <a:latin typeface="NewBaskervilleEF-Roman"/>
              </a:rPr>
              <a:t>sometimes used synonymously for lock and unlock.</a:t>
            </a:r>
          </a:p>
          <a:p>
            <a:pPr algn="l"/>
            <a:r>
              <a:rPr lang="en-IN" sz="1800" b="0" i="0" u="none" strike="noStrike" baseline="0">
                <a:latin typeface="NewBaskervilleEF-Roman"/>
              </a:rPr>
              <a:t>In general, we employ a different mutex for each shared resource (which may consist of multiple related variables), and each thread employs the following protocol </a:t>
            </a:r>
            <a:r>
              <a:rPr lang="en-US" sz="1800" b="0" i="0" u="none" strike="noStrike" baseline="0">
                <a:latin typeface="NewBaskervilleEF-Roman"/>
              </a:rPr>
              <a:t>for accessing a resource:</a:t>
            </a:r>
          </a:p>
          <a:p>
            <a:pPr marL="285750" indent="-285750" algn="l">
              <a:buFont typeface="Arial" pitchFamily="34" charset="0"/>
              <a:buChar char="•"/>
            </a:pPr>
            <a:r>
              <a:rPr lang="en-IN" sz="1800" b="0" i="0" u="none" strike="noStrike" baseline="0">
                <a:latin typeface="NewBaskervilleEF-Roman"/>
              </a:rPr>
              <a:t>lock the mutex for the shared resource;</a:t>
            </a:r>
          </a:p>
          <a:p>
            <a:pPr marL="285750" indent="-285750" algn="l">
              <a:buFont typeface="Arial" pitchFamily="34" charset="0"/>
              <a:buChar char="•"/>
            </a:pPr>
            <a:r>
              <a:rPr lang="en-IN" sz="1800" b="0" i="0" u="none" strike="noStrike" baseline="0">
                <a:latin typeface="NewBaskervilleEF-Roman"/>
              </a:rPr>
              <a:t>access the shared resource; and</a:t>
            </a:r>
          </a:p>
          <a:p>
            <a:pPr marL="285750" indent="-285750" algn="l">
              <a:buFont typeface="Arial" pitchFamily="34" charset="0"/>
              <a:buChar char="•"/>
            </a:pPr>
            <a:r>
              <a:rPr lang="en-US" sz="1800" b="0" i="0" u="none" strike="noStrike" baseline="0">
                <a:latin typeface="NewBaskervilleEF-Roman"/>
              </a:rPr>
              <a:t>unlock the mutex.</a:t>
            </a:r>
            <a:endParaRPr lang="en-US"/>
          </a:p>
        </p:txBody>
      </p:sp>
    </p:spTree>
    <p:extLst>
      <p:ext uri="{BB962C8B-B14F-4D97-AF65-F5344CB8AC3E}">
        <p14:creationId xmlns:p14="http://schemas.microsoft.com/office/powerpoint/2010/main" val="953807372"/>
      </p:ext>
    </p:extLst>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01690" y="293091"/>
            <a:ext cx="10515600" cy="1325563"/>
          </a:xfrm>
        </p:spPr>
        <p:txBody>
          <a:bodyPr>
            <a:normAutofit/>
          </a:bodyPr>
          <a:lstStyle>
            <a:defPPr/>
          </a:lstStyle>
          <a:p>
            <a:r>
              <a:rPr lang="en-IN" sz="4000" b="1" i="0" u="none" strike="noStrike" baseline="0">
                <a:latin typeface="Futura-Bold"/>
              </a:rPr>
              <a:t>Protecting Accesses to Shared Variables: Mutexes</a:t>
            </a:r>
            <a:endParaRPr lang="ko-KR" altLang="en-US" sz="4000"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184</a:t>
            </a:fld>
            <a:r>
              <a:rPr lang="en-US" altLang="ko-KR">
                <a:solidFill>
                  <a:srgbClr val="1F497D">
                    <a:lumMod val="50000"/>
                  </a:srgbClr>
                </a:solidFill>
              </a:rPr>
              <a:t> </a:t>
            </a:r>
          </a:p>
        </p:txBody>
      </p:sp>
      <p:sp>
        <p:nvSpPr>
          <p:cNvPr id="14" name="TextBox 13">
            <a:extLst>
              <a:ext uri="{FF2B5EF4-FFF2-40B4-BE49-F238E27FC236}">
                <a16:creationId xmlns:a16="http://schemas.microsoft.com/office/drawing/2014/main" id="{B9FB676D-B209-4285-98FC-76CE9172EC36}"/>
              </a:ext>
            </a:extLst>
          </p:cNvPr>
          <p:cNvSpPr txBox="1"/>
          <p:nvPr/>
        </p:nvSpPr>
        <p:spPr>
          <a:xfrm>
            <a:off x="132203" y="1743178"/>
            <a:ext cx="11129154" cy="1569660"/>
          </a:xfrm>
          <a:prstGeom prst="rect">
            <a:avLst/>
          </a:prstGeom>
          <a:noFill/>
        </p:spPr>
        <p:txBody>
          <a:bodyPr wrap="square">
            <a:spAutoFit/>
          </a:bodyPr>
          <a:lstStyle>
            <a:defPPr>
              <a:defRPr lang="en-US"/>
            </a:defPPr>
          </a:lstStyle>
          <a:p>
            <a:pPr algn="l"/>
            <a:r>
              <a:rPr lang="en-IN" sz="2400" b="0" i="0" u="none" strike="noStrike" baseline="0">
                <a:latin typeface="NewBaskervilleEF-Roman"/>
              </a:rPr>
              <a:t>Finally, note that mutex locking is advisory, rather than mandatory. By this, we mean that a thread is free to ignore the use of a mutex and simply access the corresponding shared variable(s). In order to safely handle shared variables, all threads must cooperate in their use of a mutex, abiding by the locking rules it enforces.</a:t>
            </a:r>
            <a:endParaRPr lang="en-US" sz="2400"/>
          </a:p>
        </p:txBody>
      </p:sp>
    </p:spTree>
    <p:extLst>
      <p:ext uri="{BB962C8B-B14F-4D97-AF65-F5344CB8AC3E}">
        <p14:creationId xmlns:p14="http://schemas.microsoft.com/office/powerpoint/2010/main" val="2263413977"/>
      </p:ext>
    </p:extLst>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슬라이드 번호 개체 틀 3">
            <a:extLst>
              <a:ext uri="{FF2B5EF4-FFF2-40B4-BE49-F238E27FC236}">
                <a16:creationId xmlns:a16="http://schemas.microsoft.com/office/drawing/2014/main" id="{3226188D-87EB-46F9-BDBD-ED5317484E38}"/>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185</a:t>
            </a:fld>
            <a:r>
              <a:rPr lang="en-US" altLang="ko-KR">
                <a:solidFill>
                  <a:srgbClr val="1F497D">
                    <a:lumMod val="50000"/>
                  </a:srgbClr>
                </a:solidFill>
              </a:rPr>
              <a:t> </a:t>
            </a:r>
          </a:p>
        </p:txBody>
      </p:sp>
      <p:pic>
        <p:nvPicPr>
          <p:cNvPr id="3" name="Picture 2">
            <a:extLst>
              <a:ext uri="{FF2B5EF4-FFF2-40B4-BE49-F238E27FC236}">
                <a16:creationId xmlns:a16="http://schemas.microsoft.com/office/drawing/2014/main" id="{BFFA1F9A-AC6E-4B96-BBA1-75E67EA473FE}"/>
              </a:ext>
            </a:extLst>
          </p:cNvPr>
          <p:cNvPicPr>
            <a:picLocks noChangeAspect="1"/>
          </p:cNvPicPr>
          <p:nvPr/>
        </p:nvPicPr>
        <p:blipFill>
          <a:blip r:embed="rId3"/>
          <a:stretch>
            <a:fillRect/>
          </a:stretch>
        </p:blipFill>
        <p:spPr>
          <a:xfrm>
            <a:off x="5392278" y="131417"/>
            <a:ext cx="2019300" cy="6105525"/>
          </a:xfrm>
          <a:prstGeom prst="rect">
            <a:avLst/>
          </a:prstGeom>
        </p:spPr>
      </p:pic>
      <p:pic>
        <p:nvPicPr>
          <p:cNvPr id="14" name="Picture 13">
            <a:extLst>
              <a:ext uri="{FF2B5EF4-FFF2-40B4-BE49-F238E27FC236}">
                <a16:creationId xmlns:a16="http://schemas.microsoft.com/office/drawing/2014/main" id="{F5980F24-2F66-4416-B674-603E0871C4F5}"/>
              </a:ext>
            </a:extLst>
          </p:cNvPr>
          <p:cNvPicPr>
            <a:picLocks noChangeAspect="1"/>
          </p:cNvPicPr>
          <p:nvPr/>
        </p:nvPicPr>
        <p:blipFill>
          <a:blip r:embed="rId4"/>
          <a:stretch>
            <a:fillRect/>
          </a:stretch>
        </p:blipFill>
        <p:spPr>
          <a:xfrm>
            <a:off x="2605652" y="110669"/>
            <a:ext cx="2200275" cy="6496050"/>
          </a:xfrm>
          <a:prstGeom prst="rect">
            <a:avLst/>
          </a:prstGeom>
        </p:spPr>
      </p:pic>
    </p:spTree>
    <p:extLst>
      <p:ext uri="{BB962C8B-B14F-4D97-AF65-F5344CB8AC3E}">
        <p14:creationId xmlns:p14="http://schemas.microsoft.com/office/powerpoint/2010/main" val="1065823131"/>
      </p:ext>
    </p:extLst>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ko-KR"/>
              <a:t>Lock-based Concurrent Data structure</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405663" y="1076691"/>
            <a:ext cx="10948137" cy="5100272"/>
          </a:xfrm>
        </p:spPr>
        <p:txBody>
          <a:bodyPr>
            <a:normAutofit lnSpcReduction="10000"/>
          </a:bodyPr>
          <a:lstStyle>
            <a:defPPr/>
          </a:lstStyle>
          <a:p>
            <a:pPr marL="0" indent="0">
              <a:buNone/>
            </a:pPr>
            <a:r>
              <a:rPr lang="en-US" altLang="ko-KR"/>
              <a:t>Adding locks to a data structure makes the structure </a:t>
            </a:r>
            <a:r>
              <a:rPr lang="en-US" altLang="ko-KR" b="1"/>
              <a:t>thread safe</a:t>
            </a:r>
            <a:r>
              <a:rPr lang="en-US" altLang="ko-KR"/>
              <a:t>.</a:t>
            </a:r>
          </a:p>
          <a:p>
            <a:pPr marL="0" indent="0">
              <a:buNone/>
            </a:pPr>
            <a:r>
              <a:rPr lang="en-US" altLang="en-US"/>
              <a:t>A block of code is </a:t>
            </a:r>
            <a:r>
              <a:rPr lang="en-US" altLang="en-US">
                <a:solidFill>
                  <a:srgbClr val="FF0000"/>
                </a:solidFill>
              </a:rPr>
              <a:t>thread-safe</a:t>
            </a:r>
            <a:r>
              <a:rPr lang="en-US" altLang="en-US"/>
              <a:t> if it can be simultaneously executed by multiple threads without causing problems.</a:t>
            </a:r>
          </a:p>
          <a:p>
            <a:pPr>
              <a:defRPr/>
            </a:pPr>
            <a:r>
              <a:rPr lang="en-US" b="1"/>
              <a:t>Thread-safeness: </a:t>
            </a:r>
            <a:r>
              <a:rPr lang="en-US"/>
              <a:t>in a nutshell, refers an application's ability to execute multiple threads simultaneously without "clobbering" shared data or creating "race" conditions. </a:t>
            </a:r>
          </a:p>
          <a:p>
            <a:pPr>
              <a:defRPr/>
            </a:pPr>
            <a:r>
              <a:rPr lang="en-US"/>
              <a:t>For example, suppose that your application creates several threads, each of which makes a call to the same library routine: </a:t>
            </a:r>
          </a:p>
          <a:p>
            <a:pPr lvl="1">
              <a:defRPr/>
            </a:pPr>
            <a:r>
              <a:rPr lang="en-US"/>
              <a:t>This library routine accesses/modifies a global structure or location in memory. </a:t>
            </a:r>
          </a:p>
          <a:p>
            <a:pPr lvl="1">
              <a:defRPr/>
            </a:pPr>
            <a:r>
              <a:rPr lang="en-US"/>
              <a:t>As each thread calls this routine it is possible that they may try to modify this global structure/memory location at the same time. </a:t>
            </a:r>
          </a:p>
          <a:p>
            <a:pPr lvl="1">
              <a:defRPr/>
            </a:pPr>
            <a:r>
              <a:rPr lang="en-US"/>
              <a:t>If the routine does not employ some sort of synchronization constructs to prevent data corruption, then it is not thread-safe. </a:t>
            </a:r>
          </a:p>
          <a:p>
            <a:pPr marL="457200" lvl="1" indent="0">
              <a:buNone/>
            </a:pPr>
            <a:endParaRPr lang="ko-KR" altLang="en-US"/>
          </a:p>
        </p:txBody>
      </p:sp>
    </p:spTree>
    <p:extLst>
      <p:ext uri="{BB962C8B-B14F-4D97-AF65-F5344CB8AC3E}">
        <p14:creationId xmlns:p14="http://schemas.microsoft.com/office/powerpoint/2010/main" val="1523679465"/>
      </p:ext>
    </p:extLst>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13741E7-9A0A-425F-A21F-A131DF4708CC}"/>
              </a:ext>
            </a:extLst>
          </p:cNvPr>
          <p:cNvSpPr>
            <a:spLocks noGrp="1"/>
          </p:cNvSpPr>
          <p:nvPr>
            <p:ph type="title"/>
          </p:nvPr>
        </p:nvSpPr>
        <p:spPr>
          <a:xfrm>
            <a:off x="668482" y="53655"/>
            <a:ext cx="10515600" cy="1325563"/>
          </a:xfrm>
        </p:spPr>
        <p:txBody>
          <a:bodyPr/>
          <a:lstStyle>
            <a:defPPr/>
          </a:lstStyle>
          <a:p>
            <a:pPr/>
            <a:r>
              <a:rPr lang="en-US" altLang="ko-KR"/>
              <a:t>Lock-based Concurrent Data structure</a:t>
            </a:r>
            <a:endParaRPr lang="ko-KR" altLang="en-US" b="1"/>
          </a:p>
        </p:txBody>
      </p:sp>
      <p:sp>
        <p:nvSpPr>
          <p:cNvPr id="14" name="내용 개체 틀 2">
            <a:extLst>
              <a:ext uri="{FF2B5EF4-FFF2-40B4-BE49-F238E27FC236}">
                <a16:creationId xmlns:a16="http://schemas.microsoft.com/office/drawing/2014/main" id="{DF2BAD2C-D4BD-4EB2-B94C-CA67597728CC}"/>
              </a:ext>
            </a:extLst>
          </p:cNvPr>
          <p:cNvSpPr>
            <a:spLocks noGrp="1"/>
          </p:cNvSpPr>
          <p:nvPr>
            <p:ph idx="1"/>
          </p:nvPr>
        </p:nvSpPr>
        <p:spPr>
          <a:xfrm>
            <a:off x="405663" y="1076691"/>
            <a:ext cx="10948137" cy="5100272"/>
          </a:xfrm>
        </p:spPr>
        <p:txBody>
          <a:bodyPr>
            <a:normAutofit/>
          </a:bodyPr>
          <a:lstStyle>
            <a:defPPr/>
          </a:lstStyle>
          <a:p>
            <a:pPr marL="0" indent="0">
              <a:buNone/>
            </a:pPr>
            <a:r>
              <a:rPr lang="en-US" altLang="en-US"/>
              <a:t>Solution #1</a:t>
            </a:r>
          </a:p>
          <a:p>
            <a:pPr lvl="1"/>
            <a:r>
              <a:rPr lang="en-US" altLang="en-US"/>
              <a:t>An obvious solution is to simply lock the list any time that a thread attempts to access it. </a:t>
            </a:r>
          </a:p>
          <a:p>
            <a:pPr lvl="1"/>
            <a:r>
              <a:rPr lang="en-US" altLang="en-US"/>
              <a:t>A call to each of the three functions can be protected by a mutex.</a:t>
            </a:r>
          </a:p>
          <a:p>
            <a:pPr marL="0" indent="0">
              <a:buNone/>
            </a:pPr>
            <a:r>
              <a:rPr lang="en-US" altLang="en-US"/>
              <a:t>Solution #2</a:t>
            </a:r>
          </a:p>
          <a:p>
            <a:pPr lvl="1"/>
            <a:r>
              <a:rPr lang="en-US" altLang="en-US"/>
              <a:t>Instead of locking the entire list, we could try to lock individual nodes.</a:t>
            </a:r>
          </a:p>
          <a:p>
            <a:pPr lvl="1"/>
            <a:r>
              <a:rPr lang="en-US" altLang="en-US"/>
              <a:t>A “finer-grained” approach.</a:t>
            </a: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1 	</a:t>
            </a:r>
            <a:r>
              <a:rPr lang="en-US" altLang="ko-KR" sz="2000" b="1">
                <a:solidFill>
                  <a:srgbClr val="00B0F0"/>
                </a:solidFill>
                <a:latin typeface="Courier New" panose="02070309020205020404" pitchFamily="49" charset="0"/>
                <a:ea typeface="맑은 고딕" pitchFamily="50" charset="-127"/>
                <a:cs typeface="Courier New" pitchFamily="49" charset="0"/>
              </a:rPr>
              <a:t>// basic node structure</a:t>
            </a: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2 	</a:t>
            </a:r>
            <a:r>
              <a:rPr lang="en-US" altLang="ko-KR" sz="2000" b="1">
                <a:solidFill>
                  <a:srgbClr val="00B050"/>
                </a:solidFill>
                <a:latin typeface="Courier New" panose="02070309020205020404" pitchFamily="49" charset="0"/>
                <a:ea typeface="맑은 고딕" pitchFamily="50" charset="-127"/>
                <a:cs typeface="Courier New" pitchFamily="49" charset="0"/>
              </a:rPr>
              <a:t>typedef struct </a:t>
            </a:r>
            <a:r>
              <a:rPr lang="en-US" altLang="ko-KR" sz="2000" b="1">
                <a:solidFill>
                  <a:prstClr val="black"/>
                </a:solidFill>
                <a:latin typeface="Courier New" panose="02070309020205020404" pitchFamily="49" charset="0"/>
                <a:ea typeface="맑은 고딕" pitchFamily="50" charset="-127"/>
                <a:cs typeface="Courier New" pitchFamily="49" charset="0"/>
              </a:rPr>
              <a:t>__node_t {</a:t>
            </a: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3 		</a:t>
            </a:r>
            <a:r>
              <a:rPr lang="en-US" altLang="ko-KR" sz="2000" b="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key;</a:t>
            </a: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4 		struct __node_t *next;</a:t>
            </a: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5 		pthread_mutex_t lock;</a:t>
            </a:r>
            <a:endParaRPr lang="en-US" altLang="ko-KR" sz="1000" b="1">
              <a:solidFill>
                <a:prstClr val="black"/>
              </a:solidFill>
              <a:latin typeface="Courier New" panose="02070309020205020404" pitchFamily="49" charset="0"/>
              <a:ea typeface="맑은 고딕" pitchFamily="50" charset="-127"/>
              <a:cs typeface="Courier New" pitchFamily="49" charset="0"/>
            </a:endParaRPr>
          </a:p>
          <a:p>
            <a:pPr marL="457200" lvl="1" indent="0">
              <a:buNone/>
            </a:pPr>
            <a:r>
              <a:rPr lang="en-US" altLang="ko-KR" sz="2000" b="1">
                <a:solidFill>
                  <a:prstClr val="black"/>
                </a:solidFill>
                <a:latin typeface="Courier New" panose="02070309020205020404" pitchFamily="49" charset="0"/>
                <a:ea typeface="맑은 고딕" pitchFamily="50" charset="-127"/>
                <a:cs typeface="Courier New" pitchFamily="49" charset="0"/>
              </a:rPr>
              <a:t>6 	} node_t;</a:t>
            </a:r>
          </a:p>
          <a:p>
            <a:pPr marL="457200" lvl="1" indent="0">
              <a:buNone/>
            </a:pPr>
            <a:endParaRPr lang="ko-KR" altLang="en-US"/>
          </a:p>
        </p:txBody>
      </p:sp>
    </p:spTree>
    <p:extLst>
      <p:ext uri="{BB962C8B-B14F-4D97-AF65-F5344CB8AC3E}">
        <p14:creationId xmlns:p14="http://schemas.microsoft.com/office/powerpoint/2010/main" val="2527373637"/>
      </p:ext>
    </p:extLst>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188</a:t>
            </a:fld>
            <a:r>
              <a:rPr lang="en-US" altLang="ko-KR">
                <a:solidFill>
                  <a:srgbClr val="1F497D">
                    <a:lumMod val="50000"/>
                  </a:srgbClr>
                </a:solidFill>
              </a:rPr>
              <a:t> </a:t>
            </a:r>
          </a:p>
        </p:txBody>
      </p:sp>
      <p:sp>
        <p:nvSpPr>
          <p:cNvPr id="17" name="직사각형 5">
            <a:extLst>
              <a:ext uri="{FF2B5EF4-FFF2-40B4-BE49-F238E27FC236}">
                <a16:creationId xmlns:a16="http://schemas.microsoft.com/office/drawing/2014/main" id="{CCF43753-4A3E-4238-94A9-A606709FAC36}"/>
              </a:ext>
            </a:extLst>
          </p:cNvPr>
          <p:cNvSpPr/>
          <p:nvPr/>
        </p:nvSpPr>
        <p:spPr>
          <a:xfrm>
            <a:off x="742438" y="802587"/>
            <a:ext cx="9779804" cy="563231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2000" b="1">
                <a:solidFill>
                  <a:prstClr val="black"/>
                </a:solidFill>
                <a:latin typeface="Courier New" panose="02070309020205020404" pitchFamily="49" charset="0"/>
                <a:ea typeface="맑은 고딕" pitchFamily="50" charset="-127"/>
                <a:cs typeface="Courier New" pitchFamily="49" charset="0"/>
              </a:rPr>
              <a:t>1 	</a:t>
            </a:r>
            <a:r>
              <a:rPr lang="en-US" altLang="ko-KR" sz="2000" b="1">
                <a:solidFill>
                  <a:srgbClr val="00B0F0"/>
                </a:solidFill>
                <a:latin typeface="Courier New" panose="02070309020205020404" pitchFamily="49" charset="0"/>
                <a:ea typeface="맑은 고딕" pitchFamily="50" charset="-127"/>
                <a:cs typeface="Courier New" pitchFamily="49" charset="0"/>
              </a:rPr>
              <a:t>// basic node structure</a:t>
            </a:r>
          </a:p>
          <a:p>
            <a:pPr/>
            <a:r>
              <a:rPr lang="en-US" altLang="ko-KR" sz="2000" b="1">
                <a:solidFill>
                  <a:prstClr val="black"/>
                </a:solidFill>
                <a:latin typeface="Courier New" panose="02070309020205020404" pitchFamily="49" charset="0"/>
                <a:ea typeface="맑은 고딕" pitchFamily="50" charset="-127"/>
                <a:cs typeface="Courier New" pitchFamily="49" charset="0"/>
              </a:rPr>
              <a:t>2 	</a:t>
            </a:r>
            <a:r>
              <a:rPr lang="en-US" altLang="ko-KR" sz="2000" b="1" err="1">
                <a:solidFill>
                  <a:srgbClr val="00B050"/>
                </a:solidFill>
                <a:latin typeface="Courier New" panose="02070309020205020404" pitchFamily="49" charset="0"/>
                <a:ea typeface="맑은 고딕" pitchFamily="50" charset="-127"/>
                <a:cs typeface="Courier New" pitchFamily="49" charset="0"/>
              </a:rPr>
              <a:t>typedef struct </a:t>
            </a:r>
            <a:r>
              <a:rPr lang="en-US" altLang="ko-KR" sz="2000" b="1">
                <a:solidFill>
                  <a:prstClr val="black"/>
                </a:solidFill>
                <a:latin typeface="Courier New" panose="02070309020205020404" pitchFamily="49" charset="0"/>
                <a:ea typeface="맑은 고딕" pitchFamily="50" charset="-127"/>
                <a:cs typeface="Courier New" pitchFamily="49" charset="0"/>
              </a:rPr>
              <a:t>__node_t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key;</a:t>
            </a:r>
          </a:p>
          <a:p>
            <a:pPr/>
            <a:r>
              <a:rPr lang="en-US" altLang="ko-KR" sz="2000" b="1">
                <a:solidFill>
                  <a:prstClr val="black"/>
                </a:solidFill>
                <a:latin typeface="Courier New" panose="02070309020205020404" pitchFamily="49" charset="0"/>
                <a:ea typeface="맑은 고딕" pitchFamily="50" charset="-127"/>
                <a:cs typeface="Courier New" pitchFamily="49" charset="0"/>
              </a:rPr>
              <a:t>4 		struct __node_t *next;</a:t>
            </a:r>
          </a:p>
          <a:p>
            <a:pPr/>
            <a:r>
              <a:rPr lang="en-US" altLang="ko-KR" sz="2000" b="1">
                <a:solidFill>
                  <a:prstClr val="black"/>
                </a:solidFill>
                <a:latin typeface="Courier New" panose="02070309020205020404" pitchFamily="49" charset="0"/>
                <a:ea typeface="맑은 고딕" pitchFamily="50" charset="-127"/>
                <a:cs typeface="Courier New" pitchFamily="49" charset="0"/>
              </a:rPr>
              <a:t>5 	} node_t;</a:t>
            </a:r>
          </a:p>
          <a:p>
            <a:pPr/>
            <a:r>
              <a:rPr lang="en-US" altLang="ko-KR" sz="2000" b="1">
                <a:solidFill>
                  <a:prstClr val="black"/>
                </a:solidFill>
                <a:latin typeface="Courier New" panose="02070309020205020404" pitchFamily="49" charset="0"/>
                <a:ea typeface="맑은 고딕" pitchFamily="50" charset="-127"/>
                <a:cs typeface="Courier New" pitchFamily="49" charset="0"/>
              </a:rPr>
              <a:t>6</a:t>
            </a:r>
          </a:p>
          <a:p>
            <a:pPr/>
            <a:r>
              <a:rPr lang="en-US" altLang="ko-KR" sz="2000" b="1">
                <a:solidFill>
                  <a:prstClr val="black"/>
                </a:solidFill>
                <a:latin typeface="Courier New" panose="02070309020205020404" pitchFamily="49" charset="0"/>
                <a:ea typeface="맑은 고딕" pitchFamily="50" charset="-127"/>
                <a:cs typeface="Courier New" pitchFamily="49" charset="0"/>
              </a:rPr>
              <a:t>7 	</a:t>
            </a:r>
            <a:r>
              <a:rPr lang="en-US" altLang="ko-KR" sz="2000" b="1">
                <a:solidFill>
                  <a:srgbClr val="00B0F0"/>
                </a:solidFill>
                <a:latin typeface="Courier New" panose="02070309020205020404" pitchFamily="49" charset="0"/>
                <a:ea typeface="맑은 고딕" pitchFamily="50" charset="-127"/>
                <a:cs typeface="Courier New" pitchFamily="49" charset="0"/>
              </a:rPr>
              <a:t>// basic list structure (one used per list)</a:t>
            </a:r>
          </a:p>
          <a:p>
            <a:pPr/>
            <a:r>
              <a:rPr lang="en-US" altLang="ko-KR" sz="2000" b="1">
                <a:solidFill>
                  <a:prstClr val="black"/>
                </a:solidFill>
                <a:latin typeface="Courier New" panose="02070309020205020404" pitchFamily="49" charset="0"/>
                <a:ea typeface="맑은 고딕" pitchFamily="50" charset="-127"/>
                <a:cs typeface="Courier New" pitchFamily="49" charset="0"/>
              </a:rPr>
              <a:t>8 	</a:t>
            </a:r>
            <a:r>
              <a:rPr lang="en-US" altLang="ko-KR" sz="2000" b="1" err="1">
                <a:solidFill>
                  <a:srgbClr val="00B050"/>
                </a:solidFill>
                <a:latin typeface="Courier New" panose="02070309020205020404" pitchFamily="49" charset="0"/>
                <a:ea typeface="맑은 고딕" pitchFamily="50" charset="-127"/>
                <a:cs typeface="Courier New" pitchFamily="49" charset="0"/>
              </a:rPr>
              <a:t>typedef struct </a:t>
            </a:r>
            <a:r>
              <a:rPr lang="en-US" altLang="ko-KR" sz="2000" b="1">
                <a:solidFill>
                  <a:prstClr val="black"/>
                </a:solidFill>
                <a:latin typeface="Courier New" panose="02070309020205020404" pitchFamily="49" charset="0"/>
                <a:ea typeface="맑은 고딕" pitchFamily="50" charset="-127"/>
                <a:cs typeface="Courier New" pitchFamily="49" charset="0"/>
              </a:rPr>
              <a:t>__list_t {</a:t>
            </a:r>
          </a:p>
          <a:p>
            <a:pPr/>
            <a:r>
              <a:rPr lang="en-US" altLang="ko-KR" sz="2000" b="1">
                <a:solidFill>
                  <a:prstClr val="black"/>
                </a:solidFill>
                <a:latin typeface="Courier New" panose="02070309020205020404" pitchFamily="49" charset="0"/>
                <a:ea typeface="맑은 고딕" pitchFamily="50" charset="-127"/>
                <a:cs typeface="Courier New" pitchFamily="49" charset="0"/>
              </a:rPr>
              <a:t>9 		node_t *head;</a:t>
            </a:r>
          </a:p>
          <a:p>
            <a:pPr/>
            <a:r>
              <a:rPr lang="en-US" altLang="ko-KR" sz="2000" b="1">
                <a:solidFill>
                  <a:prstClr val="black"/>
                </a:solidFill>
                <a:latin typeface="Courier New" panose="02070309020205020404" pitchFamily="49" charset="0"/>
                <a:ea typeface="맑은 고딕" pitchFamily="50" charset="-127"/>
                <a:cs typeface="Courier New" pitchFamily="49" charset="0"/>
              </a:rPr>
              <a:t>10 		pthread_mutex_t 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11 	} list_t;</a:t>
            </a:r>
          </a:p>
          <a:p>
            <a:pPr/>
            <a:r>
              <a:rPr lang="en-US" altLang="ko-KR" sz="2000" b="1">
                <a:solidFill>
                  <a:prstClr val="black"/>
                </a:solidFill>
                <a:latin typeface="Courier New" panose="02070309020205020404" pitchFamily="49" charset="0"/>
                <a:ea typeface="맑은 고딕" pitchFamily="50" charset="-127"/>
                <a:cs typeface="Courier New" pitchFamily="49" charset="0"/>
              </a:rPr>
              <a:t>12</a:t>
            </a:r>
          </a:p>
          <a:p>
            <a:pPr/>
            <a:r>
              <a:rPr lang="en-US" altLang="ko-KR" sz="2000" b="1">
                <a:solidFill>
                  <a:prstClr val="black"/>
                </a:solidFill>
                <a:latin typeface="Courier New" panose="02070309020205020404" pitchFamily="49" charset="0"/>
                <a:ea typeface="맑은 고딕" pitchFamily="50" charset="-127"/>
                <a:cs typeface="Courier New" pitchFamily="49" charset="0"/>
              </a:rPr>
              <a:t>13 	</a:t>
            </a:r>
            <a:r>
              <a:rPr lang="en-US" altLang="ko-KR" sz="2000" b="1">
                <a:solidFill>
                  <a:srgbClr val="00B050"/>
                </a:solidFill>
                <a:latin typeface="Courier New" panose="02070309020205020404" pitchFamily="49" charset="0"/>
                <a:ea typeface="맑은 고딕" pitchFamily="50" charset="-127"/>
                <a:cs typeface="Courier New" pitchFamily="49" charset="0"/>
              </a:rPr>
              <a:t>void</a:t>
            </a:r>
            <a:r>
              <a:rPr lang="en-US" altLang="ko-KR" sz="2000" b="1">
                <a:solidFill>
                  <a:prstClr val="black"/>
                </a:solidFill>
                <a:latin typeface="Courier New" panose="02070309020205020404" pitchFamily="49" charset="0"/>
                <a:ea typeface="맑은 고딕" pitchFamily="50" charset="-127"/>
                <a:cs typeface="Courier New" pitchFamily="49" charset="0"/>
              </a:rPr>
              <a:t> List_Init(list_t *L) {</a:t>
            </a:r>
          </a:p>
          <a:p>
            <a:pPr/>
            <a:r>
              <a:rPr lang="en-US" altLang="ko-KR" sz="2000" b="1">
                <a:solidFill>
                  <a:prstClr val="black"/>
                </a:solidFill>
                <a:latin typeface="Courier New" panose="02070309020205020404" pitchFamily="49" charset="0"/>
                <a:ea typeface="맑은 고딕" pitchFamily="50" charset="-127"/>
                <a:cs typeface="Courier New" pitchFamily="49" charset="0"/>
              </a:rPr>
              <a:t>14 		L-&gt;head = </a:t>
            </a:r>
            <a:r>
              <a:rPr lang="en-US" altLang="ko-KR" sz="2000" b="1">
                <a:solidFill>
                  <a:srgbClr val="FF0000"/>
                </a:solidFill>
                <a:latin typeface="Courier New" panose="02070309020205020404" pitchFamily="49" charset="0"/>
                <a:ea typeface="맑은 고딕" pitchFamily="50" charset="-127"/>
                <a:cs typeface="Courier New" pitchFamily="49" charset="0"/>
              </a:rPr>
              <a:t>NULL</a:t>
            </a:r>
            <a:r>
              <a:rPr lang="en-US" altLang="ko-KR" sz="2000" b="1">
                <a:solidFill>
                  <a:prstClr val="black"/>
                </a:solidFill>
                <a:latin typeface="Courier New" panose="02070309020205020404" pitchFamily="49" charset="0"/>
                <a:ea typeface="맑은 고딕" pitchFamily="50" charset="-127"/>
                <a:cs typeface="Courier New" pitchFamily="49" charset="0"/>
              </a:rPr>
              <a:t>;</a:t>
            </a:r>
          </a:p>
          <a:p>
            <a:pPr/>
            <a:r>
              <a:rPr lang="en-US" altLang="ko-KR" sz="2000" b="1">
                <a:solidFill>
                  <a:prstClr val="black"/>
                </a:solidFill>
                <a:latin typeface="Courier New" panose="02070309020205020404" pitchFamily="49" charset="0"/>
                <a:ea typeface="맑은 고딕" pitchFamily="50" charset="-127"/>
                <a:cs typeface="Courier New" pitchFamily="49" charset="0"/>
              </a:rPr>
              <a:t>15 		pthread_mutex_init(&amp;L-&gt;lock, </a:t>
            </a:r>
            <a:r>
              <a:rPr lang="en-US" altLang="ko-KR" sz="2000" b="1">
                <a:solidFill>
                  <a:srgbClr val="FF0000"/>
                </a:solidFill>
                <a:latin typeface="Courier New" panose="02070309020205020404" pitchFamily="49" charset="0"/>
                <a:ea typeface="맑은 고딕" pitchFamily="50" charset="-127"/>
                <a:cs typeface="Courier New" pitchFamily="49" charset="0"/>
              </a:rPr>
              <a:t>NULL</a:t>
            </a:r>
            <a:r>
              <a:rPr lang="en-US" altLang="ko-KR" sz="2000" b="1">
                <a:solidFill>
                  <a:prstClr val="black"/>
                </a:solidFill>
                <a:latin typeface="Courier New" panose="02070309020205020404" pitchFamily="49" charset="0"/>
                <a:ea typeface="맑은 고딕" pitchFamily="50" charset="-127"/>
                <a:cs typeface="Courier New" pitchFamily="49" charset="0"/>
              </a:rPr>
              <a:t>);</a:t>
            </a:r>
          </a:p>
          <a:p>
            <a:pPr/>
            <a:r>
              <a:rPr lang="en-US" altLang="ko-KR" sz="2000" b="1">
                <a:solidFill>
                  <a:prstClr val="black"/>
                </a:solidFill>
                <a:latin typeface="Courier New" panose="02070309020205020404" pitchFamily="49" charset="0"/>
                <a:ea typeface="맑은 고딕" pitchFamily="50" charset="-127"/>
                <a:cs typeface="Courier New" pitchFamily="49" charset="0"/>
              </a:rPr>
              <a:t>16 	}</a:t>
            </a:r>
          </a:p>
          <a:p>
            <a:pPr/>
            <a:r>
              <a:rPr lang="en-US" altLang="ko-KR" sz="2000" b="1">
                <a:solidFill>
                  <a:prstClr val="black"/>
                </a:solidFill>
                <a:latin typeface="Courier New" panose="02070309020205020404" pitchFamily="49" charset="0"/>
                <a:ea typeface="맑은 고딕" pitchFamily="50" charset="-127"/>
                <a:cs typeface="Courier New" pitchFamily="49" charset="0"/>
              </a:rPr>
              <a:t>17</a:t>
            </a:r>
          </a:p>
          <a:p>
            <a:pPr/>
            <a:r>
              <a:rPr lang="en-US" altLang="ko-KR" sz="2000" b="1">
                <a:solidFill>
                  <a:prstClr val="black"/>
                </a:solidFill>
                <a:latin typeface="Courier New" panose="02070309020205020404" pitchFamily="49" charset="0"/>
                <a:ea typeface="맑은 고딕" pitchFamily="50" charset="-127"/>
                <a:cs typeface="Courier New" pitchFamily="49" charset="0"/>
              </a:rPr>
              <a:t>(Cont.)</a:t>
            </a:r>
          </a:p>
        </p:txBody>
      </p:sp>
    </p:spTree>
    <p:extLst>
      <p:ext uri="{BB962C8B-B14F-4D97-AF65-F5344CB8AC3E}">
        <p14:creationId xmlns:p14="http://schemas.microsoft.com/office/powerpoint/2010/main" val="4111305146"/>
      </p:ext>
    </p:extLst>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Lists(Cont.)</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189</a:t>
            </a:fld>
            <a:r>
              <a:rPr lang="en-US" altLang="ko-KR">
                <a:solidFill>
                  <a:srgbClr val="1F497D">
                    <a:lumMod val="50000"/>
                  </a:srgbClr>
                </a:solidFill>
              </a:rPr>
              <a:t> </a:t>
            </a:r>
          </a:p>
        </p:txBody>
      </p:sp>
      <p:sp>
        <p:nvSpPr>
          <p:cNvPr id="14" name="직사각형 5">
            <a:extLst>
              <a:ext uri="{FF2B5EF4-FFF2-40B4-BE49-F238E27FC236}">
                <a16:creationId xmlns:a16="http://schemas.microsoft.com/office/drawing/2014/main" id="{C1876840-F859-4601-AFA4-29CA5EB5F81F}"/>
              </a:ext>
            </a:extLst>
          </p:cNvPr>
          <p:cNvSpPr/>
          <p:nvPr/>
        </p:nvSpPr>
        <p:spPr>
          <a:xfrm>
            <a:off x="893216" y="1122540"/>
            <a:ext cx="9572808" cy="470898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2000" b="1">
                <a:solidFill>
                  <a:prstClr val="black"/>
                </a:solidFill>
                <a:latin typeface="Courier New" panose="02070309020205020404" pitchFamily="49" charset="0"/>
                <a:ea typeface="맑은 고딕" pitchFamily="50" charset="-127"/>
                <a:cs typeface="Courier New" pitchFamily="49" charset="0"/>
              </a:rPr>
              <a:t>(Cont.)</a:t>
            </a:r>
          </a:p>
          <a:p>
            <a:pPr/>
            <a:r>
              <a:rPr lang="en-US" altLang="ko-KR" sz="2000" b="1">
                <a:solidFill>
                  <a:prstClr val="black"/>
                </a:solidFill>
                <a:latin typeface="Courier New" panose="02070309020205020404" pitchFamily="49" charset="0"/>
                <a:ea typeface="맑은 고딕" pitchFamily="50" charset="-127"/>
                <a:cs typeface="Courier New" pitchFamily="49" charset="0"/>
              </a:rPr>
              <a:t>18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List_Insert(list_t *L,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key) {</a:t>
            </a:r>
          </a:p>
          <a:p>
            <a:pPr/>
            <a:r>
              <a:rPr lang="en-US" altLang="ko-KR" sz="2000" b="1">
                <a:solidFill>
                  <a:prstClr val="black"/>
                </a:solidFill>
                <a:latin typeface="Courier New" panose="02070309020205020404" pitchFamily="49" charset="0"/>
                <a:ea typeface="맑은 고딕" pitchFamily="50" charset="-127"/>
                <a:cs typeface="Courier New" pitchFamily="49" charset="0"/>
              </a:rPr>
              <a:t>19 		pthread_mutex_lock(&amp;L-&gt;lock);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20 		node_t *new = malloc(sizeof(node_t));</a:t>
            </a:r>
          </a:p>
          <a:p>
            <a:pPr/>
            <a:r>
              <a:rPr lang="en-US" altLang="ko-KR" sz="2000" b="1">
                <a:solidFill>
                  <a:prstClr val="black"/>
                </a:solidFill>
                <a:latin typeface="Courier New" panose="02070309020205020404" pitchFamily="49" charset="0"/>
                <a:ea typeface="맑은 고딕" pitchFamily="50" charset="-127"/>
                <a:cs typeface="Courier New" pitchFamily="49" charset="0"/>
              </a:rPr>
              <a:t>21 		if (new == </a:t>
            </a:r>
            <a:r>
              <a:rPr lang="en-US" altLang="ko-KR" sz="2000" b="1">
                <a:solidFill>
                  <a:srgbClr val="FF0000"/>
                </a:solidFill>
                <a:latin typeface="Courier New" panose="02070309020205020404" pitchFamily="49" charset="0"/>
                <a:ea typeface="맑은 고딕" pitchFamily="50" charset="-127"/>
                <a:cs typeface="Courier New" pitchFamily="49" charset="0"/>
              </a:rPr>
              <a:t>NULL</a:t>
            </a:r>
            <a:r>
              <a:rPr lang="en-US" altLang="ko-KR" sz="2000" b="1">
                <a:solidFill>
                  <a:prstClr val="black"/>
                </a:solidFill>
                <a:latin typeface="Courier New" panose="02070309020205020404" pitchFamily="49" charset="0"/>
                <a:ea typeface="맑은 고딕" pitchFamily="50" charset="-127"/>
                <a:cs typeface="Courier New" pitchFamily="49" charset="0"/>
              </a:rPr>
              <a:t>) {</a:t>
            </a:r>
          </a:p>
          <a:p>
            <a:pPr/>
            <a:r>
              <a:rPr lang="en-US" altLang="ko-KR" sz="2000" b="1">
                <a:solidFill>
                  <a:prstClr val="black"/>
                </a:solidFill>
                <a:latin typeface="Courier New" panose="02070309020205020404" pitchFamily="49" charset="0"/>
                <a:ea typeface="맑은 고딕" pitchFamily="50" charset="-127"/>
                <a:cs typeface="Courier New" pitchFamily="49" charset="0"/>
              </a:rPr>
              <a:t>22 			perror("malloc");</a:t>
            </a:r>
          </a:p>
          <a:p>
            <a:pPr/>
            <a:r>
              <a:rPr lang="en-US" altLang="ko-KR" sz="2000" b="1">
                <a:solidFill>
                  <a:prstClr val="black"/>
                </a:solidFill>
                <a:latin typeface="Courier New" panose="02070309020205020404" pitchFamily="49" charset="0"/>
                <a:ea typeface="맑은 고딕" pitchFamily="50" charset="-127"/>
                <a:cs typeface="Courier New" pitchFamily="49" charset="0"/>
              </a:rPr>
              <a:t>23 			pthread_mutex_unlock(&amp;L-&gt;lock);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24 		return -</a:t>
            </a:r>
            <a:r>
              <a:rPr lang="en-US" altLang="ko-KR" sz="2000" b="1">
                <a:solidFill>
                  <a:srgbClr val="FF0000"/>
                </a:solidFill>
                <a:latin typeface="Courier New" panose="02070309020205020404" pitchFamily="49" charset="0"/>
                <a:ea typeface="맑은 고딕" pitchFamily="50" charset="-127"/>
                <a:cs typeface="Courier New" pitchFamily="49" charset="0"/>
              </a:rPr>
              <a:t>1</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00B0F0"/>
                </a:solidFill>
                <a:latin typeface="Courier New" panose="02070309020205020404" pitchFamily="49" charset="0"/>
                <a:ea typeface="맑은 고딕" pitchFamily="50" charset="-127"/>
                <a:cs typeface="Courier New" pitchFamily="49" charset="0"/>
              </a:rPr>
              <a:t>// fail</a:t>
            </a:r>
          </a:p>
          <a:p>
            <a:pPr/>
            <a:r>
              <a:rPr lang="en-US" altLang="ko-KR" sz="2000" b="1">
                <a:solidFill>
                  <a:prstClr val="black"/>
                </a:solidFill>
                <a:latin typeface="Courier New" panose="02070309020205020404" pitchFamily="49" charset="0"/>
                <a:ea typeface="맑은 고딕" pitchFamily="50" charset="-127"/>
                <a:cs typeface="Courier New" pitchFamily="49" charset="0"/>
              </a:rPr>
              <a:t>26 		new-&gt;key = key;</a:t>
            </a:r>
          </a:p>
          <a:p>
            <a:pPr/>
            <a:r>
              <a:rPr lang="en-US" altLang="ko-KR" sz="2000" b="1">
                <a:solidFill>
                  <a:prstClr val="black"/>
                </a:solidFill>
                <a:latin typeface="Courier New" panose="02070309020205020404" pitchFamily="49" charset="0"/>
                <a:ea typeface="맑은 고딕" pitchFamily="50" charset="-127"/>
                <a:cs typeface="Courier New" pitchFamily="49" charset="0"/>
              </a:rPr>
              <a:t>27 		new-&gt;next = L-&gt;head;</a:t>
            </a:r>
          </a:p>
          <a:p>
            <a:pPr/>
            <a:r>
              <a:rPr lang="en-US" altLang="ko-KR" sz="2000" b="1">
                <a:solidFill>
                  <a:prstClr val="black"/>
                </a:solidFill>
                <a:latin typeface="Courier New" panose="02070309020205020404" pitchFamily="49" charset="0"/>
                <a:ea typeface="맑은 고딕" pitchFamily="50" charset="-127"/>
                <a:cs typeface="Courier New" pitchFamily="49" charset="0"/>
              </a:rPr>
              <a:t>28 		L-&gt;head = new;</a:t>
            </a:r>
          </a:p>
          <a:p>
            <a:pPr/>
            <a:r>
              <a:rPr lang="en-US" altLang="ko-KR" sz="2000" b="1">
                <a:solidFill>
                  <a:prstClr val="black"/>
                </a:solidFill>
                <a:latin typeface="Courier New" panose="02070309020205020404" pitchFamily="49" charset="0"/>
                <a:ea typeface="맑은 고딕" pitchFamily="50" charset="-127"/>
                <a:cs typeface="Courier New" pitchFamily="49" charset="0"/>
              </a:rPr>
              <a:t>29 		pthread_mutex_unlock(&amp;L-&gt;lock);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30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return </a:t>
            </a:r>
            <a:r>
              <a:rPr lang="en-US" altLang="ko-KR" sz="2000" b="1">
                <a:solidFill>
                  <a:srgbClr val="FF0000"/>
                </a:solidFill>
                <a:latin typeface="Courier New" panose="02070309020205020404" pitchFamily="49" charset="0"/>
                <a:ea typeface="맑은 고딕" pitchFamily="50" charset="-127"/>
                <a:cs typeface="Courier New" pitchFamily="49" charset="0"/>
              </a:rPr>
              <a:t>0</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00B0F0"/>
                </a:solidFill>
                <a:latin typeface="Courier New" panose="02070309020205020404" pitchFamily="49" charset="0"/>
                <a:ea typeface="맑은 고딕" pitchFamily="50" charset="-127"/>
                <a:cs typeface="Courier New" pitchFamily="49" charset="0"/>
              </a:rPr>
              <a:t>// success</a:t>
            </a:r>
          </a:p>
          <a:p>
            <a:pPr/>
            <a:r>
              <a:rPr lang="en-US" altLang="ko-KR" sz="2000" b="1">
                <a:solidFill>
                  <a:prstClr val="black"/>
                </a:solidFill>
                <a:latin typeface="Courier New" panose="02070309020205020404" pitchFamily="49" charset="0"/>
                <a:ea typeface="맑은 고딕" pitchFamily="50" charset="-127"/>
                <a:cs typeface="Courier New" pitchFamily="49" charset="0"/>
              </a:rPr>
              <a:t>31	}</a:t>
            </a:r>
          </a:p>
          <a:p>
            <a:pPr/>
            <a:r>
              <a:rPr lang="en-US" altLang="ko-KR" sz="2000" b="1">
                <a:solidFill>
                  <a:prstClr val="black"/>
                </a:solidFill>
                <a:latin typeface="Courier New" panose="02070309020205020404" pitchFamily="49" charset="0"/>
                <a:ea typeface="맑은 고딕" pitchFamily="50" charset="-127"/>
                <a:cs typeface="Courier New" pitchFamily="49" charset="0"/>
              </a:rPr>
              <a:t>(Cont.)</a:t>
            </a:r>
          </a:p>
        </p:txBody>
      </p:sp>
    </p:spTree>
    <p:extLst>
      <p:ext uri="{BB962C8B-B14F-4D97-AF65-F5344CB8AC3E}">
        <p14:creationId xmlns:p14="http://schemas.microsoft.com/office/powerpoint/2010/main" val="2315708043"/>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16" name="Title 15"/>
          <p:cNvSpPr>
            <a:spLocks noGrp="1"/>
          </p:cNvSpPr>
          <p:nvPr>
            <p:ph type="title"/>
          </p:nvPr>
        </p:nvSpPr>
        <p:spPr/>
        <p:txBody>
          <a:bodyPr/>
          <a:lstStyle>
            <a:defPPr/>
          </a:lstStyle>
          <a:p>
            <a:pPr/>
            <a:r>
              <a:rPr lang="en-US" altLang="ko-KR" b="1"/>
              <a:t>Locks: The Basic Idea</a:t>
            </a:r>
            <a:endParaRPr lang="en-US" b="1"/>
          </a:p>
        </p:txBody>
      </p:sp>
      <p:sp>
        <p:nvSpPr>
          <p:cNvPr id="19" name="내용 개체 틀 2"/>
          <p:cNvSpPr>
            <a:spLocks noGrp="1"/>
          </p:cNvSpPr>
          <p:nvPr>
            <p:ph idx="1"/>
          </p:nvPr>
        </p:nvSpPr>
        <p:spPr>
          <a:xfrm>
            <a:off x="899409" y="1723870"/>
            <a:ext cx="9578715" cy="4657458"/>
          </a:xfrm>
        </p:spPr>
        <p:txBody>
          <a:bodyPr/>
          <a:lstStyle>
            <a:defPPr/>
          </a:lstStyle>
          <a:p>
            <a:pPr/>
            <a:r>
              <a:rPr lang="en-US" altLang="ko-KR"/>
              <a:t>Lock variable holds </a:t>
            </a:r>
            <a:r>
              <a:rPr lang="en-US" altLang="ko-KR" u="sng"/>
              <a:t>the state of </a:t>
            </a:r>
            <a:r>
              <a:rPr lang="en-US" altLang="ko-KR"/>
              <a:t>the lock.</a:t>
            </a:r>
          </a:p>
          <a:p>
            <a:pPr lvl="1"/>
            <a:r>
              <a:rPr lang="en-US" altLang="ko-KR" b="1"/>
              <a:t>available </a:t>
            </a:r>
            <a:r>
              <a:rPr lang="en-US" altLang="ko-KR"/>
              <a:t>(or </a:t>
            </a:r>
            <a:r>
              <a:rPr lang="en-US" altLang="ko-KR" b="1"/>
              <a:t>unlocked</a:t>
            </a:r>
            <a:r>
              <a:rPr lang="en-US" altLang="ko-KR"/>
              <a:t> or </a:t>
            </a:r>
            <a:r>
              <a:rPr lang="en-US" altLang="ko-KR" b="1"/>
              <a:t>free</a:t>
            </a:r>
            <a:r>
              <a:rPr lang="en-US" altLang="ko-KR"/>
              <a:t>)</a:t>
            </a:r>
          </a:p>
          <a:p>
            <a:pPr lvl="2"/>
            <a:r>
              <a:rPr lang="en-US" altLang="ko-KR"/>
              <a:t>No thread holds the lock.</a:t>
            </a:r>
          </a:p>
          <a:p>
            <a:pPr lvl="2"/>
            <a:endParaRPr lang="en-US" altLang="ko-KR"/>
          </a:p>
          <a:p>
            <a:pPr lvl="1"/>
            <a:r>
              <a:rPr lang="en-US" altLang="ko-KR" b="1"/>
              <a:t>acquired</a:t>
            </a:r>
            <a:r>
              <a:rPr lang="en-US" altLang="ko-KR"/>
              <a:t> (or </a:t>
            </a:r>
            <a:r>
              <a:rPr lang="en-US" altLang="ko-KR" b="1"/>
              <a:t>locked</a:t>
            </a:r>
            <a:r>
              <a:rPr lang="en-US" altLang="ko-KR"/>
              <a:t> or </a:t>
            </a:r>
            <a:r>
              <a:rPr lang="en-US" altLang="ko-KR" b="1"/>
              <a:t>held</a:t>
            </a:r>
            <a:r>
              <a:rPr lang="en-US" altLang="ko-KR"/>
              <a:t>)</a:t>
            </a:r>
          </a:p>
          <a:p>
            <a:pPr lvl="2"/>
            <a:r>
              <a:rPr lang="en-US" altLang="ko-KR"/>
              <a:t>Exactly one thread holds the lock and presumably is in a critical section.</a:t>
            </a:r>
          </a:p>
          <a:p>
            <a:pPr/>
            <a:endParaRPr lang="ko-KR" altLang="en-US"/>
          </a:p>
        </p:txBody>
      </p:sp>
    </p:spTree>
    <p:extLst>
      <p:ext uri="{BB962C8B-B14F-4D97-AF65-F5344CB8AC3E}">
        <p14:creationId xmlns:p14="http://schemas.microsoft.com/office/powerpoint/2010/main" val="1726660631"/>
      </p:ext>
    </p:extLst>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Lists(Cont.)</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190</a:t>
            </a:fld>
            <a:r>
              <a:rPr lang="en-US" altLang="ko-KR">
                <a:solidFill>
                  <a:srgbClr val="1F497D">
                    <a:lumMod val="50000"/>
                  </a:srgbClr>
                </a:solidFill>
              </a:rPr>
              <a:t> </a:t>
            </a:r>
          </a:p>
        </p:txBody>
      </p:sp>
      <p:sp>
        <p:nvSpPr>
          <p:cNvPr id="14" name="직사각형 5">
            <a:extLst>
              <a:ext uri="{FF2B5EF4-FFF2-40B4-BE49-F238E27FC236}">
                <a16:creationId xmlns:a16="http://schemas.microsoft.com/office/drawing/2014/main" id="{BB7E9A68-C811-454B-AC33-31BDAB8F04BD}"/>
              </a:ext>
            </a:extLst>
          </p:cNvPr>
          <p:cNvSpPr/>
          <p:nvPr/>
        </p:nvSpPr>
        <p:spPr>
          <a:xfrm>
            <a:off x="379095" y="1074512"/>
            <a:ext cx="9713349" cy="470898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2000" b="1">
                <a:solidFill>
                  <a:prstClr val="black"/>
                </a:solidFill>
                <a:latin typeface="Courier New" panose="02070309020205020404" pitchFamily="49" charset="0"/>
                <a:ea typeface="맑은 고딕" pitchFamily="50" charset="-127"/>
                <a:cs typeface="Courier New" pitchFamily="49" charset="0"/>
              </a:rPr>
              <a:t>(Cont.)</a:t>
            </a:r>
          </a:p>
          <a:p>
            <a:pPr/>
            <a:r>
              <a:rPr lang="en-US" altLang="ko-KR" sz="2000" b="1">
                <a:solidFill>
                  <a:prstClr val="black"/>
                </a:solidFill>
                <a:latin typeface="Courier New" panose="02070309020205020404" pitchFamily="49" charset="0"/>
                <a:ea typeface="맑은 고딕" pitchFamily="50" charset="-127"/>
                <a:cs typeface="Courier New" pitchFamily="49" charset="0"/>
              </a:rPr>
              <a:t>32</a:t>
            </a:r>
          </a:p>
          <a:p>
            <a:pPr/>
            <a:r>
              <a:rPr lang="en-US" altLang="ko-KR" sz="2000" b="1">
                <a:solidFill>
                  <a:prstClr val="black"/>
                </a:solidFill>
                <a:latin typeface="Courier New" panose="02070309020205020404" pitchFamily="49" charset="0"/>
                <a:ea typeface="맑은 고딕" pitchFamily="50" charset="-127"/>
                <a:cs typeface="Courier New" pitchFamily="49" charset="0"/>
              </a:rPr>
              <a:t>32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List_Lookup(list_t *L, int key)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33 		pthread_mutex_lock(&amp;L-&gt;lock);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34 		node_t *curr = L-&gt;head;</a:t>
            </a:r>
          </a:p>
          <a:p>
            <a:pPr/>
            <a:r>
              <a:rPr lang="en-US" altLang="ko-KR" sz="2000" b="1">
                <a:solidFill>
                  <a:prstClr val="black"/>
                </a:solidFill>
                <a:latin typeface="Courier New" panose="02070309020205020404" pitchFamily="49" charset="0"/>
                <a:ea typeface="맑은 고딕" pitchFamily="50" charset="-127"/>
                <a:cs typeface="Courier New" pitchFamily="49" charset="0"/>
              </a:rPr>
              <a:t>35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while </a:t>
            </a:r>
            <a:r>
              <a:rPr lang="en-US" altLang="ko-KR" sz="2000" b="1">
                <a:solidFill>
                  <a:prstClr val="black"/>
                </a:solidFill>
                <a:latin typeface="Courier New" panose="02070309020205020404" pitchFamily="49" charset="0"/>
                <a:ea typeface="맑은 고딕" pitchFamily="50" charset="-127"/>
                <a:cs typeface="Courier New" pitchFamily="49" charset="0"/>
              </a:rPr>
              <a:t>(curr)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36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if</a:t>
            </a:r>
            <a:r>
              <a:rPr lang="en-US" altLang="ko-KR" sz="2000" b="1">
                <a:solidFill>
                  <a:prstClr val="black"/>
                </a:solidFill>
                <a:latin typeface="Courier New" panose="02070309020205020404" pitchFamily="49" charset="0"/>
                <a:ea typeface="맑은 고딕" pitchFamily="50" charset="-127"/>
                <a:cs typeface="Courier New" pitchFamily="49" charset="0"/>
              </a:rPr>
              <a:t> (curr-&gt;key == key)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37 				pthread_mutex_unlock(&amp;L-&gt;lock);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38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return</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FF0000"/>
                </a:solidFill>
                <a:latin typeface="Courier New" panose="02070309020205020404" pitchFamily="49" charset="0"/>
                <a:ea typeface="맑은 고딕" pitchFamily="50" charset="-127"/>
                <a:cs typeface="Courier New" pitchFamily="49" charset="0"/>
              </a:rPr>
              <a:t>0</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00B0F0"/>
                </a:solidFill>
                <a:latin typeface="Courier New" panose="02070309020205020404" pitchFamily="49" charset="0"/>
                <a:ea typeface="맑은 고딕" pitchFamily="50" charset="-127"/>
                <a:cs typeface="Courier New" pitchFamily="49" charset="0"/>
              </a:rPr>
              <a:t>// success</a:t>
            </a:r>
          </a:p>
          <a:p>
            <a:pPr/>
            <a:r>
              <a:rPr lang="en-US" altLang="ko-KR" sz="2000" b="1">
                <a:solidFill>
                  <a:prstClr val="black"/>
                </a:solidFill>
                <a:latin typeface="Courier New" panose="02070309020205020404" pitchFamily="49" charset="0"/>
                <a:ea typeface="맑은 고딕" pitchFamily="50" charset="-127"/>
                <a:cs typeface="Courier New" pitchFamily="49" charset="0"/>
              </a:rPr>
              <a:t>39 			}</a:t>
            </a:r>
          </a:p>
          <a:p>
            <a:pPr/>
            <a:r>
              <a:rPr lang="en-US" altLang="ko-KR" sz="2000" b="1">
                <a:solidFill>
                  <a:prstClr val="black"/>
                </a:solidFill>
                <a:latin typeface="Courier New" panose="02070309020205020404" pitchFamily="49" charset="0"/>
                <a:ea typeface="맑은 고딕" pitchFamily="50" charset="-127"/>
                <a:cs typeface="Courier New" pitchFamily="49" charset="0"/>
              </a:rPr>
              <a:t>40 			curr = curr-&gt;next;</a:t>
            </a:r>
          </a:p>
          <a:p>
            <a:pPr/>
            <a:r>
              <a:rPr lang="en-US" altLang="ko-KR" sz="2000" b="1">
                <a:solidFill>
                  <a:prstClr val="black"/>
                </a:solidFill>
                <a:latin typeface="Courier New" panose="02070309020205020404" pitchFamily="49" charset="0"/>
                <a:ea typeface="맑은 고딕" pitchFamily="50" charset="-127"/>
                <a:cs typeface="Courier New" pitchFamily="49" charset="0"/>
              </a:rPr>
              <a:t>41 		}</a:t>
            </a:r>
          </a:p>
          <a:p>
            <a:pPr/>
            <a:r>
              <a:rPr lang="en-US" altLang="ko-KR" sz="2000" b="1">
                <a:solidFill>
                  <a:prstClr val="black"/>
                </a:solidFill>
                <a:latin typeface="Courier New" panose="02070309020205020404" pitchFamily="49" charset="0"/>
                <a:ea typeface="맑은 고딕" pitchFamily="50" charset="-127"/>
                <a:cs typeface="Courier New" pitchFamily="49" charset="0"/>
              </a:rPr>
              <a:t>42 		pthread_mutex_unlock(&amp;L-&gt;lock);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43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return</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FF0000"/>
                </a:solidFill>
                <a:latin typeface="Courier New" panose="02070309020205020404" pitchFamily="49" charset="0"/>
                <a:ea typeface="맑은 고딕" pitchFamily="50" charset="-127"/>
                <a:cs typeface="Courier New" pitchFamily="49" charset="0"/>
              </a:rPr>
              <a:t>1</a:t>
            </a:r>
            <a:r>
              <a:rPr lang="en-US" altLang="ko-KR" sz="2000" b="1">
                <a:solidFill>
                  <a:prstClr val="black"/>
                </a:solidFill>
                <a:latin typeface="Courier New" panose="02070309020205020404" pitchFamily="49" charset="0"/>
                <a:ea typeface="맑은 고딕" pitchFamily="50" charset="-127"/>
                <a:cs typeface="Courier New" pitchFamily="49" charset="0"/>
              </a:rPr>
              <a:t>; </a:t>
            </a:r>
            <a:r>
              <a:rPr lang="en-US" altLang="ko-KR" sz="2000" b="1">
                <a:solidFill>
                  <a:srgbClr val="00B0F0"/>
                </a:solidFill>
                <a:latin typeface="Courier New" panose="02070309020205020404" pitchFamily="49" charset="0"/>
                <a:ea typeface="맑은 고딕" pitchFamily="50" charset="-127"/>
                <a:cs typeface="Courier New" pitchFamily="49" charset="0"/>
              </a:rPr>
              <a:t>// failure</a:t>
            </a:r>
          </a:p>
          <a:p>
            <a:pPr/>
            <a:r>
              <a:rPr lang="en-US" altLang="ko-KR" sz="2000" b="1">
                <a:solidFill>
                  <a:prstClr val="black"/>
                </a:solidFill>
                <a:latin typeface="Courier New" panose="02070309020205020404" pitchFamily="49" charset="0"/>
                <a:ea typeface="맑은 고딕" pitchFamily="50" charset="-127"/>
                <a:cs typeface="Courier New" pitchFamily="49" charset="0"/>
              </a:rPr>
              <a:t>44 	}</a:t>
            </a:r>
            <a:endParaRPr lang="en-US" altLang="ko-KR" sz="1400" b="1">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1814246901"/>
      </p:ext>
    </p:extLst>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Lists(Cont.)</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191</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38E8DE48-B1FE-4F48-89C8-169719B20C42}"/>
              </a:ext>
            </a:extLst>
          </p:cNvPr>
          <p:cNvSpPr>
            <a:spLocks noGrp="1"/>
          </p:cNvSpPr>
          <p:nvPr/>
        </p:nvSpPr>
        <p:spPr bwMode="auto">
          <a:xfrm>
            <a:off x="783183" y="1076691"/>
            <a:ext cx="10094613" cy="4667612"/>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US" altLang="ko-KR" sz="2400"/>
              <a:t>The code </a:t>
            </a:r>
            <a:r>
              <a:rPr lang="en-US" altLang="ko-KR" sz="2400" b="1"/>
              <a:t>acquires</a:t>
            </a:r>
            <a:r>
              <a:rPr lang="en-US" altLang="ko-KR" sz="2400"/>
              <a:t> a lock in the insert routine upon entry.</a:t>
            </a:r>
          </a:p>
          <a:p>
            <a:pPr/>
            <a:r>
              <a:rPr lang="en-US" altLang="ko-KR" sz="2400"/>
              <a:t>The code </a:t>
            </a:r>
            <a:r>
              <a:rPr lang="en-US" altLang="ko-KR" sz="2400" b="1"/>
              <a:t>releases</a:t>
            </a:r>
            <a:r>
              <a:rPr lang="en-US" altLang="ko-KR" sz="2400"/>
              <a:t> the lock upon exit.</a:t>
            </a:r>
          </a:p>
          <a:p>
            <a:pPr lvl="1"/>
            <a:r>
              <a:rPr lang="en-US" altLang="ko-KR" sz="2000"/>
              <a:t>If </a:t>
            </a:r>
            <a:r>
              <a:rPr lang="en-US" altLang="ko-KR" sz="2000" err="1">
                <a:latin typeface="Courier New" panose="02070309020205020404" pitchFamily="49" charset="0"/>
                <a:cs typeface="Courier New" pitchFamily="49" charset="0"/>
              </a:rPr>
              <a:t>malloc() </a:t>
            </a:r>
            <a:r>
              <a:rPr lang="en-US" altLang="ko-KR" sz="2000"/>
              <a:t>happens to </a:t>
            </a:r>
            <a:r>
              <a:rPr lang="en-US" altLang="ko-KR" sz="2000" i="1"/>
              <a:t>fail</a:t>
            </a:r>
            <a:r>
              <a:rPr lang="en-US" altLang="ko-KR" sz="2000"/>
              <a:t>, the code must also </a:t>
            </a:r>
            <a:r>
              <a:rPr lang="en-US" altLang="ko-KR" sz="2000" u="sng"/>
              <a:t>release the lock</a:t>
            </a:r>
            <a:r>
              <a:rPr lang="en-US" altLang="ko-KR" sz="2000"/>
              <a:t> before failing the insert.</a:t>
            </a:r>
          </a:p>
          <a:p>
            <a:pPr lvl="1"/>
            <a:r>
              <a:rPr lang="en-US" altLang="ko-KR" sz="2000"/>
              <a:t>This kind of exceptional control flow has been shown to be </a:t>
            </a:r>
            <a:r>
              <a:rPr lang="en-US" altLang="ko-KR" sz="2000">
                <a:solidFill>
                  <a:schemeClr val="accent6">
                    <a:lumMod val="75000"/>
                  </a:schemeClr>
                </a:solidFill>
              </a:rPr>
              <a:t>quite error prone</a:t>
            </a:r>
            <a:r>
              <a:rPr lang="en-US" altLang="ko-KR" sz="2000"/>
              <a:t>.</a:t>
            </a:r>
          </a:p>
          <a:p>
            <a:pPr lvl="1"/>
            <a:r>
              <a:rPr lang="en-US" altLang="ko-KR" sz="2000" b="1"/>
              <a:t>Solution</a:t>
            </a:r>
            <a:r>
              <a:rPr lang="en-US" altLang="ko-KR" sz="2000"/>
              <a:t>: The lock and release </a:t>
            </a:r>
            <a:r>
              <a:rPr lang="en-US" altLang="ko-KR" sz="2000" i="1"/>
              <a:t>only surround </a:t>
            </a:r>
            <a:r>
              <a:rPr lang="en-US" altLang="ko-KR" sz="2000"/>
              <a:t>the actual critical section in the insert code</a:t>
            </a:r>
          </a:p>
        </p:txBody>
      </p:sp>
    </p:spTree>
    <p:extLst>
      <p:ext uri="{BB962C8B-B14F-4D97-AF65-F5344CB8AC3E}">
        <p14:creationId xmlns:p14="http://schemas.microsoft.com/office/powerpoint/2010/main" val="1670307047"/>
      </p:ext>
    </p:extLst>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 Rewritten</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192</a:t>
            </a:fld>
            <a:r>
              <a:rPr lang="en-US" altLang="ko-KR">
                <a:solidFill>
                  <a:srgbClr val="1F497D">
                    <a:lumMod val="50000"/>
                  </a:srgbClr>
                </a:solidFill>
              </a:rPr>
              <a:t> </a:t>
            </a:r>
          </a:p>
        </p:txBody>
      </p:sp>
      <p:sp>
        <p:nvSpPr>
          <p:cNvPr id="14" name="직사각형 5">
            <a:extLst>
              <a:ext uri="{FF2B5EF4-FFF2-40B4-BE49-F238E27FC236}">
                <a16:creationId xmlns:a16="http://schemas.microsoft.com/office/drawing/2014/main" id="{D8410E69-5463-4DFE-8253-8A3B38DB6C9A}"/>
              </a:ext>
            </a:extLst>
          </p:cNvPr>
          <p:cNvSpPr/>
          <p:nvPr/>
        </p:nvSpPr>
        <p:spPr>
          <a:xfrm>
            <a:off x="1577042" y="926090"/>
            <a:ext cx="7992888" cy="541686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1600" b="1">
                <a:solidFill>
                  <a:prstClr val="black"/>
                </a:solidFill>
                <a:latin typeface="Courier New" panose="02070309020205020404" pitchFamily="49" charset="0"/>
                <a:ea typeface="맑은 고딕" pitchFamily="50" charset="-127"/>
                <a:cs typeface="Courier New" pitchFamily="49" charset="0"/>
              </a:rPr>
              <a:t>1 	</a:t>
            </a:r>
            <a:r>
              <a:rPr lang="en-US" altLang="ko-KR" sz="1600" b="1">
                <a:solidFill>
                  <a:srgbClr val="00B050"/>
                </a:solidFill>
                <a:latin typeface="Courier New" panose="02070309020205020404" pitchFamily="49" charset="0"/>
                <a:ea typeface="맑은 고딕" pitchFamily="50" charset="-127"/>
                <a:cs typeface="Courier New" pitchFamily="49" charset="0"/>
              </a:rPr>
              <a:t>void</a:t>
            </a:r>
            <a:r>
              <a:rPr lang="en-US" altLang="ko-KR" sz="1600" b="1">
                <a:solidFill>
                  <a:prstClr val="black"/>
                </a:solidFill>
                <a:latin typeface="Courier New" panose="02070309020205020404" pitchFamily="49" charset="0"/>
                <a:ea typeface="맑은 고딕" pitchFamily="50" charset="-127"/>
                <a:cs typeface="Courier New" pitchFamily="49" charset="0"/>
              </a:rPr>
              <a:t> List_Init(list_t *L) {</a:t>
            </a:r>
          </a:p>
          <a:p>
            <a:pPr/>
            <a:r>
              <a:rPr lang="en-US" altLang="ko-KR" sz="1600" b="1">
                <a:solidFill>
                  <a:prstClr val="black"/>
                </a:solidFill>
                <a:latin typeface="Courier New" panose="02070309020205020404" pitchFamily="49" charset="0"/>
                <a:ea typeface="맑은 고딕" pitchFamily="50" charset="-127"/>
                <a:cs typeface="Courier New" pitchFamily="49" charset="0"/>
              </a:rPr>
              <a:t>2 		L-&gt;head = </a:t>
            </a:r>
            <a:r>
              <a:rPr lang="en-US" altLang="ko-KR" sz="1600" b="1">
                <a:solidFill>
                  <a:srgbClr val="FF0000"/>
                </a:solidFill>
                <a:latin typeface="Courier New" panose="02070309020205020404" pitchFamily="49" charset="0"/>
                <a:ea typeface="맑은 고딕" pitchFamily="50" charset="-127"/>
                <a:cs typeface="Courier New" pitchFamily="49" charset="0"/>
              </a:rPr>
              <a:t>NULL</a:t>
            </a:r>
            <a:r>
              <a:rPr lang="en-US" altLang="ko-KR" sz="1600" b="1">
                <a:solidFill>
                  <a:prstClr val="black"/>
                </a:solidFill>
                <a:latin typeface="Courier New" panose="02070309020205020404" pitchFamily="49" charset="0"/>
                <a:ea typeface="맑은 고딕" pitchFamily="50" charset="-127"/>
                <a:cs typeface="Courier New" pitchFamily="49" charset="0"/>
              </a:rPr>
              <a:t>;</a:t>
            </a:r>
          </a:p>
          <a:p>
            <a:pPr/>
            <a:r>
              <a:rPr lang="en-US" altLang="ko-KR" sz="1600" b="1">
                <a:solidFill>
                  <a:prstClr val="black"/>
                </a:solidFill>
                <a:latin typeface="Courier New" panose="02070309020205020404" pitchFamily="49" charset="0"/>
                <a:ea typeface="맑은 고딕" pitchFamily="50" charset="-127"/>
                <a:cs typeface="Courier New" pitchFamily="49" charset="0"/>
              </a:rPr>
              <a:t>3 		pthread_mutex_init(&amp;L-&gt;lock, </a:t>
            </a:r>
            <a:r>
              <a:rPr lang="en-US" altLang="ko-KR" sz="1600" b="1">
                <a:solidFill>
                  <a:srgbClr val="FF0000"/>
                </a:solidFill>
                <a:latin typeface="Courier New" panose="02070309020205020404" pitchFamily="49" charset="0"/>
                <a:ea typeface="맑은 고딕" pitchFamily="50" charset="-127"/>
                <a:cs typeface="Courier New" pitchFamily="49" charset="0"/>
              </a:rPr>
              <a:t>NULL</a:t>
            </a:r>
            <a:r>
              <a:rPr lang="en-US" altLang="ko-KR" sz="1600" b="1">
                <a:solidFill>
                  <a:prstClr val="black"/>
                </a:solidFill>
                <a:latin typeface="Courier New" panose="02070309020205020404" pitchFamily="49" charset="0"/>
                <a:ea typeface="맑은 고딕" pitchFamily="50" charset="-127"/>
                <a:cs typeface="Courier New" pitchFamily="49" charset="0"/>
              </a:rPr>
              <a:t>);</a:t>
            </a:r>
          </a:p>
          <a:p>
            <a:pPr/>
            <a:r>
              <a:rPr lang="en-US" altLang="ko-KR" sz="1600" b="1">
                <a:solidFill>
                  <a:prstClr val="black"/>
                </a:solidFill>
                <a:latin typeface="Courier New" panose="02070309020205020404" pitchFamily="49" charset="0"/>
                <a:ea typeface="맑은 고딕" pitchFamily="50" charset="-127"/>
                <a:cs typeface="Courier New" pitchFamily="49" charset="0"/>
              </a:rPr>
              <a:t>4 	}</a:t>
            </a:r>
          </a:p>
          <a:p>
            <a:pPr/>
            <a:r>
              <a:rPr lang="en-US" altLang="ko-KR" sz="1600" b="1">
                <a:solidFill>
                  <a:prstClr val="black"/>
                </a:solidFill>
                <a:latin typeface="Courier New" panose="02070309020205020404" pitchFamily="49" charset="0"/>
                <a:ea typeface="맑은 고딕" pitchFamily="50" charset="-127"/>
                <a:cs typeface="Courier New" pitchFamily="49" charset="0"/>
              </a:rPr>
              <a:t>5</a:t>
            </a:r>
          </a:p>
          <a:p>
            <a:pPr/>
            <a:r>
              <a:rPr lang="en-US" altLang="ko-KR" sz="1600" b="1">
                <a:solidFill>
                  <a:prstClr val="black"/>
                </a:solidFill>
                <a:latin typeface="Courier New" panose="02070309020205020404" pitchFamily="49" charset="0"/>
                <a:ea typeface="맑은 고딕" pitchFamily="50" charset="-127"/>
                <a:cs typeface="Courier New" pitchFamily="49" charset="0"/>
              </a:rPr>
              <a:t>6 	</a:t>
            </a:r>
            <a:r>
              <a:rPr lang="en-US" altLang="ko-KR" sz="1600" b="1">
                <a:solidFill>
                  <a:srgbClr val="00B050"/>
                </a:solidFill>
                <a:latin typeface="Courier New" panose="02070309020205020404" pitchFamily="49" charset="0"/>
                <a:ea typeface="맑은 고딕" pitchFamily="50" charset="-127"/>
                <a:cs typeface="Courier New" pitchFamily="49" charset="0"/>
              </a:rPr>
              <a:t>void</a:t>
            </a:r>
            <a:r>
              <a:rPr lang="en-US" altLang="ko-KR" sz="1600" b="1">
                <a:solidFill>
                  <a:prstClr val="black"/>
                </a:solidFill>
                <a:latin typeface="Courier New" panose="02070309020205020404" pitchFamily="49" charset="0"/>
                <a:ea typeface="맑은 고딕" pitchFamily="50" charset="-127"/>
                <a:cs typeface="Courier New" pitchFamily="49" charset="0"/>
              </a:rPr>
              <a:t> List_Insert(list_t *L, </a:t>
            </a:r>
            <a:r>
              <a:rPr lang="en-US" altLang="ko-KR" sz="1600" b="1" err="1">
                <a:solidFill>
                  <a:srgbClr val="00B050"/>
                </a:solidFill>
                <a:latin typeface="Courier New" panose="02070309020205020404" pitchFamily="49" charset="0"/>
                <a:ea typeface="맑은 고딕" pitchFamily="50" charset="-127"/>
                <a:cs typeface="Courier New" pitchFamily="49" charset="0"/>
              </a:rPr>
              <a:t>int</a:t>
            </a:r>
            <a:r>
              <a:rPr lang="en-US" altLang="ko-KR" sz="1600" b="1">
                <a:solidFill>
                  <a:prstClr val="black"/>
                </a:solidFill>
                <a:latin typeface="Courier New" panose="02070309020205020404" pitchFamily="49" charset="0"/>
                <a:ea typeface="맑은 고딕" pitchFamily="50" charset="-127"/>
                <a:cs typeface="Courier New" pitchFamily="49" charset="0"/>
              </a:rPr>
              <a:t> key) {</a:t>
            </a:r>
          </a:p>
          <a:p>
            <a:pPr/>
            <a:r>
              <a:rPr lang="en-US" altLang="ko-KR" sz="1600" b="1">
                <a:solidFill>
                  <a:prstClr val="black"/>
                </a:solidFill>
                <a:latin typeface="Courier New" panose="02070309020205020404" pitchFamily="49" charset="0"/>
                <a:ea typeface="맑은 고딕" pitchFamily="50" charset="-127"/>
                <a:cs typeface="Courier New" pitchFamily="49" charset="0"/>
              </a:rPr>
              <a:t>7 		</a:t>
            </a:r>
            <a:r>
              <a:rPr lang="en-US" altLang="ko-KR" sz="1600" b="1">
                <a:solidFill>
                  <a:srgbClr val="00B0F0"/>
                </a:solidFill>
                <a:latin typeface="Courier New" panose="02070309020205020404" pitchFamily="49" charset="0"/>
                <a:ea typeface="맑은 고딕" pitchFamily="50" charset="-127"/>
                <a:cs typeface="Courier New" pitchFamily="49" charset="0"/>
              </a:rPr>
              <a:t>// synchronization not needed</a:t>
            </a:r>
          </a:p>
          <a:p>
            <a:pPr/>
            <a:r>
              <a:rPr lang="en-US" altLang="ko-KR" sz="1600" b="1">
                <a:solidFill>
                  <a:prstClr val="black"/>
                </a:solidFill>
                <a:latin typeface="Courier New" panose="02070309020205020404" pitchFamily="49" charset="0"/>
                <a:ea typeface="맑은 고딕" pitchFamily="50" charset="-127"/>
                <a:cs typeface="Courier New" pitchFamily="49" charset="0"/>
              </a:rPr>
              <a:t>8 		node_t *new = malloc(sizeof(node_t));</a:t>
            </a:r>
          </a:p>
          <a:p>
            <a:pPr/>
            <a:r>
              <a:rPr lang="en-US" altLang="ko-KR" sz="1600" b="1">
                <a:solidFill>
                  <a:prstClr val="black"/>
                </a:solidFill>
                <a:latin typeface="Courier New" panose="02070309020205020404" pitchFamily="49" charset="0"/>
                <a:ea typeface="맑은 고딕" pitchFamily="50" charset="-127"/>
                <a:cs typeface="Courier New" pitchFamily="49" charset="0"/>
              </a:rPr>
              <a:t>9 		</a:t>
            </a:r>
            <a:r>
              <a:rPr lang="en-US" altLang="ko-KR" sz="1600" b="1">
                <a:solidFill>
                  <a:srgbClr val="F79646">
                    <a:lumMod val="75000"/>
                  </a:srgbClr>
                </a:solidFill>
                <a:latin typeface="Courier New" panose="02070309020205020404" pitchFamily="49" charset="0"/>
                <a:ea typeface="맑은 고딕" pitchFamily="50" charset="-127"/>
                <a:cs typeface="Courier New" pitchFamily="49" charset="0"/>
              </a:rPr>
              <a:t>if</a:t>
            </a:r>
            <a:r>
              <a:rPr lang="en-US" altLang="ko-KR" sz="1600" b="1">
                <a:solidFill>
                  <a:prstClr val="black"/>
                </a:solidFill>
                <a:latin typeface="Courier New" panose="02070309020205020404" pitchFamily="49" charset="0"/>
                <a:ea typeface="맑은 고딕" pitchFamily="50" charset="-127"/>
                <a:cs typeface="Courier New" pitchFamily="49" charset="0"/>
              </a:rPr>
              <a:t> (new == </a:t>
            </a:r>
            <a:r>
              <a:rPr lang="en-US" altLang="ko-KR" sz="1600" b="1">
                <a:solidFill>
                  <a:srgbClr val="FF0000"/>
                </a:solidFill>
                <a:latin typeface="Courier New" panose="02070309020205020404" pitchFamily="49" charset="0"/>
                <a:ea typeface="맑은 고딕" pitchFamily="50" charset="-127"/>
                <a:cs typeface="Courier New" pitchFamily="49" charset="0"/>
              </a:rPr>
              <a:t>NULL</a:t>
            </a:r>
            <a:r>
              <a:rPr lang="en-US" altLang="ko-KR" sz="1600" b="1">
                <a:solidFill>
                  <a:prstClr val="black"/>
                </a:solidFill>
                <a:latin typeface="Courier New" panose="02070309020205020404" pitchFamily="49" charset="0"/>
                <a:ea typeface="맑은 고딕" pitchFamily="50" charset="-127"/>
                <a:cs typeface="Courier New" pitchFamily="49" charset="0"/>
              </a:rPr>
              <a:t>) {</a:t>
            </a:r>
          </a:p>
          <a:p>
            <a:pPr/>
            <a:r>
              <a:rPr lang="en-US" altLang="ko-KR" sz="1600" b="1">
                <a:solidFill>
                  <a:prstClr val="black"/>
                </a:solidFill>
                <a:latin typeface="Courier New" panose="02070309020205020404" pitchFamily="49" charset="0"/>
                <a:ea typeface="맑은 고딕" pitchFamily="50" charset="-127"/>
                <a:cs typeface="Courier New" pitchFamily="49" charset="0"/>
              </a:rPr>
              <a:t>10 			perror("malloc");</a:t>
            </a:r>
          </a:p>
          <a:p>
            <a:pPr/>
            <a:r>
              <a:rPr lang="en-US" altLang="ko-KR" sz="1600" b="1">
                <a:solidFill>
                  <a:prstClr val="black"/>
                </a:solidFill>
                <a:latin typeface="Courier New" panose="02070309020205020404" pitchFamily="49" charset="0"/>
                <a:ea typeface="맑은 고딕" pitchFamily="50" charset="-127"/>
                <a:cs typeface="Courier New" pitchFamily="49" charset="0"/>
              </a:rPr>
              <a:t>11 			</a:t>
            </a:r>
            <a:r>
              <a:rPr lang="en-US" altLang="ko-KR" sz="1600" b="1">
                <a:solidFill>
                  <a:srgbClr val="F79646">
                    <a:lumMod val="75000"/>
                  </a:srgbClr>
                </a:solidFill>
                <a:latin typeface="Courier New" panose="02070309020205020404" pitchFamily="49" charset="0"/>
                <a:ea typeface="맑은 고딕" pitchFamily="50" charset="-127"/>
                <a:cs typeface="Courier New" pitchFamily="49" charset="0"/>
              </a:rPr>
              <a:t>return</a:t>
            </a:r>
            <a:r>
              <a:rPr lang="en-US" altLang="ko-KR" sz="1600" b="1">
                <a:solidFill>
                  <a:prstClr val="black"/>
                </a:solidFill>
                <a:latin typeface="Courier New" panose="02070309020205020404" pitchFamily="49" charset="0"/>
                <a:ea typeface="맑은 고딕" pitchFamily="50" charset="-127"/>
                <a:cs typeface="Courier New" pitchFamily="49" charset="0"/>
              </a:rPr>
              <a:t>;</a:t>
            </a:r>
          </a:p>
          <a:p>
            <a:pPr/>
            <a:r>
              <a:rPr lang="en-US" altLang="ko-KR" sz="1600" b="1">
                <a:solidFill>
                  <a:prstClr val="black"/>
                </a:solidFill>
                <a:latin typeface="Courier New" panose="02070309020205020404" pitchFamily="49" charset="0"/>
                <a:ea typeface="맑은 고딕" pitchFamily="50" charset="-127"/>
                <a:cs typeface="Courier New" pitchFamily="49" charset="0"/>
              </a:rPr>
              <a:t>12 		}</a:t>
            </a:r>
          </a:p>
          <a:p>
            <a:pPr/>
            <a:r>
              <a:rPr lang="en-US" altLang="ko-KR" sz="1600" b="1">
                <a:solidFill>
                  <a:prstClr val="black"/>
                </a:solidFill>
                <a:latin typeface="Courier New" panose="02070309020205020404" pitchFamily="49" charset="0"/>
                <a:ea typeface="맑은 고딕" pitchFamily="50" charset="-127"/>
                <a:cs typeface="Courier New" pitchFamily="49" charset="0"/>
              </a:rPr>
              <a:t>13 		new-&gt;key = key;</a:t>
            </a:r>
          </a:p>
          <a:p>
            <a:pPr/>
            <a:r>
              <a:rPr lang="en-US" altLang="ko-KR" sz="1600" b="1">
                <a:solidFill>
                  <a:prstClr val="black"/>
                </a:solidFill>
                <a:latin typeface="Courier New" panose="02070309020205020404" pitchFamily="49" charset="0"/>
                <a:ea typeface="맑은 고딕" pitchFamily="50" charset="-127"/>
                <a:cs typeface="Courier New" pitchFamily="49" charset="0"/>
              </a:rPr>
              <a:t>14</a:t>
            </a:r>
          </a:p>
          <a:p>
            <a:pPr/>
            <a:r>
              <a:rPr lang="en-US" altLang="ko-KR" sz="1600" b="1">
                <a:solidFill>
                  <a:prstClr val="black"/>
                </a:solidFill>
                <a:latin typeface="Courier New" panose="02070309020205020404" pitchFamily="49" charset="0"/>
                <a:ea typeface="맑은 고딕" pitchFamily="50" charset="-127"/>
                <a:cs typeface="Courier New" pitchFamily="49" charset="0"/>
              </a:rPr>
              <a:t>15 		</a:t>
            </a:r>
            <a:r>
              <a:rPr lang="en-US" altLang="ko-KR" sz="1600" b="1">
                <a:solidFill>
                  <a:srgbClr val="00B0F0"/>
                </a:solidFill>
                <a:latin typeface="Courier New" panose="02070309020205020404" pitchFamily="49" charset="0"/>
                <a:ea typeface="맑은 고딕" pitchFamily="50" charset="-127"/>
                <a:cs typeface="Courier New" pitchFamily="49" charset="0"/>
              </a:rPr>
              <a:t>// just lock critical section</a:t>
            </a:r>
          </a:p>
          <a:p>
            <a:pPr/>
            <a:r>
              <a:rPr lang="en-US" altLang="ko-KR" sz="1600" b="1">
                <a:solidFill>
                  <a:prstClr val="black"/>
                </a:solidFill>
                <a:latin typeface="Courier New" panose="02070309020205020404" pitchFamily="49" charset="0"/>
                <a:ea typeface="맑은 고딕" pitchFamily="50" charset="-127"/>
                <a:cs typeface="Courier New" pitchFamily="49" charset="0"/>
              </a:rPr>
              <a:t>16 		pthread_mutex_lock(&amp;L-&gt;lock);</a:t>
            </a:r>
          </a:p>
          <a:p>
            <a:pPr/>
            <a:r>
              <a:rPr lang="en-US" altLang="ko-KR" sz="1600" b="1">
                <a:solidFill>
                  <a:prstClr val="black"/>
                </a:solidFill>
                <a:latin typeface="Courier New" panose="02070309020205020404" pitchFamily="49" charset="0"/>
                <a:ea typeface="맑은 고딕" pitchFamily="50" charset="-127"/>
                <a:cs typeface="Courier New" pitchFamily="49" charset="0"/>
              </a:rPr>
              <a:t>17 		new-&gt;next = L-&gt;head;</a:t>
            </a:r>
          </a:p>
          <a:p>
            <a:pPr/>
            <a:r>
              <a:rPr lang="en-US" altLang="ko-KR" sz="1600" b="1">
                <a:solidFill>
                  <a:prstClr val="black"/>
                </a:solidFill>
                <a:latin typeface="Courier New" panose="02070309020205020404" pitchFamily="49" charset="0"/>
                <a:ea typeface="맑은 고딕" pitchFamily="50" charset="-127"/>
                <a:cs typeface="Courier New" pitchFamily="49" charset="0"/>
              </a:rPr>
              <a:t>18 		L-&gt;head = new;</a:t>
            </a:r>
          </a:p>
          <a:p>
            <a:pPr/>
            <a:r>
              <a:rPr lang="en-US" altLang="ko-KR" sz="1600" b="1">
                <a:solidFill>
                  <a:prstClr val="black"/>
                </a:solidFill>
                <a:latin typeface="Courier New" panose="02070309020205020404" pitchFamily="49" charset="0"/>
                <a:ea typeface="맑은 고딕" pitchFamily="50" charset="-127"/>
                <a:cs typeface="Courier New" pitchFamily="49" charset="0"/>
              </a:rPr>
              <a:t>19 		pthread_mutex_unlock(&amp;L-&gt;lock);</a:t>
            </a:r>
          </a:p>
          <a:p>
            <a:pPr/>
            <a:r>
              <a:rPr lang="en-US" altLang="ko-KR" sz="1600" b="1">
                <a:solidFill>
                  <a:prstClr val="black"/>
                </a:solidFill>
                <a:latin typeface="Courier New" panose="02070309020205020404" pitchFamily="49" charset="0"/>
                <a:ea typeface="맑은 고딕" pitchFamily="50" charset="-127"/>
                <a:cs typeface="Courier New" pitchFamily="49" charset="0"/>
              </a:rPr>
              <a:t>20 	}</a:t>
            </a:r>
          </a:p>
          <a:p>
            <a:pPr/>
            <a:r>
              <a:rPr lang="en-US" altLang="ko-KR" sz="1600" b="1">
                <a:solidFill>
                  <a:prstClr val="black"/>
                </a:solidFill>
                <a:latin typeface="Courier New" panose="02070309020205020404" pitchFamily="49" charset="0"/>
                <a:ea typeface="맑은 고딕" pitchFamily="50" charset="-127"/>
                <a:cs typeface="Courier New" pitchFamily="49" charset="0"/>
              </a:rPr>
              <a:t>21</a:t>
            </a:r>
            <a:endParaRPr lang="en-US" altLang="ko-KR" sz="1400" b="1">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1697114552"/>
      </p:ext>
    </p:extLst>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Concurrent Linked List: Rewritten(Cont.)</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193</a:t>
            </a:fld>
            <a:r>
              <a:rPr lang="en-US" altLang="ko-KR">
                <a:solidFill>
                  <a:srgbClr val="1F497D">
                    <a:lumMod val="50000"/>
                  </a:srgbClr>
                </a:solidFill>
              </a:rPr>
              <a:t> </a:t>
            </a:r>
          </a:p>
        </p:txBody>
      </p:sp>
      <p:sp>
        <p:nvSpPr>
          <p:cNvPr id="14" name="직사각형 5">
            <a:extLst>
              <a:ext uri="{FF2B5EF4-FFF2-40B4-BE49-F238E27FC236}">
                <a16:creationId xmlns:a16="http://schemas.microsoft.com/office/drawing/2014/main" id="{F38D4417-0D72-4934-9702-806AD7B68BA9}"/>
              </a:ext>
            </a:extLst>
          </p:cNvPr>
          <p:cNvSpPr/>
          <p:nvPr/>
        </p:nvSpPr>
        <p:spPr>
          <a:xfrm>
            <a:off x="1199408" y="1074512"/>
            <a:ext cx="8893036" cy="470898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252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2000" b="1" i="1">
                <a:solidFill>
                  <a:prstClr val="black"/>
                </a:solidFill>
                <a:latin typeface="Courier New" panose="02070309020205020404" pitchFamily="49" charset="0"/>
                <a:ea typeface="맑은 고딕" pitchFamily="50" charset="-127"/>
                <a:cs typeface="Courier New" pitchFamily="49" charset="0"/>
              </a:rPr>
              <a:t>(Cont.)</a:t>
            </a:r>
          </a:p>
          <a:p>
            <a:pPr/>
            <a:r>
              <a:rPr lang="en-US" altLang="ko-KR" sz="2000" b="1">
                <a:solidFill>
                  <a:prstClr val="black"/>
                </a:solidFill>
                <a:latin typeface="Courier New" panose="02070309020205020404" pitchFamily="49" charset="0"/>
                <a:ea typeface="맑은 고딕" pitchFamily="50" charset="-127"/>
                <a:cs typeface="Courier New" pitchFamily="49" charset="0"/>
              </a:rPr>
              <a:t>22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List_Lookup(list_t *L,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key) {</a:t>
            </a:r>
          </a:p>
          <a:p>
            <a:pPr/>
            <a:r>
              <a:rPr lang="en-US" altLang="ko-KR" sz="2000" b="1">
                <a:solidFill>
                  <a:prstClr val="black"/>
                </a:solidFill>
                <a:latin typeface="Courier New" panose="02070309020205020404" pitchFamily="49" charset="0"/>
                <a:ea typeface="맑은 고딕" pitchFamily="50" charset="-127"/>
                <a:cs typeface="Courier New" pitchFamily="49" charset="0"/>
              </a:rPr>
              <a:t>23 		</a:t>
            </a:r>
            <a:r>
              <a:rPr lang="en-US" altLang="ko-KR" sz="2000" b="1" err="1">
                <a:solidFill>
                  <a:srgbClr val="00B050"/>
                </a:solidFill>
                <a:latin typeface="Courier New" panose="02070309020205020404" pitchFamily="49" charset="0"/>
                <a:ea typeface="맑은 고딕" pitchFamily="50" charset="-127"/>
                <a:cs typeface="Courier New" pitchFamily="49" charset="0"/>
              </a:rPr>
              <a:t>int</a:t>
            </a:r>
            <a:r>
              <a:rPr lang="en-US" altLang="ko-KR" sz="2000" b="1">
                <a:solidFill>
                  <a:prstClr val="black"/>
                </a:solidFill>
                <a:latin typeface="Courier New" panose="02070309020205020404" pitchFamily="49" charset="0"/>
                <a:ea typeface="맑은 고딕" pitchFamily="50" charset="-127"/>
                <a:cs typeface="Courier New" pitchFamily="49" charset="0"/>
              </a:rPr>
              <a:t> rv = -</a:t>
            </a:r>
            <a:r>
              <a:rPr lang="en-US" altLang="ko-KR" sz="2000" b="1">
                <a:solidFill>
                  <a:srgbClr val="FF0000"/>
                </a:solidFill>
                <a:latin typeface="Courier New" panose="02070309020205020404" pitchFamily="49" charset="0"/>
                <a:ea typeface="맑은 고딕" pitchFamily="50" charset="-127"/>
                <a:cs typeface="Courier New" pitchFamily="49" charset="0"/>
              </a:rPr>
              <a:t>1</a:t>
            </a:r>
            <a:r>
              <a:rPr lang="en-US" altLang="ko-KR" sz="2000" b="1">
                <a:solidFill>
                  <a:prstClr val="black"/>
                </a:solidFill>
                <a:latin typeface="Courier New" panose="02070309020205020404" pitchFamily="49" charset="0"/>
                <a:ea typeface="맑은 고딕" pitchFamily="50" charset="-127"/>
                <a:cs typeface="Courier New" pitchFamily="49" charset="0"/>
              </a:rPr>
              <a:t>;</a:t>
            </a:r>
          </a:p>
          <a:p>
            <a:pPr/>
            <a:r>
              <a:rPr lang="en-US" altLang="ko-KR" sz="2000" b="1">
                <a:solidFill>
                  <a:prstClr val="black"/>
                </a:solidFill>
                <a:latin typeface="Courier New" panose="02070309020205020404" pitchFamily="49" charset="0"/>
                <a:ea typeface="맑은 고딕" pitchFamily="50" charset="-127"/>
                <a:cs typeface="Courier New" pitchFamily="49" charset="0"/>
              </a:rPr>
              <a:t>24 		pthread_mutex_lock(&amp;L-&gt;lock);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25 		node_t *curr = L-&gt;head;</a:t>
            </a:r>
          </a:p>
          <a:p>
            <a:pPr/>
            <a:r>
              <a:rPr lang="en-US" altLang="ko-KR" sz="2000" b="1">
                <a:solidFill>
                  <a:prstClr val="black"/>
                </a:solidFill>
                <a:latin typeface="Courier New" panose="02070309020205020404" pitchFamily="49" charset="0"/>
                <a:ea typeface="맑은 고딕" pitchFamily="50" charset="-127"/>
                <a:cs typeface="Courier New" pitchFamily="49" charset="0"/>
              </a:rPr>
              <a:t>26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while </a:t>
            </a:r>
            <a:r>
              <a:rPr lang="en-US" altLang="ko-KR" sz="2000" b="1">
                <a:solidFill>
                  <a:prstClr val="black"/>
                </a:solidFill>
                <a:latin typeface="Courier New" panose="02070309020205020404" pitchFamily="49" charset="0"/>
                <a:ea typeface="맑은 고딕" pitchFamily="50" charset="-127"/>
                <a:cs typeface="Courier New" pitchFamily="49" charset="0"/>
              </a:rPr>
              <a:t>(curr) {</a:t>
            </a:r>
          </a:p>
          <a:p>
            <a:pPr/>
            <a:r>
              <a:rPr lang="en-US" altLang="ko-KR" sz="2000" b="1">
                <a:solidFill>
                  <a:prstClr val="black"/>
                </a:solidFill>
                <a:latin typeface="Courier New" panose="02070309020205020404" pitchFamily="49" charset="0"/>
                <a:ea typeface="맑은 고딕" pitchFamily="50" charset="-127"/>
                <a:cs typeface="Courier New" pitchFamily="49" charset="0"/>
              </a:rPr>
              <a:t>27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if </a:t>
            </a:r>
            <a:r>
              <a:rPr lang="en-US" altLang="ko-KR" sz="2000" b="1">
                <a:solidFill>
                  <a:prstClr val="black"/>
                </a:solidFill>
                <a:latin typeface="Courier New" panose="02070309020205020404" pitchFamily="49" charset="0"/>
                <a:ea typeface="맑은 고딕" pitchFamily="50" charset="-127"/>
                <a:cs typeface="Courier New" pitchFamily="49" charset="0"/>
              </a:rPr>
              <a:t>(curr-&gt;key == key) {</a:t>
            </a:r>
          </a:p>
          <a:p>
            <a:pPr/>
            <a:r>
              <a:rPr lang="en-US" altLang="ko-KR" sz="2000" b="1">
                <a:solidFill>
                  <a:prstClr val="black"/>
                </a:solidFill>
                <a:latin typeface="Courier New" panose="02070309020205020404" pitchFamily="49" charset="0"/>
                <a:ea typeface="맑은 고딕" pitchFamily="50" charset="-127"/>
                <a:cs typeface="Courier New" pitchFamily="49" charset="0"/>
              </a:rPr>
              <a:t>28 				rv = </a:t>
            </a:r>
            <a:r>
              <a:rPr lang="en-US" altLang="ko-KR" sz="2000" b="1">
                <a:solidFill>
                  <a:srgbClr val="FF0000"/>
                </a:solidFill>
                <a:latin typeface="Courier New" panose="02070309020205020404" pitchFamily="49" charset="0"/>
                <a:ea typeface="맑은 고딕" pitchFamily="50" charset="-127"/>
                <a:cs typeface="Courier New" pitchFamily="49" charset="0"/>
              </a:rPr>
              <a:t>0</a:t>
            </a:r>
            <a:r>
              <a:rPr lang="en-US" altLang="ko-KR" sz="2000" b="1">
                <a:solidFill>
                  <a:prstClr val="black"/>
                </a:solidFill>
                <a:latin typeface="Courier New" panose="02070309020205020404" pitchFamily="49" charset="0"/>
                <a:ea typeface="맑은 고딕" pitchFamily="50" charset="-127"/>
                <a:cs typeface="Courier New" pitchFamily="49" charset="0"/>
              </a:rPr>
              <a:t>;</a:t>
            </a:r>
          </a:p>
          <a:p>
            <a:pPr/>
            <a:r>
              <a:rPr lang="en-US" altLang="ko-KR" sz="2000" b="1">
                <a:solidFill>
                  <a:prstClr val="black"/>
                </a:solidFill>
                <a:latin typeface="Courier New" panose="02070309020205020404" pitchFamily="49" charset="0"/>
                <a:ea typeface="맑은 고딕" pitchFamily="50" charset="-127"/>
                <a:cs typeface="Courier New" pitchFamily="49" charset="0"/>
              </a:rPr>
              <a:t>29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break</a:t>
            </a:r>
            <a:r>
              <a:rPr lang="en-US" altLang="ko-KR" sz="2000" b="1">
                <a:solidFill>
                  <a:prstClr val="black"/>
                </a:solidFill>
                <a:latin typeface="Courier New" panose="02070309020205020404" pitchFamily="49" charset="0"/>
                <a:ea typeface="맑은 고딕" pitchFamily="50" charset="-127"/>
                <a:cs typeface="Courier New" pitchFamily="49" charset="0"/>
              </a:rPr>
              <a:t>;</a:t>
            </a:r>
          </a:p>
          <a:p>
            <a:pPr/>
            <a:r>
              <a:rPr lang="en-US" altLang="ko-KR" sz="2000" b="1">
                <a:solidFill>
                  <a:prstClr val="black"/>
                </a:solidFill>
                <a:latin typeface="Courier New" panose="02070309020205020404" pitchFamily="49" charset="0"/>
                <a:ea typeface="맑은 고딕" pitchFamily="50" charset="-127"/>
                <a:cs typeface="Courier New" pitchFamily="49" charset="0"/>
              </a:rPr>
              <a:t>30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31 			curr = curr-&gt;next;</a:t>
            </a:r>
          </a:p>
          <a:p>
            <a:pPr/>
            <a:r>
              <a:rPr lang="en-US" altLang="ko-KR" sz="2000" b="1">
                <a:solidFill>
                  <a:prstClr val="black"/>
                </a:solidFill>
                <a:latin typeface="Courier New" panose="02070309020205020404" pitchFamily="49" charset="0"/>
                <a:ea typeface="맑은 고딕" pitchFamily="50" charset="-127"/>
                <a:cs typeface="Courier New" pitchFamily="49" charset="0"/>
              </a:rPr>
              <a:t>32 		}</a:t>
            </a:r>
          </a:p>
          <a:p>
            <a:pPr/>
            <a:r>
              <a:rPr lang="en-US" altLang="ko-KR" sz="2000" b="1">
                <a:solidFill>
                  <a:prstClr val="black"/>
                </a:solidFill>
                <a:latin typeface="Courier New" panose="02070309020205020404" pitchFamily="49" charset="0"/>
                <a:ea typeface="맑은 고딕" pitchFamily="50" charset="-127"/>
                <a:cs typeface="Courier New" pitchFamily="49" charset="0"/>
              </a:rPr>
              <a:t>33 		pthread_mutex_unlock(&amp;L-&gt;lock);</a:t>
            </a:r>
          </a:p>
          <a:p>
            <a:pPr/>
            <a:r>
              <a:rPr lang="en-US" altLang="ko-KR" sz="2000" b="1">
                <a:solidFill>
                  <a:prstClr val="black"/>
                </a:solidFill>
                <a:latin typeface="Courier New" panose="02070309020205020404" pitchFamily="49" charset="0"/>
                <a:ea typeface="맑은 고딕" pitchFamily="50" charset="-127"/>
                <a:cs typeface="Courier New" pitchFamily="49" charset="0"/>
              </a:rPr>
              <a:t>34 		</a:t>
            </a:r>
            <a:r>
              <a:rPr lang="en-US" altLang="ko-KR" sz="2000" b="1">
                <a:solidFill>
                  <a:srgbClr val="F79646">
                    <a:lumMod val="75000"/>
                  </a:srgbClr>
                </a:solidFill>
                <a:latin typeface="Courier New" panose="02070309020205020404" pitchFamily="49" charset="0"/>
                <a:ea typeface="맑은 고딕" pitchFamily="50" charset="-127"/>
                <a:cs typeface="Courier New" pitchFamily="49" charset="0"/>
              </a:rPr>
              <a:t>return</a:t>
            </a:r>
            <a:r>
              <a:rPr lang="en-US" altLang="ko-KR" sz="2000" b="1">
                <a:solidFill>
                  <a:prstClr val="black"/>
                </a:solidFill>
                <a:latin typeface="Courier New" panose="02070309020205020404" pitchFamily="49" charset="0"/>
                <a:ea typeface="맑은 고딕" pitchFamily="50" charset="-127"/>
                <a:cs typeface="Courier New" pitchFamily="49" charset="0"/>
              </a:rPr>
              <a:t> rv; </a:t>
            </a:r>
            <a:r>
              <a:rPr lang="en-US" altLang="ko-KR" sz="2000" b="1">
                <a:solidFill>
                  <a:srgbClr val="00B0F0"/>
                </a:solidFill>
                <a:latin typeface="Courier New" panose="02070309020205020404" pitchFamily="49" charset="0"/>
                <a:ea typeface="맑은 고딕" pitchFamily="50" charset="-127"/>
                <a:cs typeface="Courier New" pitchFamily="49" charset="0"/>
              </a:rPr>
              <a:t>// now both success and failure</a:t>
            </a:r>
          </a:p>
          <a:p>
            <a:pPr/>
            <a:r>
              <a:rPr lang="en-US" altLang="ko-KR" sz="2000" b="1">
                <a:solidFill>
                  <a:prstClr val="black"/>
                </a:solidFill>
                <a:latin typeface="Courier New" panose="02070309020205020404" pitchFamily="49" charset="0"/>
                <a:ea typeface="맑은 고딕" pitchFamily="50" charset="-127"/>
                <a:cs typeface="Courier New" pitchFamily="49" charset="0"/>
              </a:rPr>
              <a:t>35 	}</a:t>
            </a:r>
            <a:endParaRPr lang="en-US" altLang="ko-KR" sz="1400" b="1">
              <a:solidFill>
                <a:prstClr val="black"/>
              </a:solidFill>
              <a:latin typeface="Courier New" panose="02070309020205020404" pitchFamily="49" charset="0"/>
              <a:ea typeface="맑은 고딕" pitchFamily="50" charset="-127"/>
              <a:cs typeface="Courier New" pitchFamily="49" charset="0"/>
            </a:endParaRPr>
          </a:p>
        </p:txBody>
      </p:sp>
    </p:spTree>
    <p:extLst>
      <p:ext uri="{BB962C8B-B14F-4D97-AF65-F5344CB8AC3E}">
        <p14:creationId xmlns:p14="http://schemas.microsoft.com/office/powerpoint/2010/main" val="2075051224"/>
      </p:ext>
    </p:extLst>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ko-KR"/>
              <a:t>Scaling Linked List</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194</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952365" y="921562"/>
            <a:ext cx="10308992" cy="4880814"/>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US" altLang="ko-KR" sz="2400"/>
              <a:t>Hand-over-hand locking (lock coupling)</a:t>
            </a:r>
          </a:p>
          <a:p>
            <a:pPr lvl="1"/>
            <a:r>
              <a:rPr lang="en-US" altLang="ko-KR" sz="2000"/>
              <a:t>Add </a:t>
            </a:r>
            <a:r>
              <a:rPr lang="en-US" altLang="ko-KR" sz="2000" b="1"/>
              <a:t>a lock per node </a:t>
            </a:r>
            <a:r>
              <a:rPr lang="en-US" altLang="ko-KR" sz="2000"/>
              <a:t>of the list instead of having a single lock for the entire list.</a:t>
            </a:r>
          </a:p>
          <a:p>
            <a:pPr lvl="1"/>
            <a:r>
              <a:rPr lang="en-US" altLang="ko-KR" sz="2000"/>
              <a:t>When traversing the list,</a:t>
            </a:r>
          </a:p>
          <a:p>
            <a:pPr lvl="2"/>
            <a:r>
              <a:rPr lang="en-US" altLang="ko-KR" sz="1800"/>
              <a:t>First grabs the next node’s lock.</a:t>
            </a:r>
          </a:p>
          <a:p>
            <a:pPr lvl="2"/>
            <a:r>
              <a:rPr lang="en-US" altLang="ko-KR" sz="1800"/>
              <a:t>And then releases the current node’s lock.</a:t>
            </a:r>
          </a:p>
          <a:p>
            <a:pPr lvl="2"/>
            <a:endParaRPr lang="en-US" altLang="ko-KR" sz="1800"/>
          </a:p>
          <a:p>
            <a:pPr lvl="1"/>
            <a:r>
              <a:rPr lang="en-US" altLang="ko-KR" sz="2000"/>
              <a:t>Enable a high degree of concurrency in list operations.</a:t>
            </a:r>
          </a:p>
          <a:p>
            <a:pPr lvl="2"/>
            <a:r>
              <a:rPr lang="en-US" altLang="ko-KR" sz="1800"/>
              <a:t>However, in practice, </a:t>
            </a:r>
            <a:r>
              <a:rPr lang="en-US" altLang="ko-KR" sz="1800" u="sng"/>
              <a:t>the overheads of </a:t>
            </a:r>
            <a:r>
              <a:rPr lang="en-US" altLang="ko-KR" sz="1800"/>
              <a:t>acquiring and releasing locks for each node of a list traversal is </a:t>
            </a:r>
            <a:r>
              <a:rPr lang="en-US" altLang="ko-KR" sz="1800" i="1"/>
              <a:t>prohibitive</a:t>
            </a:r>
            <a:r>
              <a:rPr lang="en-US" altLang="ko-KR" sz="1800"/>
              <a:t>.</a:t>
            </a:r>
            <a:endParaRPr lang="ko-KR" altLang="en-US" sz="1800"/>
          </a:p>
        </p:txBody>
      </p:sp>
    </p:spTree>
    <p:extLst>
      <p:ext uri="{BB962C8B-B14F-4D97-AF65-F5344CB8AC3E}">
        <p14:creationId xmlns:p14="http://schemas.microsoft.com/office/powerpoint/2010/main" val="2647555890"/>
      </p:ext>
    </p:extLst>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en-US" err="1"/>
              <a:t>Pthreads Read-Write Locks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195</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88136" y="921562"/>
            <a:ext cx="11604052" cy="542968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US" altLang="en-US" sz="2400"/>
              <a:t>Neither of our multi-threaded linked lists exploits the potential for simultaneous access to any node by threads that are executing Member.</a:t>
            </a:r>
          </a:p>
          <a:p>
            <a:pPr/>
            <a:r>
              <a:rPr lang="en-US" altLang="en-US" sz="2400"/>
              <a:t>The </a:t>
            </a:r>
            <a:r>
              <a:rPr lang="en-US" altLang="en-US" sz="2400" b="1"/>
              <a:t>first solution </a:t>
            </a:r>
            <a:r>
              <a:rPr lang="en-US" altLang="en-US" sz="2400"/>
              <a:t>only allows one thread to access the entire list at any instant</a:t>
            </a:r>
          </a:p>
          <a:p>
            <a:pPr/>
            <a:r>
              <a:rPr lang="en-US" altLang="en-US" sz="2400"/>
              <a:t>The </a:t>
            </a:r>
            <a:r>
              <a:rPr lang="en-US" altLang="en-US" sz="2400" b="1"/>
              <a:t>second </a:t>
            </a:r>
            <a:r>
              <a:rPr lang="en-US" altLang="en-US" sz="2400"/>
              <a:t>only allows one thread to access any given node at any instant.</a:t>
            </a:r>
          </a:p>
          <a:p>
            <a:pPr/>
            <a:r>
              <a:rPr lang="en-US" altLang="en-US" sz="2400"/>
              <a:t>A read-write lock is somewhat like a mutex except that it provides two lock functions. </a:t>
            </a:r>
          </a:p>
          <a:p>
            <a:pPr/>
            <a:r>
              <a:rPr lang="en-US" altLang="en-US" sz="2400"/>
              <a:t>The first lock function locks the read-write lock for reading, while the second locks it for writing.</a:t>
            </a:r>
          </a:p>
          <a:p>
            <a:pPr/>
            <a:endParaRPr lang="en-US" altLang="en-US" sz="2400"/>
          </a:p>
          <a:p>
            <a:pPr marL="0" indent="0">
              <a:buNone/>
            </a:pPr>
            <a:endParaRPr lang="ko-KR" altLang="en-US" sz="1800"/>
          </a:p>
        </p:txBody>
      </p:sp>
    </p:spTree>
    <p:extLst>
      <p:ext uri="{BB962C8B-B14F-4D97-AF65-F5344CB8AC3E}">
        <p14:creationId xmlns:p14="http://schemas.microsoft.com/office/powerpoint/2010/main" val="2833427362"/>
      </p:ext>
    </p:extLst>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en-US" err="1"/>
              <a:t>Pthreads Read-Write Locks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196</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88136" y="921562"/>
            <a:ext cx="11604052" cy="542968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US" altLang="en-US" sz="2400"/>
              <a:t>So multiple threads can simultaneously obtain the lock by calling the read-lock function, while only one thread can obtain the lock by calling the write-lock function.</a:t>
            </a:r>
          </a:p>
          <a:p>
            <a:pPr/>
            <a:r>
              <a:rPr lang="en-US" altLang="en-US" sz="2400"/>
              <a:t>Thus, if any threads own the lock for reading, any threads that want to obtain the lock for writing will block in the call to the write-lock function.</a:t>
            </a:r>
          </a:p>
          <a:p>
            <a:pPr/>
            <a:r>
              <a:rPr lang="en-US" altLang="en-US" sz="2400"/>
              <a:t>If any thread owns the lock for writing, any threads that want to obtain the lock for reading or writing will block in their respective locking functions.</a:t>
            </a:r>
          </a:p>
          <a:p>
            <a:pPr marL="0" indent="0">
              <a:buNone/>
            </a:pPr>
            <a:endParaRPr lang="en-US" altLang="en-US" sz="2400"/>
          </a:p>
          <a:p>
            <a:pPr/>
            <a:endParaRPr lang="en-US" altLang="en-US" sz="2400"/>
          </a:p>
          <a:p>
            <a:pPr marL="0" indent="0">
              <a:buNone/>
            </a:pPr>
            <a:endParaRPr lang="ko-KR" altLang="en-US" sz="1800"/>
          </a:p>
        </p:txBody>
      </p:sp>
    </p:spTree>
    <p:extLst>
      <p:ext uri="{BB962C8B-B14F-4D97-AF65-F5344CB8AC3E}">
        <p14:creationId xmlns:p14="http://schemas.microsoft.com/office/powerpoint/2010/main" val="2619955176"/>
      </p:ext>
    </p:extLst>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en-US" err="1"/>
              <a:t>Pthreads Read-Write Locks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197</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88136" y="921562"/>
            <a:ext cx="11604052" cy="542968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IN" sz="2000" err="1"/>
              <a:t>Readerwriter locks are similar to mutexes, except that they allow for higher degrees of parallelism. With a mutex, the state is either locked or unlocked, and only one thread can lock it at a time. Three states are possible with a readerwriter lock: locked in read mode, locked in write mode, and unlocked. Only one thread at a time can hold a readerwriter lock in write mode, but multiple threads can hold a readerwriter lock in read mode at the same time.</a:t>
            </a:r>
          </a:p>
          <a:p>
            <a:pPr/>
            <a:r>
              <a:rPr lang="en-IN" sz="2000"/>
              <a:t>When a readerwriter lock is write-locked, all threads attempting to lock it block until it is unlocked. When a readerwriter lock is read-locked, all threads attempting to lock it in read mode are given access, but any threads attempting to lock it in write mode block until all the threads have relinquished their read locks. Although implementations vary, readerwriter locks usually block additional readers if a lock is already held in read mode and a thread is blocked trying to acquire the lock in write mode. This prevents a constant stream of readers from starving waiting writers.</a:t>
            </a:r>
            <a:endParaRPr lang="en-US" altLang="en-US" sz="2400"/>
          </a:p>
          <a:p>
            <a:pPr/>
            <a:endParaRPr lang="en-US" altLang="en-US" sz="2400"/>
          </a:p>
          <a:p>
            <a:pPr marL="0" indent="0">
              <a:buNone/>
            </a:pPr>
            <a:endParaRPr lang="ko-KR" altLang="en-US" sz="1800"/>
          </a:p>
        </p:txBody>
      </p:sp>
    </p:spTree>
    <p:extLst>
      <p:ext uri="{BB962C8B-B14F-4D97-AF65-F5344CB8AC3E}">
        <p14:creationId xmlns:p14="http://schemas.microsoft.com/office/powerpoint/2010/main" val="1816691595"/>
      </p:ext>
    </p:extLst>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en-US" err="1"/>
              <a:t>Pthreads Read-Write Locks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198</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290961" y="921562"/>
            <a:ext cx="10926329" cy="542968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r>
              <a:rPr lang="en-IN" err="1"/>
              <a:t>Readerwriter locks are well suited for situations in which data structures are read more often than they are modified. When a readerwriter lock is held in write mode, the data structure it protects can be modified safely, since only one thread at a time can hold the lock in write mode. When the readerwriter lock is held in read mode, the data structure it protects can be read by multiple threads, as long as the threads first acquire the lock in read mode.</a:t>
            </a:r>
          </a:p>
          <a:p>
            <a:pPr/>
            <a:r>
              <a:rPr lang="en-IN" err="1"/>
              <a:t>Readerwriter locks are also called sharedexclusive locks. When a readerwriter lock is read-locked, it is said to be locked in shared mode. When it is write-locked, it is said to be locked in exclusive mode.</a:t>
            </a:r>
          </a:p>
          <a:p>
            <a:pPr/>
            <a:r>
              <a:rPr lang="en-IN"/>
              <a:t>As with mutexes, readerwriter locks must be initialized before use and destroyed before freeing their underlying memory.</a:t>
            </a:r>
          </a:p>
          <a:p>
            <a:pPr/>
            <a:endParaRPr lang="ko-KR" altLang="en-US" sz="1800"/>
          </a:p>
        </p:txBody>
      </p:sp>
    </p:spTree>
    <p:extLst>
      <p:ext uri="{BB962C8B-B14F-4D97-AF65-F5344CB8AC3E}">
        <p14:creationId xmlns:p14="http://schemas.microsoft.com/office/powerpoint/2010/main" val="2390938136"/>
      </p:ext>
    </p:extLst>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CC4F51B8-A0D6-41AC-9602-DC44C22046B5}"/>
              </a:ext>
            </a:extLst>
          </p:cNvPr>
          <p:cNvSpPr>
            <a:spLocks noGrp="1"/>
          </p:cNvSpPr>
          <p:nvPr>
            <p:ph type="title"/>
          </p:nvPr>
        </p:nvSpPr>
        <p:spPr>
          <a:xfrm>
            <a:off x="783184" y="-81850"/>
            <a:ext cx="10515600" cy="1325563"/>
          </a:xfrm>
        </p:spPr>
        <p:txBody>
          <a:bodyPr/>
          <a:lstStyle>
            <a:defPPr/>
          </a:lstStyle>
          <a:p>
            <a:pPr/>
            <a:r>
              <a:rPr lang="en-US" altLang="en-US" err="1"/>
              <a:t>Pthreads Read-Write Locks</a:t>
            </a:r>
            <a:endParaRPr lang="ko-KR" altLang="en-US" b="1"/>
          </a:p>
        </p:txBody>
      </p:sp>
      <p:sp>
        <p:nvSpPr>
          <p:cNvPr id="15" name="슬라이드 번호 개체 틀 3">
            <a:extLst>
              <a:ext uri="{FF2B5EF4-FFF2-40B4-BE49-F238E27FC236}">
                <a16:creationId xmlns:a16="http://schemas.microsoft.com/office/drawing/2014/main" id="{B46FBDC8-7179-4684-B0D6-2F78D6F5FDA9}"/>
              </a:ext>
            </a:extLst>
          </p:cNvPr>
          <p:cNvSpPr txBox="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15CC4ED-1449-4712-AE45-EBC263B4DD26}" type="slidenum">
              <a:rPr lang="en-US" altLang="ko-KR" smtClean="0">
                <a:solidFill>
                  <a:srgbClr val="1F497D">
                    <a:lumMod val="50000"/>
                  </a:srgbClr>
                </a:solidFill>
              </a:rPr>
              <a:pPr>
                <a:defRPr/>
              </a:pPr>
              <a:t>199</a:t>
            </a:fld>
            <a:r>
              <a:rPr lang="en-US" altLang="ko-KR">
                <a:solidFill>
                  <a:srgbClr val="1F497D">
                    <a:lumMod val="50000"/>
                  </a:srgbClr>
                </a:solidFill>
              </a:rPr>
              <a:t> </a:t>
            </a:r>
          </a:p>
        </p:txBody>
      </p:sp>
      <p:sp>
        <p:nvSpPr>
          <p:cNvPr id="14" name="내용 개체 틀 2">
            <a:extLst>
              <a:ext uri="{FF2B5EF4-FFF2-40B4-BE49-F238E27FC236}">
                <a16:creationId xmlns:a16="http://schemas.microsoft.com/office/drawing/2014/main" id="{1F3C0916-8507-4078-8A8F-8E3511108207}"/>
              </a:ext>
            </a:extLst>
          </p:cNvPr>
          <p:cNvSpPr>
            <a:spLocks noGrp="1"/>
          </p:cNvSpPr>
          <p:nvPr/>
        </p:nvSpPr>
        <p:spPr bwMode="auto">
          <a:xfrm>
            <a:off x="952365" y="921562"/>
            <a:ext cx="10308992" cy="4880814"/>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marL="342900" indent="-3429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2000" b="0" kern="1200">
                <a:solidFill>
                  <a:schemeClr val="tx1"/>
                </a:solidFill>
                <a:latin typeface="맑은 고딕" pitchFamily="50" charset="-127"/>
                <a:ea typeface="맑은 고딕" pitchFamily="50" charset="-127"/>
                <a:cs typeface="+mn-cs"/>
              </a:defRPr>
            </a:lvl1pPr>
            <a:lvl2pPr marL="742950" indent="-285750" algn="l" defTabSz="914400" rtl="0" eaLnBrk="0" fontAlgn="base" latinLnBrk="1" hangingPunct="0">
              <a:lnSpc>
                <a:spcPct val="150000"/>
              </a:lnSpc>
              <a:spcBef>
                <a:spcPct val="20000"/>
              </a:spcBef>
              <a:spcAft>
                <a:spcPct val="0"/>
              </a:spcAft>
              <a:buClr>
                <a:srgbClr val="002060"/>
              </a:buClr>
              <a:buSzTx/>
              <a:buFont typeface="Wingdings" pitchFamily="2" charset="2"/>
              <a:buChar char=""/>
              <a:defRPr kumimoji="1" sz="1800" kern="1200">
                <a:solidFill>
                  <a:schemeClr val="tx1"/>
                </a:solidFill>
                <a:latin typeface="맑은 고딕" pitchFamily="50" charset="-127"/>
                <a:ea typeface="맑은 고딕" pitchFamily="50" charset="-127"/>
                <a:cs typeface="+mn-cs"/>
              </a:defRPr>
            </a:lvl2pPr>
            <a:lvl3pPr marL="11430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600" kern="1200">
                <a:solidFill>
                  <a:schemeClr val="tx1"/>
                </a:solidFill>
                <a:latin typeface="맑은 고딕" pitchFamily="50" charset="-127"/>
                <a:ea typeface="맑은 고딕" pitchFamily="50" charset="-127"/>
                <a:cs typeface="+mn-cs"/>
              </a:defRPr>
            </a:lvl3pPr>
            <a:lvl4pPr marL="1600200" indent="-228600" algn="l" defTabSz="914400" rtl="0" eaLnBrk="0" fontAlgn="base" latinLnBrk="1" hangingPunct="0">
              <a:lnSpc>
                <a:spcPct val="150000"/>
              </a:lnSpc>
              <a:spcBef>
                <a:spcPct val="20000"/>
              </a:spcBef>
              <a:spcAft>
                <a:spcPct val="0"/>
              </a:spcAft>
              <a:buClr>
                <a:srgbClr val="002060"/>
              </a:buClr>
              <a:buSzPct val="65000"/>
              <a:buFont typeface="Wingdings" pitchFamily="2" charset="2"/>
              <a:buChar char=""/>
              <a:defRPr kumimoji="1" sz="1400" kern="1200">
                <a:solidFill>
                  <a:schemeClr val="tx1"/>
                </a:solidFill>
                <a:latin typeface="맑은 고딕" pitchFamily="50" charset="-127"/>
                <a:ea typeface="맑은 고딕" pitchFamily="50" charset="-127"/>
                <a:cs typeface="+mn-cs"/>
              </a:defRPr>
            </a:lvl4pPr>
            <a:lvl5pPr marL="2057400" indent="-228600" algn="l" defTabSz="914400" rtl="0" eaLnBrk="0" fontAlgn="base" latinLnBrk="1" hangingPunct="0">
              <a:lnSpc>
                <a:spcPct val="150000"/>
              </a:lnSpc>
              <a:spcBef>
                <a:spcPct val="20000"/>
              </a:spcBef>
              <a:spcAft>
                <a:spcPct val="0"/>
              </a:spcAft>
              <a:buClr>
                <a:srgbClr val="002060"/>
              </a:buClr>
              <a:buFont typeface="Wingdings" pitchFamily="2" charset="2"/>
              <a:buChar char=""/>
              <a:defRPr kumimoji="1" sz="1400" kern="1200">
                <a:solidFill>
                  <a:schemeClr val="tx1"/>
                </a:solidFill>
                <a:latin typeface="맑은 고딕" pitchFamily="50" charset="-127"/>
                <a:ea typeface="맑은 고딕" pitchFamily="50" charset="-127"/>
                <a:cs typeface="+mn-cs"/>
              </a:defRPr>
            </a:lvl5pPr>
            <a:lvl6pPr marL="25146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6pPr>
            <a:lvl7pPr marL="29718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7pPr>
            <a:lvl8pPr marL="3429000" indent="-228600" algn="l" defTabSz="914400" rtl="0" eaLnBrk="1" fontAlgn="base" latinLnBrk="1" hangingPunct="1">
              <a:spcBef>
                <a:spcPct val="20000"/>
              </a:spcBef>
              <a:spcAft>
                <a:spcPct val="0"/>
              </a:spcAft>
              <a:buChar char="»"/>
              <a:defRPr kumimoji="1" sz="2000" kern="1200">
                <a:solidFill>
                  <a:schemeClr val="tx1"/>
                </a:solidFill>
                <a:latin typeface="+mn-lt"/>
                <a:ea typeface="+mn-ea"/>
                <a:cs typeface="+mn-cs"/>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a:lstStyle>
          <a:p>
            <a:pPr/>
            <a:endParaRPr lang="ko-KR" altLang="en-US" sz="1800"/>
          </a:p>
        </p:txBody>
      </p:sp>
      <p:sp>
        <p:nvSpPr>
          <p:cNvPr id="17" name="TextBox 16">
            <a:extLst>
              <a:ext uri="{FF2B5EF4-FFF2-40B4-BE49-F238E27FC236}">
                <a16:creationId xmlns:a16="http://schemas.microsoft.com/office/drawing/2014/main" id="{8229FC13-0C53-43D5-94CA-EFB6A36CC96D}"/>
              </a:ext>
            </a:extLst>
          </p:cNvPr>
          <p:cNvSpPr txBox="1"/>
          <p:nvPr/>
        </p:nvSpPr>
        <p:spPr>
          <a:xfrm>
            <a:off x="399802" y="1484148"/>
            <a:ext cx="11792198" cy="5109091"/>
          </a:xfrm>
          <a:prstGeom prst="rect">
            <a:avLst/>
          </a:prstGeom>
          <a:noFill/>
        </p:spPr>
        <p:txBody>
          <a:bodyPr wrap="square">
            <a:spAutoFit/>
          </a:bodyPr>
          <a:lstStyle>
            <a:defPPr>
              <a:defRPr lang="en-US"/>
            </a:defPPr>
          </a:lstStyle>
          <a:p>
            <a:pPr/>
            <a:r>
              <a:rPr lang="en-US" sz="2800" b="1"/>
              <a:t>#include &lt;pthread.h&gt;</a:t>
            </a:r>
          </a:p>
          <a:p>
            <a:pPr/>
            <a:r>
              <a:rPr lang="en-US" sz="2800" b="1"/>
              <a:t>int pthread_rwlock_init(pthread_rwlock_t *restrict rwlock, const pthread_rwlockattr_t *restrict attr);</a:t>
            </a:r>
          </a:p>
          <a:p>
            <a:pPr/>
            <a:r>
              <a:rPr lang="en-US" sz="2800" b="1"/>
              <a:t>int pthread_rwlock_destroy(pthread_rwlock_t *rwlock);</a:t>
            </a:r>
          </a:p>
          <a:p>
            <a:pPr/>
            <a:r>
              <a:rPr lang="en-US" sz="2800" b="1"/>
              <a:t>Both return: 0 if OK, error number on failure</a:t>
            </a:r>
          </a:p>
          <a:p>
            <a:pPr/>
            <a:endParaRPr lang="en-US" sz="2800" b="1"/>
          </a:p>
          <a:p>
            <a:pPr/>
            <a:r>
              <a:rPr lang="en-US" sz="2800" b="1"/>
              <a:t>#include &lt;pthread.h&gt;</a:t>
            </a:r>
          </a:p>
          <a:p>
            <a:pPr/>
            <a:r>
              <a:rPr lang="en-US" sz="2800" b="1"/>
              <a:t>int pthread_rwlock_rdlock(pthread_rwlock_t *rwlock);</a:t>
            </a:r>
          </a:p>
          <a:p>
            <a:pPr/>
            <a:r>
              <a:rPr lang="en-US" sz="2800" b="1"/>
              <a:t>int pthread_rwlock_wrlock(pthread_rwlock_t *rwlock);</a:t>
            </a:r>
          </a:p>
          <a:p>
            <a:pPr/>
            <a:r>
              <a:rPr lang="en-US" sz="2800" b="1"/>
              <a:t>int pthread_rwlock_unlock(pthread_rwlock_t *rwlock);</a:t>
            </a:r>
          </a:p>
          <a:p>
            <a:pPr/>
            <a:r>
              <a:rPr lang="en-US" sz="2800" b="1"/>
              <a:t>All return: 0 if OK, error number on failure</a:t>
            </a:r>
          </a:p>
          <a:p>
            <a:pPr/>
            <a:r>
              <a:rPr lang="en-US"/>
              <a:t> </a:t>
            </a:r>
          </a:p>
        </p:txBody>
      </p:sp>
    </p:spTree>
    <p:extLst>
      <p:ext uri="{BB962C8B-B14F-4D97-AF65-F5344CB8AC3E}">
        <p14:creationId xmlns:p14="http://schemas.microsoft.com/office/powerpoint/2010/main" val="3467098875"/>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31: Locking: Spin Locks</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16" name="Title 15"/>
          <p:cNvSpPr>
            <a:spLocks noGrp="1"/>
          </p:cNvSpPr>
          <p:nvPr>
            <p:ph type="title"/>
          </p:nvPr>
        </p:nvSpPr>
        <p:spPr/>
        <p:txBody>
          <a:bodyPr/>
          <a:lstStyle>
            <a:defPPr/>
          </a:lstStyle>
          <a:p>
            <a:pPr/>
            <a:r>
              <a:rPr lang="en-US" altLang="ko-KR" b="1"/>
              <a:t>The semantics of the lock()</a:t>
            </a:r>
            <a:endParaRPr lang="en-US" b="1"/>
          </a:p>
        </p:txBody>
      </p:sp>
      <p:sp>
        <p:nvSpPr>
          <p:cNvPr id="22" name="내용 개체 틀 2"/>
          <p:cNvSpPr>
            <a:spLocks noGrp="1"/>
          </p:cNvSpPr>
          <p:nvPr>
            <p:ph idx="1"/>
          </p:nvPr>
        </p:nvSpPr>
        <p:spPr/>
        <p:txBody>
          <a:bodyPr/>
          <a:lstStyle>
            <a:defPPr/>
          </a:lstStyle>
          <a:p>
            <a:pPr/>
            <a:r>
              <a:rPr lang="en-US" altLang="ko-KR">
                <a:latin typeface="Courier New" panose="02070309020205020404" pitchFamily="49" charset="0"/>
                <a:cs typeface="Courier New" pitchFamily="49" charset="0"/>
              </a:rPr>
              <a:t>lock()</a:t>
            </a:r>
          </a:p>
          <a:p>
            <a:pPr lvl="1"/>
            <a:r>
              <a:rPr lang="en-US" altLang="ko-KR" b="1"/>
              <a:t>Try to </a:t>
            </a:r>
            <a:r>
              <a:rPr lang="en-US" altLang="ko-KR"/>
              <a:t>acquire the lock.</a:t>
            </a:r>
          </a:p>
          <a:p>
            <a:pPr lvl="1"/>
            <a:r>
              <a:rPr lang="en-US" altLang="ko-KR"/>
              <a:t>If </a:t>
            </a:r>
            <a:r>
              <a:rPr lang="en-US" altLang="ko-KR" u="sng"/>
              <a:t>no other thread holds</a:t>
            </a:r>
            <a:r>
              <a:rPr lang="en-US" altLang="ko-KR"/>
              <a:t> the lock, the thread will </a:t>
            </a:r>
            <a:r>
              <a:rPr lang="en-US" altLang="ko-KR" b="1"/>
              <a:t>acquire</a:t>
            </a:r>
            <a:r>
              <a:rPr lang="en-US" altLang="ko-KR"/>
              <a:t> the lock.</a:t>
            </a:r>
          </a:p>
          <a:p>
            <a:pPr lvl="1"/>
            <a:r>
              <a:rPr lang="en-US" altLang="ko-KR" b="1"/>
              <a:t>Enter</a:t>
            </a:r>
            <a:r>
              <a:rPr lang="en-US" altLang="ko-KR"/>
              <a:t> the </a:t>
            </a:r>
            <a:r>
              <a:rPr lang="en-US" altLang="ko-KR" i="1"/>
              <a:t>critical section</a:t>
            </a:r>
            <a:r>
              <a:rPr lang="en-US" altLang="ko-KR"/>
              <a:t>.</a:t>
            </a:r>
          </a:p>
          <a:p>
            <a:pPr lvl="2"/>
            <a:r>
              <a:rPr lang="en-US" altLang="ko-KR"/>
              <a:t>This thread is said to be </a:t>
            </a:r>
            <a:r>
              <a:rPr lang="en-US" altLang="ko-KR" u="sng"/>
              <a:t>the owner of</a:t>
            </a:r>
            <a:r>
              <a:rPr lang="en-US" altLang="ko-KR"/>
              <a:t> the lock.</a:t>
            </a:r>
          </a:p>
          <a:p>
            <a:pPr lvl="1"/>
            <a:endParaRPr lang="en-US" altLang="ko-KR"/>
          </a:p>
          <a:p>
            <a:pPr lvl="1"/>
            <a:r>
              <a:rPr lang="en-US" altLang="ko-KR"/>
              <a:t>Other threads are </a:t>
            </a:r>
            <a:r>
              <a:rPr lang="en-US" altLang="ko-KR" i="1"/>
              <a:t>prevented from </a:t>
            </a:r>
            <a:r>
              <a:rPr lang="en-US" altLang="ko-KR"/>
              <a:t>entering the critical section while the first thread that holds the lock is in there.</a:t>
            </a:r>
            <a:endParaRPr lang="ko-KR" altLang="en-US"/>
          </a:p>
        </p:txBody>
      </p:sp>
    </p:spTree>
    <p:extLst>
      <p:ext uri="{BB962C8B-B14F-4D97-AF65-F5344CB8AC3E}">
        <p14:creationId xmlns:p14="http://schemas.microsoft.com/office/powerpoint/2010/main" val="1726660631"/>
      </p:ext>
    </p:extLst>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492227589"/>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957402"/>
            <a:ext cx="12192000" cy="1558977"/>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prstClr val="white"/>
                </a:solidFill>
                <a:effectLst>
                  <a:innerShdw blurRad="63500" dist="50800" dir="13500000">
                    <a:srgbClr val="000000">
                      <a:alpha val="50000"/>
                    </a:srgbClr>
                  </a:innerShdw>
                </a:effectLst>
                <a:latin typeface="Calibri"/>
              </a:rPr>
              <a:t> </a:t>
            </a:r>
            <a:br>
              <a:rPr lang="en-US" sz="4400" b="1" spc="50">
                <a:ln w="0"/>
                <a:solidFill>
                  <a:prstClr val="white"/>
                </a:solidFill>
                <a:effectLst>
                  <a:innerShdw blurRad="63500" dist="50800" dir="13500000">
                    <a:srgbClr val="000000">
                      <a:alpha val="50000"/>
                    </a:srgbClr>
                  </a:innerShdw>
                </a:effectLst>
                <a:latin typeface="Calibri"/>
              </a:rPr>
            </a:br>
            <a:br>
              <a:rPr lang="en-US" sz="4400" b="1" spc="50">
                <a:ln w="0"/>
                <a:solidFill>
                  <a:prstClr val="white"/>
                </a:solidFill>
                <a:effectLst>
                  <a:innerShdw blurRad="63500" dist="50800" dir="13500000">
                    <a:srgbClr val="000000">
                      <a:alpha val="50000"/>
                    </a:srgbClr>
                  </a:innerShdw>
                </a:effectLst>
                <a:latin typeface="Calibri"/>
              </a:rPr>
            </a:br>
            <a:r>
              <a:rPr lang="en-US" sz="4400" b="1" spc="50">
                <a:ln w="0"/>
                <a:solidFill>
                  <a:prstClr val="white"/>
                </a:solidFill>
                <a:effectLst>
                  <a:innerShdw blurRad="63500" dist="50800" dir="13500000">
                    <a:srgbClr val="000000">
                      <a:alpha val="50000"/>
                    </a:srgbClr>
                  </a:innerShdw>
                </a:effectLst>
                <a:latin typeface="Calibri"/>
              </a:rPr>
              <a:t>Session 37: Binary Semaphores (Locks), </a:t>
            </a:r>
            <a:br>
              <a:rPr lang="en-US" sz="4400" b="1" spc="50">
                <a:ln w="0"/>
                <a:solidFill>
                  <a:prstClr val="white"/>
                </a:solidFill>
                <a:effectLst>
                  <a:innerShdw blurRad="63500" dist="50800" dir="13500000">
                    <a:srgbClr val="000000">
                      <a:alpha val="50000"/>
                    </a:srgbClr>
                  </a:innerShdw>
                </a:effectLst>
                <a:latin typeface="Calibri"/>
              </a:rPr>
            </a:br>
            <a:r>
              <a:rPr lang="en-US" sz="4400" b="1" spc="50">
                <a:ln w="0"/>
                <a:solidFill>
                  <a:prstClr val="white"/>
                </a:solidFill>
                <a:effectLst>
                  <a:innerShdw blurRad="63500" dist="50800" dir="13500000">
                    <a:srgbClr val="000000">
                      <a:alpha val="50000"/>
                    </a:srgbClr>
                  </a:innerShdw>
                </a:effectLst>
                <a:latin typeface="Calibri"/>
              </a:rPr>
              <a:t>Counting </a:t>
            </a:r>
            <a:r>
              <a:rPr lang="en-US" sz="4400" b="1" spc="50">
                <a:ln w="0"/>
                <a:solidFill>
                  <a:schemeClr val="bg1"/>
                </a:solidFill>
                <a:effectLst>
                  <a:innerShdw blurRad="63500" dist="50800" dir="13500000">
                    <a:srgbClr val="000000">
                      <a:alpha val="50000"/>
                    </a:srgbClr>
                  </a:innerShdw>
                </a:effectLst>
                <a:latin typeface="+mn-lt"/>
              </a:rPr>
              <a:t>Semaphores, algorithm semop 	</a:t>
            </a:r>
            <a:br>
              <a:rPr lang="en-US" sz="4400" b="1" spc="50">
                <a:ln w="0"/>
                <a:solidFill>
                  <a:schemeClr val="bg1"/>
                </a:solidFill>
                <a:effectLst>
                  <a:innerShdw blurRad="63500" dist="50800" dir="13500000">
                    <a:srgbClr val="000000">
                      <a:alpha val="50000"/>
                    </a:srgbClr>
                  </a:innerShdw>
                </a:effectLst>
                <a:latin typeface="+mn-lt"/>
              </a:rPr>
            </a:b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Operating Systems Design - 19CS2106R​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내용 개체 틀 2"/>
          <p:cNvSpPr>
            <a:spLocks noGrp="1"/>
          </p:cNvSpPr>
          <p:nvPr>
            <p:ph idx="1"/>
          </p:nvPr>
        </p:nvSpPr>
        <p:spPr/>
        <p:txBody>
          <a:bodyPr/>
          <a:lstStyle>
            <a:defPPr/>
          </a:lstStyle>
          <a:p>
            <a:pPr/>
            <a:r>
              <a:rPr lang="en-US" altLang="ko-KR"/>
              <a:t>An object </a:t>
            </a:r>
            <a:r>
              <a:rPr lang="en-US" altLang="ko-KR">
                <a:solidFill>
                  <a:schemeClr val="accent6">
                    <a:lumMod val="75000"/>
                  </a:schemeClr>
                </a:solidFill>
              </a:rPr>
              <a:t>with an integer value</a:t>
            </a:r>
          </a:p>
          <a:p>
            <a:pPr lvl="1"/>
            <a:r>
              <a:rPr lang="en-US" altLang="ko-KR"/>
              <a:t>We can manipulate with two routines; </a:t>
            </a:r>
            <a:r>
              <a:rPr lang="en-US" altLang="ko-KR" err="1">
                <a:latin typeface="Courier New" panose="02070309020205020404" pitchFamily="49" charset="0"/>
                <a:cs typeface="Courier New" pitchFamily="49" charset="0"/>
              </a:rPr>
              <a:t>sem_wait()</a:t>
            </a:r>
            <a:r>
              <a:rPr lang="en-US" altLang="ko-KR"/>
              <a:t> and </a:t>
            </a:r>
            <a:r>
              <a:rPr lang="en-US" altLang="ko-KR" err="1">
                <a:latin typeface="Courier New" panose="02070309020205020404" pitchFamily="49" charset="0"/>
                <a:cs typeface="Courier New" pitchFamily="49" charset="0"/>
              </a:rPr>
              <a:t>sem_post()</a:t>
            </a:r>
            <a:r>
              <a:rPr lang="en-US" altLang="ko-KR"/>
              <a:t>.</a:t>
            </a:r>
          </a:p>
          <a:p>
            <a:pPr lvl="1"/>
            <a:r>
              <a:rPr lang="en-US" altLang="ko-KR"/>
              <a:t>Initialization</a:t>
            </a:r>
          </a:p>
          <a:p>
            <a:pPr lvl="1"/>
            <a:endParaRPr lang="en-US" altLang="ko-KR"/>
          </a:p>
          <a:p>
            <a:pPr lvl="1"/>
            <a:endParaRPr lang="en-US" altLang="ko-KR"/>
          </a:p>
          <a:p>
            <a:pPr lvl="2"/>
            <a:r>
              <a:rPr lang="en-US" altLang="ko-KR"/>
              <a:t>Declare a semaphore</a:t>
            </a:r>
            <a:r>
              <a:rPr lang="en-US" altLang="ko-KR">
                <a:latin typeface="Courier New" panose="02070309020205020404" pitchFamily="49" charset="0"/>
                <a:cs typeface="Courier New" pitchFamily="49" charset="0"/>
              </a:rPr>
              <a:t> s </a:t>
            </a:r>
            <a:r>
              <a:rPr lang="en-US" altLang="ko-KR"/>
              <a:t>and initialize it to the value 1</a:t>
            </a:r>
          </a:p>
          <a:p>
            <a:pPr lvl="2"/>
            <a:r>
              <a:rPr lang="en-US" altLang="ko-KR"/>
              <a:t>The second argument, 0, indicates that the semaphore is </a:t>
            </a:r>
            <a:r>
              <a:rPr lang="en-US" altLang="ko-KR" u="sng"/>
              <a:t>shared</a:t>
            </a:r>
            <a:r>
              <a:rPr lang="en-US" altLang="ko-KR"/>
              <a:t> between </a:t>
            </a:r>
            <a:r>
              <a:rPr lang="en-US" altLang="ko-KR" i="1"/>
              <a:t>threads in the same process</a:t>
            </a:r>
            <a:r>
              <a:rPr lang="en-US" altLang="ko-KR"/>
              <a:t>.</a:t>
            </a:r>
          </a:p>
          <a:p>
            <a:pPr/>
            <a:endParaRPr lang="ko-KR" altLang="en-US"/>
          </a:p>
        </p:txBody>
      </p:sp>
      <p:sp>
        <p:nvSpPr>
          <p:cNvPr id="16" name="제목 1"/>
          <p:cNvSpPr>
            <a:spLocks noGrp="1"/>
          </p:cNvSpPr>
          <p:nvPr>
            <p:ph type="title"/>
          </p:nvPr>
        </p:nvSpPr>
        <p:spPr/>
        <p:txBody>
          <a:bodyPr/>
          <a:lstStyle>
            <a:defPPr/>
          </a:lstStyle>
          <a:p>
            <a:pPr/>
            <a:r>
              <a:rPr lang="en-US" altLang="ko-KR"/>
              <a:t>Semaphore: A definition</a:t>
            </a:r>
            <a:endParaRPr lang="ko-KR" altLang="en-US"/>
          </a:p>
        </p:txBody>
      </p:sp>
    </p:spTree>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itle 13"/>
          <p:cNvSpPr>
            <a:spLocks noGrp="1"/>
          </p:cNvSpPr>
          <p:nvPr>
            <p:ph type="title"/>
          </p:nvPr>
        </p:nvSpPr>
        <p:spPr/>
        <p:txBody>
          <a:bodyPr/>
          <a:lstStyle>
            <a:defPPr/>
          </a:lstStyle>
          <a:p>
            <a:pPr/>
            <a:r>
              <a:rPr lang="en-US" altLang="ko-KR"/>
              <a:t>Semaphore: Interact with semaphore</a:t>
            </a:r>
            <a:endParaRPr lang="en-US"/>
          </a:p>
        </p:txBody>
      </p:sp>
      <p:sp>
        <p:nvSpPr>
          <p:cNvPr id="15" name="내용 개체 틀 2"/>
          <p:cNvSpPr>
            <a:spLocks noGrp="1"/>
          </p:cNvSpPr>
          <p:nvPr>
            <p:ph idx="1"/>
          </p:nvPr>
        </p:nvSpPr>
        <p:spPr/>
        <p:txBody>
          <a:bodyPr/>
          <a:lstStyle>
            <a:defPPr/>
          </a:lstStyle>
          <a:p>
            <a:pPr/>
            <a:r>
              <a:rPr lang="en-US" altLang="ko-KR" err="1">
                <a:latin typeface="Courier New" panose="02070309020205020404" pitchFamily="49" charset="0"/>
                <a:cs typeface="Courier New" pitchFamily="49" charset="0"/>
              </a:rPr>
              <a:t>sem_wait()</a:t>
            </a:r>
          </a:p>
          <a:p>
            <a:pPr>
              <a:buNone/>
            </a:pPr>
            <a:endParaRPr lang="en-US" altLang="ko-KR">
              <a:latin typeface="Courier New" panose="02070309020205020404" pitchFamily="49" charset="0"/>
              <a:cs typeface="Courier New" pitchFamily="49" charset="0"/>
            </a:endParaRPr>
          </a:p>
          <a:p>
            <a:pPr lvl="2"/>
            <a:endParaRPr lang="en-US" altLang="ko-KR"/>
          </a:p>
          <a:p>
            <a:pPr lvl="2"/>
            <a:endParaRPr lang="en-US" altLang="ko-KR"/>
          </a:p>
          <a:p>
            <a:pPr lvl="2"/>
            <a:endParaRPr lang="en-US" altLang="ko-KR"/>
          </a:p>
          <a:p>
            <a:pPr lvl="1"/>
            <a:r>
              <a:rPr lang="en-US" altLang="ko-KR"/>
              <a:t>If the value of the semaphore was </a:t>
            </a:r>
            <a:r>
              <a:rPr lang="en-US" altLang="ko-KR" i="1"/>
              <a:t>one</a:t>
            </a:r>
            <a:r>
              <a:rPr lang="en-US" altLang="ko-KR"/>
              <a:t> or </a:t>
            </a:r>
            <a:r>
              <a:rPr lang="en-US" altLang="ko-KR" i="1"/>
              <a:t>higher</a:t>
            </a:r>
            <a:r>
              <a:rPr lang="en-US" altLang="ko-KR"/>
              <a:t> when called </a:t>
            </a:r>
            <a:r>
              <a:rPr lang="en-US" altLang="ko-KR" err="1">
                <a:latin typeface="Courier New" panose="02070309020205020404" pitchFamily="49" charset="0"/>
                <a:cs typeface="Courier New" pitchFamily="49" charset="0"/>
              </a:rPr>
              <a:t>sem_wait()</a:t>
            </a:r>
            <a:r>
              <a:rPr lang="en-US" altLang="ko-KR"/>
              <a:t>, </a:t>
            </a:r>
            <a:r>
              <a:rPr lang="en-US" altLang="ko-KR" b="1"/>
              <a:t>return right away</a:t>
            </a:r>
            <a:r>
              <a:rPr lang="en-US" altLang="ko-KR"/>
              <a:t>.</a:t>
            </a:r>
          </a:p>
          <a:p>
            <a:pPr lvl="1"/>
            <a:r>
              <a:rPr lang="en-US" altLang="ko-KR"/>
              <a:t>It will cause the caller to </a:t>
            </a:r>
            <a:r>
              <a:rPr lang="en-US" altLang="ko-KR" u="sng"/>
              <a:t>suspend execution</a:t>
            </a:r>
            <a:r>
              <a:rPr lang="en-US" altLang="ko-KR"/>
              <a:t> waiting for a subsequent post.</a:t>
            </a:r>
          </a:p>
          <a:p>
            <a:pPr lvl="1"/>
            <a:r>
              <a:rPr lang="en-US" altLang="ko-KR"/>
              <a:t>When negative, the value of the semaphore is equal to the number of waiting threads.</a:t>
            </a:r>
          </a:p>
          <a:p>
            <a:pPr lvl="1"/>
            <a:endParaRPr lang="en-US" altLang="ko-KR"/>
          </a:p>
          <a:p>
            <a:pPr/>
            <a:endParaRPr lang="en-US" altLang="ko-KR"/>
          </a:p>
          <a:p>
            <a:pPr lvl="1"/>
            <a:endParaRPr lang="en-US" altLang="ko-KR"/>
          </a:p>
          <a:p>
            <a:pPr lvl="1"/>
            <a:endParaRPr lang="en-US" altLang="ko-KR"/>
          </a:p>
          <a:p>
            <a:pPr lvl="1"/>
            <a:endParaRPr lang="en-US" altLang="ko-KR"/>
          </a:p>
          <a:p>
            <a:pPr/>
            <a:endParaRPr lang="en-US" altLang="ko-KR"/>
          </a:p>
          <a:p>
            <a:pPr/>
            <a:endParaRPr lang="en-US" altLang="ko-KR"/>
          </a:p>
          <a:p>
            <a:pPr/>
            <a:endParaRPr lang="en-US" altLang="ko-KR"/>
          </a:p>
        </p:txBody>
      </p:sp>
      <p:sp>
        <p:nvSpPr>
          <p:cNvPr id="16" name="TextBox 15"/>
          <p:cNvSpPr txBox="1"/>
          <p:nvPr/>
        </p:nvSpPr>
        <p:spPr>
          <a:xfrm>
            <a:off x="1633928" y="2473377"/>
            <a:ext cx="6754496" cy="954107"/>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a:t>
            </a:r>
            <a:r>
              <a:rPr lang="en-US" altLang="ko-KR" sz="1400" err="1">
                <a:solidFill>
                  <a:srgbClr val="00B050"/>
                </a:solidFill>
                <a:latin typeface="Courier New" panose="02070309020205020404" pitchFamily="49" charset="0"/>
                <a:cs typeface="Courier New" pitchFamily="49" charset="0"/>
              </a:rPr>
              <a:t>int </a:t>
            </a:r>
            <a:r>
              <a:rPr lang="en-US" altLang="ko-KR" sz="1400" err="1">
                <a:solidFill>
                  <a:prstClr val="black"/>
                </a:solidFill>
                <a:latin typeface="Courier New" panose="02070309020205020404" pitchFamily="49" charset="0"/>
                <a:cs typeface="Courier New" pitchFamily="49" charset="0"/>
              </a:rPr>
              <a:t>sem_wait(sem_t *s) { </a:t>
            </a:r>
          </a:p>
          <a:p>
            <a:pPr/>
            <a:r>
              <a:rPr lang="en-US" altLang="ko-KR" sz="1400">
                <a:solidFill>
                  <a:prstClr val="black"/>
                </a:solidFill>
                <a:latin typeface="Courier New" panose="02070309020205020404" pitchFamily="49" charset="0"/>
                <a:cs typeface="Courier New" pitchFamily="49" charset="0"/>
              </a:rPr>
              <a:t>2  	decrement the value of semaphore s by one </a:t>
            </a:r>
          </a:p>
          <a:p>
            <a:pPr/>
            <a:r>
              <a:rPr lang="en-US" altLang="ko-KR" sz="1400">
                <a:solidFill>
                  <a:prstClr val="black"/>
                </a:solidFill>
                <a:latin typeface="Courier New" panose="02070309020205020404" pitchFamily="49" charset="0"/>
                <a:cs typeface="Courier New" pitchFamily="49" charset="0"/>
              </a:rPr>
              <a:t>3   	wait if value of semaphore s is negative </a:t>
            </a:r>
          </a:p>
          <a:p>
            <a:pPr/>
            <a:r>
              <a:rPr lang="en-US" altLang="ko-KR" sz="1400">
                <a:solidFill>
                  <a:prstClr val="black"/>
                </a:solidFill>
                <a:latin typeface="Courier New" panose="02070309020205020404" pitchFamily="49" charset="0"/>
                <a:cs typeface="Courier New" pitchFamily="49" charset="0"/>
              </a:rPr>
              <a:t>4  } </a:t>
            </a:r>
          </a:p>
        </p:txBody>
      </p:sp>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내용 개체 틀 2"/>
          <p:cNvSpPr>
            <a:spLocks noGrp="1"/>
          </p:cNvSpPr>
          <p:nvPr>
            <p:ph idx="1"/>
          </p:nvPr>
        </p:nvSpPr>
        <p:spPr/>
        <p:txBody>
          <a:bodyPr/>
          <a:lstStyle>
            <a:defPPr/>
          </a:lstStyle>
          <a:p>
            <a:pPr/>
            <a:r>
              <a:rPr lang="en-US" altLang="ko-KR" err="1">
                <a:latin typeface="Courier New" panose="02070309020205020404" pitchFamily="49" charset="0"/>
                <a:cs typeface="Courier New" pitchFamily="49" charset="0"/>
              </a:rPr>
              <a:t>sem_post()</a:t>
            </a:r>
          </a:p>
          <a:p>
            <a:pPr lvl="2"/>
            <a:endParaRPr lang="en-US" altLang="ko-KR"/>
          </a:p>
          <a:p>
            <a:pPr lvl="2"/>
            <a:endParaRPr lang="en-US" altLang="ko-KR"/>
          </a:p>
          <a:p>
            <a:pPr lvl="2"/>
            <a:endParaRPr lang="en-US" altLang="ko-KR"/>
          </a:p>
          <a:p>
            <a:pPr lvl="1"/>
            <a:r>
              <a:rPr lang="en-US" altLang="ko-KR"/>
              <a:t>Simply </a:t>
            </a:r>
            <a:r>
              <a:rPr lang="en-US" altLang="ko-KR" b="1"/>
              <a:t>increments</a:t>
            </a:r>
            <a:r>
              <a:rPr lang="en-US" altLang="ko-KR"/>
              <a:t> the value of the semaphore.</a:t>
            </a:r>
          </a:p>
          <a:p>
            <a:pPr lvl="1"/>
            <a:r>
              <a:rPr lang="en-US" altLang="ko-KR"/>
              <a:t>If there is a thread waiting to be woken, </a:t>
            </a:r>
            <a:r>
              <a:rPr lang="en-US" altLang="ko-KR" b="1"/>
              <a:t>wakes </a:t>
            </a:r>
            <a:r>
              <a:rPr lang="en-US" altLang="ko-KR"/>
              <a:t>one of them up.</a:t>
            </a:r>
          </a:p>
          <a:p>
            <a:pPr/>
            <a:endParaRPr lang="en-US" altLang="ko-KR"/>
          </a:p>
          <a:p>
            <a:pPr lvl="1"/>
            <a:endParaRPr lang="en-US" altLang="ko-KR"/>
          </a:p>
          <a:p>
            <a:pPr lvl="1"/>
            <a:endParaRPr lang="en-US" altLang="ko-KR"/>
          </a:p>
          <a:p>
            <a:pPr lvl="1"/>
            <a:endParaRPr lang="en-US" altLang="ko-KR"/>
          </a:p>
          <a:p>
            <a:pPr/>
            <a:endParaRPr lang="en-US" altLang="ko-KR"/>
          </a:p>
          <a:p>
            <a:pPr/>
            <a:endParaRPr lang="en-US" altLang="ko-KR"/>
          </a:p>
          <a:p>
            <a:pPr/>
            <a:endParaRPr lang="en-US" altLang="ko-KR"/>
          </a:p>
        </p:txBody>
      </p:sp>
      <p:sp>
        <p:nvSpPr>
          <p:cNvPr id="16" name="제목 1"/>
          <p:cNvSpPr>
            <a:spLocks noGrp="1"/>
          </p:cNvSpPr>
          <p:nvPr>
            <p:ph type="title"/>
          </p:nvPr>
        </p:nvSpPr>
        <p:spPr/>
        <p:txBody>
          <a:bodyPr/>
          <a:lstStyle>
            <a:defPPr/>
          </a:lstStyle>
          <a:p>
            <a:pPr/>
            <a:r>
              <a:rPr lang="en-US" altLang="ko-KR"/>
              <a:t>Semaphore: Interact with semaphore (Cont.)</a:t>
            </a:r>
            <a:endParaRPr lang="ko-KR" altLang="en-US"/>
          </a:p>
        </p:txBody>
      </p:sp>
      <p:sp>
        <p:nvSpPr>
          <p:cNvPr id="17" name="TextBox 16"/>
          <p:cNvSpPr txBox="1"/>
          <p:nvPr/>
        </p:nvSpPr>
        <p:spPr>
          <a:xfrm>
            <a:off x="1349115" y="2353456"/>
            <a:ext cx="7039308" cy="954107"/>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a:t>
            </a:r>
            <a:r>
              <a:rPr lang="en-US" altLang="ko-KR" sz="1400" err="1">
                <a:solidFill>
                  <a:srgbClr val="00B050"/>
                </a:solidFill>
                <a:latin typeface="Courier New" panose="02070309020205020404" pitchFamily="49" charset="0"/>
                <a:cs typeface="Courier New" pitchFamily="49" charset="0"/>
              </a:rPr>
              <a:t>int </a:t>
            </a:r>
            <a:r>
              <a:rPr lang="en-US" altLang="ko-KR" sz="1400" err="1">
                <a:solidFill>
                  <a:prstClr val="black"/>
                </a:solidFill>
                <a:latin typeface="Courier New" panose="02070309020205020404" pitchFamily="49" charset="0"/>
                <a:cs typeface="Courier New" pitchFamily="49" charset="0"/>
              </a:rPr>
              <a:t>sem_post(sem_t *s) { </a:t>
            </a:r>
          </a:p>
          <a:p>
            <a:pPr/>
            <a:r>
              <a:rPr lang="en-US" altLang="ko-KR" sz="1400">
                <a:solidFill>
                  <a:prstClr val="black"/>
                </a:solidFill>
                <a:latin typeface="Courier New" panose="02070309020205020404" pitchFamily="49" charset="0"/>
                <a:cs typeface="Courier New" pitchFamily="49" charset="0"/>
              </a:rPr>
              <a:t>2   	increment the value of semaphore s by one </a:t>
            </a:r>
          </a:p>
          <a:p>
            <a:pPr/>
            <a:r>
              <a:rPr lang="en-US" altLang="ko-KR" sz="1400">
                <a:solidFill>
                  <a:prstClr val="black"/>
                </a:solidFill>
                <a:latin typeface="Courier New" panose="02070309020205020404" pitchFamily="49" charset="0"/>
                <a:cs typeface="Courier New" pitchFamily="49" charset="0"/>
              </a:rPr>
              <a:t>3   	if there are one or more threads waiting, wake one </a:t>
            </a:r>
          </a:p>
          <a:p>
            <a:pPr/>
            <a:r>
              <a:rPr lang="en-US" altLang="ko-KR" sz="1400">
                <a:solidFill>
                  <a:prstClr val="black"/>
                </a:solidFill>
                <a:latin typeface="Courier New" panose="02070309020205020404" pitchFamily="49" charset="0"/>
                <a:cs typeface="Courier New" pitchFamily="49" charset="0"/>
              </a:rPr>
              <a:t>4  } </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내용 개체 틀 2"/>
          <p:cNvSpPr>
            <a:spLocks noGrp="1"/>
          </p:cNvSpPr>
          <p:nvPr>
            <p:ph idx="1"/>
          </p:nvPr>
        </p:nvSpPr>
        <p:spPr/>
        <p:txBody>
          <a:bodyPr/>
          <a:lstStyle>
            <a:defPPr/>
          </a:lstStyle>
          <a:p>
            <a:pPr/>
            <a:r>
              <a:rPr lang="en-US" altLang="ko-KR"/>
              <a:t>What should </a:t>
            </a:r>
            <a:r>
              <a:rPr lang="en-US" altLang="ko-KR" b="1">
                <a:latin typeface="Courier New" panose="02070309020205020404" pitchFamily="49" charset="0"/>
                <a:cs typeface="Courier New" pitchFamily="49" charset="0"/>
              </a:rPr>
              <a:t>X</a:t>
            </a:r>
            <a:r>
              <a:rPr lang="en-US" altLang="ko-KR"/>
              <a:t> be?</a:t>
            </a:r>
          </a:p>
          <a:p>
            <a:pPr lvl="1"/>
            <a:r>
              <a:rPr lang="en-US" altLang="ko-KR"/>
              <a:t>The initial value should be </a:t>
            </a:r>
            <a:r>
              <a:rPr lang="en-US" altLang="ko-KR" b="1"/>
              <a:t>1</a:t>
            </a:r>
            <a:r>
              <a:rPr lang="en-US" altLang="ko-KR"/>
              <a:t>.</a:t>
            </a:r>
          </a:p>
          <a:p>
            <a:pPr lvl="1"/>
            <a:endParaRPr lang="ko-KR" altLang="en-US"/>
          </a:p>
        </p:txBody>
      </p:sp>
      <p:sp>
        <p:nvSpPr>
          <p:cNvPr id="16" name="TextBox 15"/>
          <p:cNvSpPr txBox="1"/>
          <p:nvPr/>
        </p:nvSpPr>
        <p:spPr>
          <a:xfrm>
            <a:off x="1184222" y="3043003"/>
            <a:ext cx="7420225" cy="1600438"/>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sem_t m; </a:t>
            </a:r>
          </a:p>
          <a:p>
            <a:pPr/>
            <a:r>
              <a:rPr lang="en-US" altLang="ko-KR" sz="1400">
                <a:solidFill>
                  <a:prstClr val="black"/>
                </a:solidFill>
                <a:latin typeface="Courier New" panose="02070309020205020404" pitchFamily="49" charset="0"/>
                <a:cs typeface="Courier New" pitchFamily="49" charset="0"/>
              </a:rPr>
              <a:t>2   sem_init(&amp;m,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X); </a:t>
            </a:r>
            <a:r>
              <a:rPr lang="en-US" altLang="ko-KR" sz="1400">
                <a:solidFill>
                  <a:srgbClr val="00B0F0"/>
                </a:solidFill>
                <a:latin typeface="Courier New" panose="02070309020205020404" pitchFamily="49" charset="0"/>
                <a:cs typeface="Courier New" pitchFamily="49" charset="0"/>
              </a:rPr>
              <a:t>// initialize semaphore to X; what should X be? </a:t>
            </a:r>
          </a:p>
          <a:p>
            <a:pPr/>
            <a:r>
              <a:rPr lang="en-US" altLang="ko-KR" sz="1400">
                <a:solidFill>
                  <a:prstClr val="black"/>
                </a:solidFill>
                <a:latin typeface="Courier New" panose="02070309020205020404" pitchFamily="49" charset="0"/>
                <a:cs typeface="Courier New" pitchFamily="49" charset="0"/>
              </a:rPr>
              <a:t>3 </a:t>
            </a:r>
          </a:p>
          <a:p>
            <a:pPr/>
            <a:r>
              <a:rPr lang="en-US" altLang="ko-KR" sz="1400">
                <a:solidFill>
                  <a:prstClr val="black"/>
                </a:solidFill>
                <a:latin typeface="Courier New" panose="02070309020205020404" pitchFamily="49" charset="0"/>
                <a:cs typeface="Courier New" pitchFamily="49" charset="0"/>
              </a:rPr>
              <a:t>4   sem_wait(&amp;m); </a:t>
            </a:r>
          </a:p>
          <a:p>
            <a:pPr/>
            <a:r>
              <a:rPr lang="en-US" altLang="ko-KR" sz="1400">
                <a:solidFill>
                  <a:prstClr val="black"/>
                </a:solidFill>
                <a:latin typeface="Courier New" panose="02070309020205020404" pitchFamily="49" charset="0"/>
                <a:cs typeface="Courier New" pitchFamily="49" charset="0"/>
              </a:rPr>
              <a:t>5   </a:t>
            </a:r>
            <a:r>
              <a:rPr lang="en-US" altLang="ko-KR" sz="1400">
                <a:solidFill>
                  <a:srgbClr val="00B0F0"/>
                </a:solidFill>
                <a:latin typeface="Courier New" panose="02070309020205020404" pitchFamily="49" charset="0"/>
                <a:cs typeface="Courier New" pitchFamily="49" charset="0"/>
              </a:rPr>
              <a:t>//critical section here</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6   sem_post(&amp;m); </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
        <p:nvSpPr>
          <p:cNvPr id="17" name="제목 1"/>
          <p:cNvSpPr>
            <a:spLocks noGrp="1"/>
          </p:cNvSpPr>
          <p:nvPr>
            <p:ph type="title"/>
          </p:nvPr>
        </p:nvSpPr>
        <p:spPr/>
        <p:txBody>
          <a:bodyPr/>
          <a:lstStyle>
            <a:defPPr/>
          </a:lstStyle>
          <a:p>
            <a:pPr/>
            <a:r>
              <a:rPr lang="en-US" altLang="ko-KR"/>
              <a:t>Binary Semaphores (Locks)</a:t>
            </a:r>
            <a:endParaRPr lang="ko-KR" altLang="en-US"/>
          </a:p>
        </p:txBody>
      </p:sp>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2" name="Group 3">
            <a:extLst>
              <a:ext uri="{FF2B5EF4-FFF2-40B4-BE49-F238E27FC236}">
                <a16:creationId xmlns:a16="http://schemas.microsoft.com/office/drawing/2014/main" id="{3795E5C7-7E62-4BA5-8695-A19746209846}"/>
              </a:ext>
            </a:extLst>
          </p:cNvPr>
          <p:cNvGrpSpPr/>
          <p:nvPr/>
        </p:nvGrpSpPr>
        <p:grpSpPr>
          <a:xfrm>
            <a:off x="1" y="85173"/>
            <a:ext cx="12192000" cy="6641410"/>
            <a:chOff x="1" y="219325"/>
            <a:chExt cx="12192000" cy="6641410"/>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제목 1"/>
          <p:cNvSpPr>
            <a:spLocks noGrp="1"/>
          </p:cNvSpPr>
          <p:nvPr>
            <p:ph type="title"/>
          </p:nvPr>
        </p:nvSpPr>
        <p:spPr/>
        <p:txBody>
          <a:bodyPr/>
          <a:lstStyle>
            <a:defPPr/>
          </a:lstStyle>
          <a:p>
            <a:pPr/>
            <a:r>
              <a:rPr lang="en-US" altLang="ko-KR"/>
              <a:t>Thread Trace: Single Thread Using A Semaphore</a:t>
            </a:r>
            <a:endParaRPr lang="ko-KR" altLang="en-US"/>
          </a:p>
        </p:txBody>
      </p:sp>
      <p:sp>
        <p:nvSpPr>
          <p:cNvPr id="17" name="Content Placeholder 16"/>
          <p:cNvSpPr>
            <a:spLocks noGrp="1"/>
          </p:cNvSpPr>
          <p:nvPr>
            <p:ph idx="1"/>
          </p:nvPr>
        </p:nvSpPr>
        <p:spPr/>
        <p:txBody>
          <a:bodyPr>
            <a:normAutofit fontScale="62500" lnSpcReduction="20000"/>
          </a:bodyPr>
          <a:lstStyle>
            <a:defPPr/>
          </a:lstStyle>
          <a:p>
            <a:pPr marL="0" algn="ctr" fontAlgn="t" latinLnBrk="1">
              <a:spcBef>
                <a:spcPct val="0"/>
              </a:spcBef>
              <a:buNone/>
            </a:pPr>
            <a:r>
              <a:rPr lang="en-US" b="1">
                <a:latin typeface="맑은 고딕"/>
                <a:ea typeface="맑은 고딕"/>
                <a:cs typeface="Courier New"/>
              </a:rPr>
              <a:t>                                             </a:t>
            </a:r>
            <a:endParaRPr lang="ko-KR" altLang="en-US" b="1">
              <a:latin typeface="맑은 고딕"/>
              <a:cs typeface="Courier New"/>
            </a:endParaRPr>
          </a:p>
          <a:p>
            <a:pPr marL="0" fontAlgn="t" latinLnBrk="1">
              <a:spcBef>
                <a:spcPct val="0"/>
              </a:spcBef>
              <a:buNone/>
            </a:pPr>
            <a:r>
              <a:rPr lang="en-US" b="1">
                <a:latin typeface="맑은 고딕"/>
                <a:ea typeface="맑은 고딕"/>
                <a:cs typeface="Courier New"/>
              </a:rPr>
              <a:t> Value of Semaphore               Thread 0                                      Thread 1</a:t>
            </a:r>
            <a:endParaRPr lang="ko-KR" altLang="en-US" b="1">
              <a:latin typeface="맑은 고딕"/>
              <a:cs typeface="Courier New"/>
            </a:endParaRPr>
          </a:p>
          <a:p>
            <a:pPr marL="0" fontAlgn="t" latinLnBrk="1">
              <a:spcBef>
                <a:spcPct val="0"/>
              </a:spcBef>
              <a:buNone/>
            </a:pPr>
            <a:endParaRPr lang="ko-KR" altLang="en-US" b="1">
              <a:latin typeface="맑은 고딕"/>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fontAlgn="t" latinLnBrk="1">
              <a:spcBef>
                <a:spcPct val="0"/>
              </a:spcBef>
            </a:pPr>
            <a:endParaRPr lang="ko-KR" altLang="en-US">
              <a:latin typeface="Courier New"/>
              <a:ea typeface="Courier New"/>
              <a:cs typeface="Courier New"/>
            </a:endParaRPr>
          </a:p>
          <a:p>
            <a:pPr marL="0" fontAlgn="t" latinLnBrk="1">
              <a:spcBef>
                <a:spcPct val="0"/>
              </a:spcBef>
              <a:buNone/>
            </a:pPr>
            <a:r>
              <a:rPr lang="en-US" altLang="ko-KR">
                <a:latin typeface="Courier New"/>
                <a:ea typeface="Courier New"/>
                <a:cs typeface="Courier New"/>
              </a:rPr>
              <a:t>      1</a:t>
            </a:r>
            <a:endParaRPr lang="ko-KR" altLang="en-US">
              <a:latin typeface="Courier New"/>
              <a:ea typeface="Courier New"/>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fontAlgn="t" latinLnBrk="1">
              <a:spcBef>
                <a:spcPct val="0"/>
              </a:spcBef>
              <a:buNone/>
            </a:pPr>
            <a:r>
              <a:rPr lang="en-US">
                <a:latin typeface="Courier New"/>
                <a:ea typeface="굴림"/>
                <a:cs typeface="Courier New"/>
              </a:rPr>
              <a:t>      1                 call sema_wait()</a:t>
            </a:r>
            <a:endParaRPr lang="ko-KR" altLang="en-US">
              <a:latin typeface="Courier New"/>
              <a:ea typeface="Courier New"/>
              <a:cs typeface="Courier New"/>
            </a:endParaRPr>
          </a:p>
          <a:p>
            <a:pPr marL="0" fontAlgn="t" latinLnBrk="1">
              <a:spcBef>
                <a:spcPct val="0"/>
              </a:spcBef>
            </a:pPr>
            <a:r>
              <a:rPr lang="en-US" altLang="ko-KR">
                <a:latin typeface="Courier New"/>
                <a:ea typeface="Courier New"/>
                <a:cs typeface="Courier New"/>
              </a:rPr>
              <a:t>  </a:t>
            </a:r>
            <a:endParaRPr lang="ko-KR" altLang="en-US">
              <a:latin typeface="Courier New"/>
              <a:ea typeface="Courier New"/>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fontAlgn="t" latinLnBrk="1">
              <a:spcBef>
                <a:spcPct val="0"/>
              </a:spcBef>
              <a:buNone/>
            </a:pPr>
            <a:r>
              <a:rPr lang="en-US">
                <a:latin typeface="Courier New"/>
                <a:ea typeface="굴림"/>
                <a:cs typeface="Courier New"/>
              </a:rPr>
              <a:t>      0                 sem_wait() returns</a:t>
            </a:r>
            <a:endParaRPr lang="ko-KR" altLang="en-US">
              <a:latin typeface="Courier New"/>
              <a:ea typeface="Courier New"/>
              <a:cs typeface="Courier New"/>
            </a:endParaRPr>
          </a:p>
          <a:p>
            <a:pPr marL="0" fontAlgn="t" latinLnBrk="1">
              <a:spcBef>
                <a:spcPct val="0"/>
              </a:spcBef>
            </a:pPr>
            <a:endParaRPr lang="ko-KR" altLang="en-US">
              <a:latin typeface="Courier New"/>
              <a:ea typeface="Courier New"/>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fontAlgn="t" latinLnBrk="1">
              <a:spcBef>
                <a:spcPct val="0"/>
              </a:spcBef>
              <a:buNone/>
            </a:pPr>
            <a:r>
              <a:rPr lang="en-US">
                <a:latin typeface="Courier New"/>
                <a:ea typeface="굴림"/>
                <a:cs typeface="Courier New"/>
              </a:rPr>
              <a:t>      0                 (crit sect)</a:t>
            </a:r>
            <a:endParaRPr lang="ko-KR" altLang="en-US">
              <a:latin typeface="Courier New"/>
              <a:ea typeface="Courier New"/>
              <a:cs typeface="Courier New"/>
            </a:endParaRPr>
          </a:p>
          <a:p>
            <a:pPr marL="0" fontAlgn="t" latinLnBrk="1">
              <a:spcBef>
                <a:spcPct val="0"/>
              </a:spcBef>
            </a:pPr>
            <a:endParaRPr lang="ko-KR" altLang="en-US">
              <a:latin typeface="Courier New"/>
              <a:ea typeface="Courier New"/>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indent="0" latinLnBrk="1">
              <a:spcBef>
                <a:spcPct val="0"/>
              </a:spcBef>
              <a:buNone/>
            </a:pPr>
            <a:r>
              <a:rPr lang="en-US">
                <a:latin typeface="Courier New"/>
                <a:ea typeface="굴림"/>
                <a:cs typeface="Courier New"/>
              </a:rPr>
              <a:t>      0                 call sem_post()</a:t>
            </a:r>
            <a:endParaRPr lang="ko-KR" altLang="en-US">
              <a:latin typeface="Courier New"/>
              <a:ea typeface="Courier New"/>
              <a:cs typeface="Courier New"/>
            </a:endParaRPr>
          </a:p>
          <a:p>
            <a:pPr marL="0" fontAlgn="t" latinLnBrk="1">
              <a:spcBef>
                <a:spcPct val="0"/>
              </a:spcBef>
            </a:pPr>
            <a:endParaRPr lang="ko-KR" altLang="en-US">
              <a:latin typeface="Courier New"/>
              <a:ea typeface="Courier New"/>
              <a:cs typeface="Courier New"/>
            </a:endParaRPr>
          </a:p>
          <a:p>
            <a:pPr marL="0" algn="ctr" fontAlgn="t" latinLnBrk="1">
              <a:spcBef>
                <a:spcPct val="0"/>
              </a:spcBef>
              <a:buNone/>
            </a:pPr>
            <a:r>
              <a:rPr lang="en-US">
                <a:latin typeface="Courier New"/>
                <a:ea typeface="굴림"/>
                <a:cs typeface="Courier New"/>
              </a:rPr>
              <a:t>                       </a:t>
            </a:r>
            <a:endParaRPr lang="ko-KR" altLang="en-US">
              <a:latin typeface="Courier New"/>
              <a:ea typeface="Courier New"/>
              <a:cs typeface="Courier New"/>
            </a:endParaRPr>
          </a:p>
          <a:p>
            <a:pPr marL="0" indent="0" latinLnBrk="1">
              <a:spcBef>
                <a:spcPct val="0"/>
              </a:spcBef>
              <a:buNone/>
            </a:pPr>
            <a:r>
              <a:rPr lang="en-US">
                <a:latin typeface="Courier New"/>
                <a:ea typeface="굴림"/>
                <a:cs typeface="Courier New"/>
              </a:rPr>
              <a:t>      1                 sem_post() returns</a:t>
            </a:r>
            <a:endParaRPr lang="ko-KR" altLang="en-US">
              <a:latin typeface="Courier New"/>
              <a:ea typeface="Courier New"/>
              <a:cs typeface="Courier New"/>
            </a:endParaRPr>
          </a:p>
          <a:p>
            <a:pPr marL="0" fontAlgn="t" latinLnBrk="1">
              <a:spcBef>
                <a:spcPct val="0"/>
              </a:spcBef>
            </a:pPr>
            <a:endParaRPr lang="ko-KR" altLang="en-US">
              <a:latin typeface="Courier New"/>
              <a:ea typeface="Courier New"/>
              <a:cs typeface="Courier New"/>
            </a:endParaRPr>
          </a:p>
          <a:p>
            <a:endParaRPr lang="en-US"/>
          </a:p>
        </p:txBody>
      </p:sp>
      <p:grpSp>
        <p:nvGrpSpPr>
          <p:cNvPr id="1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a:xfrm>
            <a:off x="374754" y="1"/>
            <a:ext cx="10979046" cy="914400"/>
          </a:xfrm>
        </p:spPr>
        <p:txBody>
          <a:bodyPr>
            <a:normAutofit/>
          </a:bodyPr>
          <a:lstStyle>
            <a:defPPr/>
          </a:lstStyle>
          <a:p>
            <a:r>
              <a:rPr lang="en-US" altLang="ko-KR"/>
              <a:t>Thread Trace: Two Threads Using A Semaphore</a:t>
            </a:r>
            <a:endParaRPr lang="ko-KR" altLang="en-US"/>
          </a:p>
        </p:txBody>
      </p:sp>
      <p:graphicFrame>
        <p:nvGraphicFramePr>
          <p:cNvPr id="7" name="내용 개체 틀 6"/>
          <p:cNvGraphicFramePr>
            <a:graphicFrameLocks noGrp="1"/>
          </p:cNvGraphicFramePr>
          <p:nvPr>
            <p:ph idx="1"/>
            <p:extLst>
              <p:ext uri="{D42A27DB-BD31-4B8C-83A1-F6EECF244321}">
                <p14:modId xmlns:p14="http://schemas.microsoft.com/office/powerpoint/2010/main" val="742352518"/>
              </p:ext>
            </p:extLst>
          </p:nvPr>
        </p:nvGraphicFramePr>
        <p:xfrm>
          <a:off x="959371" y="1049310"/>
          <a:ext cx="9793150" cy="5547360"/>
        </p:xfrm>
        <a:graphic>
          <a:graphicData uri="http://schemas.openxmlformats.org/drawingml/2006/table">
            <a:tbl>
              <a:tblPr firstRow="1" bandRow="1">
                <a:tableStyleId>{5C22544A-7EE6-4342-B048-85BDC9FD1C3A}</a:tableStyleId>
              </a:tblPr>
              <a:tblGrid>
                <a:gridCol w="968554">
                  <a:extLst>
                    <a:ext uri="{9D8B030D-6E8A-4147-A177-3AD203B41FA5}">
                      <a16:colId xmlns:a16="http://schemas.microsoft.com/office/drawing/2014/main" val="20000"/>
                    </a:ext>
                  </a:extLst>
                </a:gridCol>
                <a:gridCol w="3013276">
                  <a:extLst>
                    <a:ext uri="{9D8B030D-6E8A-4147-A177-3AD203B41FA5}">
                      <a16:colId xmlns:a16="http://schemas.microsoft.com/office/drawing/2014/main" val="20001"/>
                    </a:ext>
                  </a:extLst>
                </a:gridCol>
                <a:gridCol w="1343839">
                  <a:extLst>
                    <a:ext uri="{9D8B030D-6E8A-4147-A177-3AD203B41FA5}">
                      <a16:colId xmlns:a16="http://schemas.microsoft.com/office/drawing/2014/main" val="20002"/>
                    </a:ext>
                  </a:extLst>
                </a:gridCol>
                <a:gridCol w="3068460">
                  <a:extLst>
                    <a:ext uri="{9D8B030D-6E8A-4147-A177-3AD203B41FA5}">
                      <a16:colId xmlns:a16="http://schemas.microsoft.com/office/drawing/2014/main" val="20003"/>
                    </a:ext>
                  </a:extLst>
                </a:gridCol>
                <a:gridCol w="1399021">
                  <a:extLst>
                    <a:ext uri="{9D8B030D-6E8A-4147-A177-3AD203B41FA5}">
                      <a16:colId xmlns:a16="http://schemas.microsoft.com/office/drawing/2014/main" val="20004"/>
                    </a:ext>
                  </a:extLst>
                </a:gridCol>
              </a:tblGrid>
              <a:tr h="262164">
                <a:tc>
                  <a:txBody>
                    <a:bodyPr vert="horz" wrap="square"/>
                    <a:lstStyle>
                      <a:defPPr/>
                    </a:lstStyle>
                    <a:p>
                      <a:pPr algn="ctr" latinLnBrk="1"/>
                      <a:r>
                        <a:rPr lang="en-US" altLang="ko-KR" sz="1200">
                          <a:solidFill>
                            <a:schemeClr val="tx1"/>
                          </a:solidFill>
                          <a:latin typeface="맑은 고딕" pitchFamily="50" charset="-127"/>
                          <a:ea typeface="맑은 고딕" pitchFamily="50" charset="-127"/>
                        </a:rPr>
                        <a:t>Value</a:t>
                      </a:r>
                      <a:endParaRPr lang="ko-KR" altLang="en-US" sz="12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200">
                          <a:solidFill>
                            <a:schemeClr val="tx1"/>
                          </a:solidFill>
                          <a:latin typeface="맑은 고딕" pitchFamily="50" charset="-127"/>
                          <a:ea typeface="맑은 고딕" pitchFamily="50" charset="-127"/>
                        </a:rPr>
                        <a:t>Thread  0</a:t>
                      </a:r>
                      <a:endParaRPr lang="ko-KR" altLang="en-US" sz="12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rPr>
                        <a:t>State</a:t>
                      </a:r>
                      <a:endParaRPr lang="ko-KR" altLang="en-US" sz="12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200">
                          <a:solidFill>
                            <a:schemeClr val="tx1"/>
                          </a:solidFill>
                          <a:latin typeface="맑은 고딕" pitchFamily="50" charset="-127"/>
                          <a:ea typeface="맑은 고딕" pitchFamily="50" charset="-127"/>
                        </a:rPr>
                        <a:t>Thread  1</a:t>
                      </a:r>
                      <a:endParaRPr lang="ko-KR" altLang="en-US" sz="12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rPr>
                        <a:t>State</a:t>
                      </a:r>
                      <a:endParaRPr lang="ko-KR" altLang="en-US" sz="1200">
                        <a:solidFill>
                          <a:schemeClr val="tx1"/>
                        </a:solidFill>
                        <a:latin typeface="맑은 고딕" pitchFamily="50" charset="-127"/>
                        <a:ea typeface="맑은 고딕" pitchFamily="50" charset="-127"/>
                      </a:endParaRPr>
                    </a:p>
                  </a:txBody>
                  <a:tcPr marL="121920" marR="121920">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call</a:t>
                      </a:r>
                      <a:r>
                        <a:rPr lang="en-US" altLang="ko-KR" sz="1200" baseline="0">
                          <a:solidFill>
                            <a:schemeClr val="tx1"/>
                          </a:solidFill>
                          <a:latin typeface="Courier New" panose="02070309020205020404" pitchFamily="49" charset="0"/>
                          <a:ea typeface="맑은 고딕" pitchFamily="50" charset="-127"/>
                          <a:cs typeface="Courier New" pitchFamily="49" charset="0"/>
                        </a:rPr>
                        <a:t> sem_wait()</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2"/>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err="1">
                          <a:solidFill>
                            <a:schemeClr val="tx1"/>
                          </a:solidFill>
                          <a:latin typeface="Courier New" panose="02070309020205020404" pitchFamily="49" charset="0"/>
                          <a:ea typeface="맑은 고딕" pitchFamily="50" charset="-127"/>
                          <a:cs typeface="Courier New" pitchFamily="49" charset="0"/>
                        </a:rPr>
                        <a:t>sem_wait() retruns</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3"/>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(crit set:</a:t>
                      </a:r>
                      <a:r>
                        <a:rPr lang="en-US" altLang="ko-KR" sz="1200" baseline="0">
                          <a:solidFill>
                            <a:schemeClr val="tx1"/>
                          </a:solidFill>
                          <a:latin typeface="Courier New" panose="02070309020205020404" pitchFamily="49" charset="0"/>
                          <a:ea typeface="맑은 고딕" pitchFamily="50" charset="-127"/>
                          <a:cs typeface="Courier New" pitchFamily="49" charset="0"/>
                        </a:rPr>
                        <a:t> begin)</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4"/>
                  </a:ext>
                </a:extLst>
              </a:tr>
              <a:tr h="291293">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i="1">
                          <a:solidFill>
                            <a:schemeClr val="tx1"/>
                          </a:solidFill>
                          <a:latin typeface="Courier New" panose="02070309020205020404" pitchFamily="49" charset="0"/>
                          <a:ea typeface="맑은 고딕" pitchFamily="50" charset="-127"/>
                          <a:cs typeface="Courier New" pitchFamily="49" charset="0"/>
                        </a:rPr>
                        <a:t>Interrupt; Switch → T1</a:t>
                      </a:r>
                      <a:endParaRPr lang="ko-KR" altLang="en-US" sz="14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5"/>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a:solidFill>
                            <a:schemeClr val="tx1"/>
                          </a:solidFill>
                          <a:latin typeface="Courier New" panose="02070309020205020404" pitchFamily="49" charset="0"/>
                          <a:ea typeface="맑은 고딕" pitchFamily="50" charset="-127"/>
                          <a:cs typeface="Courier New" pitchFamily="49" charset="0"/>
                        </a:rPr>
                        <a:t>call</a:t>
                      </a:r>
                      <a:r>
                        <a:rPr lang="en-US" altLang="ko-KR" sz="1200" baseline="0">
                          <a:solidFill>
                            <a:schemeClr val="tx1"/>
                          </a:solidFill>
                          <a:latin typeface="Courier New" panose="02070309020205020404" pitchFamily="49" charset="0"/>
                          <a:ea typeface="맑은 고딕" pitchFamily="50" charset="-127"/>
                          <a:cs typeface="Courier New" pitchFamily="49" charset="0"/>
                        </a:rPr>
                        <a:t> sem_wait()</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6"/>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baseline="0">
                          <a:solidFill>
                            <a:schemeClr val="tx1"/>
                          </a:solidFill>
                          <a:latin typeface="Courier New" panose="02070309020205020404" pitchFamily="49" charset="0"/>
                          <a:ea typeface="맑은 고딕" pitchFamily="50" charset="-127"/>
                          <a:cs typeface="Courier New" pitchFamily="49" charset="0"/>
                        </a:rPr>
                        <a:t> decrement sem</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7"/>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(sem &lt; 0)</a:t>
                      </a:r>
                      <a:r>
                        <a:rPr lang="en-US" altLang="ko-KR" sz="1200">
                          <a:solidFill>
                            <a:schemeClr val="tx1"/>
                          </a:solidFill>
                          <a:latin typeface="Vijaya" panose="020b0604020202020204" pitchFamily="34" charset="0"/>
                          <a:ea typeface="맑은 고딕" pitchFamily="50" charset="-127"/>
                          <a:cs typeface="Vijaya" panose="020b0604020202020204" pitchFamily="34" charset="0"/>
                        </a:rPr>
                        <a:t>→</a:t>
                      </a:r>
                      <a:r>
                        <a:rPr lang="en-US" altLang="ko-KR" sz="1200">
                          <a:solidFill>
                            <a:schemeClr val="tx1"/>
                          </a:solidFill>
                          <a:latin typeface="Courier New" panose="02070309020205020404" pitchFamily="49" charset="0"/>
                          <a:ea typeface="맑은 고딕" pitchFamily="50" charset="-127"/>
                          <a:cs typeface="Courier New" pitchFamily="49" charset="0"/>
                        </a:rPr>
                        <a:t>sleep</a:t>
                      </a:r>
                      <a:r>
                        <a:rPr lang="en-US" altLang="ko-KR" sz="1200" baseline="0">
                          <a:solidFill>
                            <a:schemeClr val="tx1"/>
                          </a:solidFill>
                          <a:latin typeface="Courier New" panose="02070309020205020404" pitchFamily="49" charset="0"/>
                          <a:ea typeface="맑은 고딕" pitchFamily="50" charset="-127"/>
                          <a:cs typeface="Courier New" pitchFamily="49" charset="0"/>
                        </a:rPr>
                        <a:t> </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sleeping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8"/>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i="1">
                          <a:solidFill>
                            <a:schemeClr val="tx1"/>
                          </a:solidFill>
                          <a:latin typeface="Courier New" panose="02070309020205020404" pitchFamily="49" charset="0"/>
                          <a:ea typeface="맑은 고딕" pitchFamily="50" charset="-127"/>
                          <a:cs typeface="Courier New" pitchFamily="49" charset="0"/>
                        </a:rPr>
                        <a:t>Switch → T0</a:t>
                      </a:r>
                      <a:endParaRPr lang="ko-KR" altLang="en-US" sz="12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sleeping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9"/>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(crit sect: end)</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sleeping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0"/>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call</a:t>
                      </a:r>
                      <a:r>
                        <a:rPr lang="en-US" altLang="ko-KR" sz="1200" baseline="0">
                          <a:solidFill>
                            <a:schemeClr val="tx1"/>
                          </a:solidFill>
                          <a:latin typeface="Courier New" panose="02070309020205020404" pitchFamily="49" charset="0"/>
                          <a:ea typeface="맑은 고딕" pitchFamily="50" charset="-127"/>
                          <a:cs typeface="Courier New" pitchFamily="49" charset="0"/>
                        </a:rPr>
                        <a:t> sem_post()</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sleeping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1"/>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baseline="0">
                          <a:solidFill>
                            <a:schemeClr val="tx1"/>
                          </a:solidFill>
                          <a:latin typeface="Courier New" panose="02070309020205020404" pitchFamily="49" charset="0"/>
                          <a:ea typeface="맑은 고딕" pitchFamily="50" charset="-127"/>
                          <a:cs typeface="Courier New" pitchFamily="49" charset="0"/>
                        </a:rPr>
                        <a:t> increment sem</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sleeping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2"/>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 wake(T1)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3"/>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err="1">
                          <a:solidFill>
                            <a:schemeClr val="tx1"/>
                          </a:solidFill>
                          <a:latin typeface="Courier New" panose="02070309020205020404" pitchFamily="49" charset="0"/>
                          <a:ea typeface="맑은 고딕" pitchFamily="50" charset="-127"/>
                          <a:cs typeface="Courier New" pitchFamily="49" charset="0"/>
                        </a:rPr>
                        <a:t>sem_post()</a:t>
                      </a:r>
                      <a:r>
                        <a:rPr lang="en-US" altLang="ko-KR" sz="1200" baseline="0">
                          <a:solidFill>
                            <a:schemeClr val="tx1"/>
                          </a:solidFill>
                          <a:latin typeface="Courier New" panose="02070309020205020404" pitchFamily="49" charset="0"/>
                          <a:ea typeface="맑은 고딕" pitchFamily="50" charset="-127"/>
                          <a:cs typeface="Courier New" pitchFamily="49" charset="0"/>
                        </a:rPr>
                        <a:t> returns</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4"/>
                  </a:ext>
                </a:extLst>
              </a:tr>
              <a:tr h="291293">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i="1">
                          <a:solidFill>
                            <a:schemeClr val="tx1"/>
                          </a:solidFill>
                          <a:latin typeface="Courier New" panose="02070309020205020404" pitchFamily="49" charset="0"/>
                          <a:ea typeface="맑은 고딕" pitchFamily="50" charset="-127"/>
                          <a:cs typeface="Courier New" pitchFamily="49" charset="0"/>
                        </a:rPr>
                        <a:t>Interrupt; Switch → T1</a:t>
                      </a:r>
                      <a:endParaRPr lang="ko-KR" altLang="en-US" sz="12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5"/>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err="1">
                          <a:solidFill>
                            <a:schemeClr val="tx1"/>
                          </a:solidFill>
                          <a:latin typeface="Courier New" panose="02070309020205020404" pitchFamily="49" charset="0"/>
                          <a:ea typeface="맑은 고딕" pitchFamily="50" charset="-127"/>
                          <a:cs typeface="Courier New" pitchFamily="49" charset="0"/>
                        </a:rPr>
                        <a:t>sem_wait() retruns</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6"/>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200">
                          <a:solidFill>
                            <a:schemeClr val="tx1"/>
                          </a:solidFill>
                          <a:latin typeface="Courier New" panose="02070309020205020404" pitchFamily="49" charset="0"/>
                          <a:ea typeface="맑은 고딕" pitchFamily="50" charset="-127"/>
                          <a:cs typeface="Courier New" pitchFamily="49" charset="0"/>
                        </a:rPr>
                        <a:t> (crit sect)</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7"/>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0</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a:solidFill>
                            <a:schemeClr val="tx1"/>
                          </a:solidFill>
                          <a:latin typeface="Courier New" panose="02070309020205020404" pitchFamily="49" charset="0"/>
                          <a:ea typeface="맑은 고딕" pitchFamily="50" charset="-127"/>
                          <a:cs typeface="Courier New" pitchFamily="49" charset="0"/>
                        </a:rPr>
                        <a:t>call</a:t>
                      </a:r>
                      <a:r>
                        <a:rPr lang="en-US" altLang="ko-KR" sz="1200" baseline="0">
                          <a:solidFill>
                            <a:schemeClr val="tx1"/>
                          </a:solidFill>
                          <a:latin typeface="Courier New" panose="02070309020205020404" pitchFamily="49" charset="0"/>
                          <a:ea typeface="맑은 고딕" pitchFamily="50" charset="-127"/>
                          <a:cs typeface="Courier New" pitchFamily="49" charset="0"/>
                        </a:rPr>
                        <a:t> sem_post()</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8"/>
                  </a:ext>
                </a:extLst>
              </a:tr>
              <a:tr h="262164">
                <a:tc>
                  <a:txBody>
                    <a:bodyPr vert="horz" wrap="square"/>
                    <a:lstStyle>
                      <a:defPPr/>
                    </a:lstStyle>
                    <a:p>
                      <a:pPr algn="ctr" latinLnBrk="1"/>
                      <a:r>
                        <a:rPr lang="en-US" altLang="ko-KR" sz="1200">
                          <a:solidFill>
                            <a:schemeClr val="tx1"/>
                          </a:solidFill>
                          <a:latin typeface="Courier New" panose="02070309020205020404" pitchFamily="49" charset="0"/>
                          <a:ea typeface="맑은 고딕" pitchFamily="50" charset="-127"/>
                          <a:cs typeface="Courier New" pitchFamily="49" charset="0"/>
                        </a:rPr>
                        <a:t>1</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Ready</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200" err="1">
                          <a:solidFill>
                            <a:schemeClr val="tx1"/>
                          </a:solidFill>
                          <a:latin typeface="Courier New" panose="02070309020205020404" pitchFamily="49" charset="0"/>
                          <a:ea typeface="맑은 고딕" pitchFamily="50" charset="-127"/>
                          <a:cs typeface="Courier New" pitchFamily="49" charset="0"/>
                        </a:rPr>
                        <a:t>sem_post()</a:t>
                      </a:r>
                      <a:r>
                        <a:rPr lang="en-US" altLang="ko-KR" sz="1200" baseline="0">
                          <a:solidFill>
                            <a:schemeClr val="tx1"/>
                          </a:solidFill>
                          <a:latin typeface="Courier New" panose="02070309020205020404" pitchFamily="49" charset="0"/>
                          <a:ea typeface="맑은 고딕" pitchFamily="50" charset="-127"/>
                          <a:cs typeface="Courier New" pitchFamily="49" charset="0"/>
                        </a:rPr>
                        <a:t> returns</a:t>
                      </a:r>
                      <a:endParaRPr lang="ko-KR" altLang="en-US" sz="12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200">
                          <a:solidFill>
                            <a:schemeClr val="tx1"/>
                          </a:solidFill>
                          <a:latin typeface="맑은 고딕" pitchFamily="50" charset="-127"/>
                          <a:ea typeface="맑은 고딕" pitchFamily="50" charset="-127"/>
                          <a:cs typeface="Courier New" pitchFamily="49" charset="0"/>
                        </a:rPr>
                        <a:t>Running</a:t>
                      </a:r>
                      <a:endParaRPr lang="ko-KR" altLang="en-US" sz="12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9"/>
                  </a:ext>
                </a:extLst>
              </a:tr>
            </a:tbl>
          </a:graphicData>
        </a:graphic>
      </p:graphicFrame>
      <p:sp>
        <p:nvSpPr>
          <p:cNvPr id="4" name="슬라이드 번호 개체 틀 3"/>
          <p:cNvSpPr>
            <a:spLocks noGrp="1"/>
          </p:cNvSpPr>
          <p:nvPr>
            <p:ph type="sldNum" sz="quarter" idx="11"/>
          </p:nvPr>
        </p:nvSpPr>
        <p:spPr/>
        <p:txBody>
          <a:bodyPr/>
          <a:lstStyle>
            <a:defPPr/>
          </a:lstStyle>
          <a:p>
            <a:pPr>
              <a:defRPr/>
            </a:pPr>
            <a:fld id="{515CC4ED-1449-4712-AE45-EBC263B4DD26}" type="slidenum">
              <a:rPr lang="en-US" altLang="ko-KR" smtClean="0">
                <a:solidFill>
                  <a:srgbClr val="1F497D">
                    <a:lumMod val="50000"/>
                  </a:srgbClr>
                </a:solidFill>
              </a:rPr>
              <a:pPr>
                <a:defRPr/>
              </a:pPr>
              <a:t>207</a:t>
            </a:fld>
            <a:r>
              <a:rPr lang="en-US" altLang="ko-KR">
                <a:solidFill>
                  <a:srgbClr val="1F497D">
                    <a:lumMod val="50000"/>
                  </a:srgbClr>
                </a:solidFill>
              </a:rPr>
              <a:t> </a:t>
            </a: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686954494"/>
      </p:ext>
    </p:extLst>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a:xfrm>
            <a:off x="838200" y="1"/>
            <a:ext cx="10515600" cy="869429"/>
          </a:xfrm>
        </p:spPr>
        <p:txBody>
          <a:bodyPr/>
          <a:lstStyle>
            <a:defPPr/>
          </a:lstStyle>
          <a:p>
            <a:pPr/>
            <a:r>
              <a:rPr lang="en-US" altLang="ko-KR"/>
              <a:t>Semaphores As Condition Variables</a:t>
            </a:r>
            <a:endParaRPr lang="ko-KR" altLang="en-US"/>
          </a:p>
        </p:txBody>
      </p:sp>
      <p:sp>
        <p:nvSpPr>
          <p:cNvPr id="3" name="내용 개체 틀 2"/>
          <p:cNvSpPr>
            <a:spLocks noGrp="1"/>
          </p:cNvSpPr>
          <p:nvPr>
            <p:ph idx="1"/>
          </p:nvPr>
        </p:nvSpPr>
        <p:spPr/>
        <p:txBody>
          <a:bodyPr>
            <a:normAutofit fontScale="92500" lnSpcReduction="20000"/>
          </a:bodyPr>
          <a:lstStyle>
            <a:defPPr/>
          </a:lstStyle>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pPr lvl="1"/>
            <a:r>
              <a:rPr lang="en-US" altLang="ko-KR"/>
              <a:t>What should </a:t>
            </a:r>
            <a:r>
              <a:rPr lang="en-US" altLang="ko-KR" b="1">
                <a:latin typeface="Courier New" panose="02070309020205020404" pitchFamily="49" charset="0"/>
                <a:cs typeface="Courier New" pitchFamily="49" charset="0"/>
              </a:rPr>
              <a:t>X</a:t>
            </a:r>
            <a:r>
              <a:rPr lang="en-US" altLang="ko-KR"/>
              <a:t> be?</a:t>
            </a:r>
          </a:p>
          <a:p>
            <a:pPr lvl="2"/>
            <a:r>
              <a:rPr lang="en-US" altLang="ko-KR"/>
              <a:t>The value of semaphore should be set to is </a:t>
            </a:r>
            <a:r>
              <a:rPr lang="en-US" altLang="ko-KR" b="1"/>
              <a:t>0</a:t>
            </a:r>
            <a:r>
              <a:rPr lang="en-US" altLang="ko-KR"/>
              <a:t>.</a:t>
            </a:r>
          </a:p>
        </p:txBody>
      </p:sp>
      <p:sp>
        <p:nvSpPr>
          <p:cNvPr id="6" name="TextBox 5"/>
          <p:cNvSpPr txBox="1"/>
          <p:nvPr/>
        </p:nvSpPr>
        <p:spPr>
          <a:xfrm>
            <a:off x="623392" y="908721"/>
            <a:ext cx="7872875" cy="4185761"/>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sem_t s; </a:t>
            </a:r>
          </a:p>
          <a:p>
            <a:pPr/>
            <a:r>
              <a:rPr lang="en-US" altLang="ko-KR" sz="1400">
                <a:solidFill>
                  <a:prstClr val="black"/>
                </a:solidFill>
                <a:latin typeface="Courier New" panose="02070309020205020404" pitchFamily="49" charset="0"/>
                <a:cs typeface="Courier New" pitchFamily="49" charset="0"/>
              </a:rPr>
              <a:t>2 </a:t>
            </a:r>
          </a:p>
          <a:p>
            <a:pPr/>
            <a:r>
              <a:rPr lang="en-US" altLang="ko-KR" sz="1400">
                <a:solidFill>
                  <a:prstClr val="black"/>
                </a:solidFill>
                <a:latin typeface="Courier New" panose="02070309020205020404" pitchFamily="49" charset="0"/>
                <a:cs typeface="Courier New" pitchFamily="49" charset="0"/>
              </a:rPr>
              <a:t>3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 </a:t>
            </a:r>
          </a:p>
          <a:p>
            <a:pPr/>
            <a:r>
              <a:rPr lang="en-US" altLang="ko-KR" sz="1400">
                <a:solidFill>
                  <a:prstClr val="black"/>
                </a:solidFill>
                <a:latin typeface="Courier New" panose="02070309020205020404" pitchFamily="49" charset="0"/>
                <a:cs typeface="Courier New" pitchFamily="49" charset="0"/>
              </a:rPr>
              <a:t>4   child(</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5    	printf("child\n"); </a:t>
            </a:r>
          </a:p>
          <a:p>
            <a:pPr/>
            <a:r>
              <a:rPr lang="en-US" altLang="ko-KR" sz="1400">
                <a:solidFill>
                  <a:prstClr val="black"/>
                </a:solidFill>
                <a:latin typeface="Courier New" panose="02070309020205020404" pitchFamily="49" charset="0"/>
                <a:cs typeface="Courier New" pitchFamily="49" charset="0"/>
              </a:rPr>
              <a:t>6    	sem_post(&amp;s); </a:t>
            </a:r>
            <a:r>
              <a:rPr lang="en-US" altLang="ko-KR" sz="1400">
                <a:solidFill>
                  <a:srgbClr val="00B0F0"/>
                </a:solidFill>
                <a:latin typeface="Courier New" panose="02070309020205020404" pitchFamily="49" charset="0"/>
                <a:cs typeface="Courier New" pitchFamily="49" charset="0"/>
              </a:rPr>
              <a:t>// signal here: child is done</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7    	</a:t>
            </a:r>
            <a:r>
              <a:rPr lang="en-US" altLang="ko-KR" sz="1400">
                <a:solidFill>
                  <a:srgbClr val="F79646">
                    <a:lumMod val="75000"/>
                  </a:srgbClr>
                </a:solidFill>
                <a:latin typeface="Courier New" panose="02070309020205020404" pitchFamily="49" charset="0"/>
                <a:cs typeface="Courier New" pitchFamily="49" charset="0"/>
              </a:rPr>
              <a:t>return</a:t>
            </a:r>
            <a:r>
              <a:rPr lang="en-US" altLang="ko-KR" sz="1400">
                <a:solidFill>
                  <a:prstClr val="black"/>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NULL</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8   } </a:t>
            </a:r>
          </a:p>
          <a:p>
            <a:pPr/>
            <a:r>
              <a:rPr lang="en-US" altLang="ko-KR" sz="1400">
                <a:solidFill>
                  <a:prstClr val="black"/>
                </a:solidFill>
                <a:latin typeface="Courier New" panose="02070309020205020404" pitchFamily="49" charset="0"/>
                <a:cs typeface="Courier New" pitchFamily="49" charset="0"/>
              </a:rPr>
              <a:t>9 </a:t>
            </a:r>
          </a:p>
          <a:p>
            <a:pPr/>
            <a:r>
              <a:rPr lang="en-US" altLang="ko-KR" sz="1400">
                <a:solidFill>
                  <a:prstClr val="black"/>
                </a:solidFill>
                <a:latin typeface="Courier New" panose="02070309020205020404" pitchFamily="49" charset="0"/>
                <a:cs typeface="Courier New" pitchFamily="49" charset="0"/>
              </a:rPr>
              <a:t>10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11   main(</a:t>
            </a:r>
            <a:r>
              <a:rPr lang="en-US" altLang="ko-KR" sz="1400" err="1">
                <a:solidFill>
                  <a:srgbClr val="00B050"/>
                </a:solidFill>
                <a:latin typeface="Courier New" panose="02070309020205020404" pitchFamily="49" charset="0"/>
                <a:cs typeface="Courier New" pitchFamily="49" charset="0"/>
              </a:rPr>
              <a:t>in</a:t>
            </a:r>
            <a:r>
              <a:rPr lang="en-US" altLang="ko-KR" sz="1400" err="1">
                <a:solidFill>
                  <a:prstClr val="black"/>
                </a:solidFill>
                <a:latin typeface="Courier New" panose="02070309020205020404" pitchFamily="49" charset="0"/>
                <a:cs typeface="Courier New" pitchFamily="49" charset="0"/>
              </a:rPr>
              <a:t>t argc, </a:t>
            </a:r>
            <a:r>
              <a:rPr lang="en-US" altLang="ko-KR" sz="1400">
                <a:solidFill>
                  <a:srgbClr val="00B050"/>
                </a:solidFill>
                <a:latin typeface="Courier New" panose="02070309020205020404" pitchFamily="49" charset="0"/>
                <a:cs typeface="Courier New" pitchFamily="49" charset="0"/>
              </a:rPr>
              <a:t>char</a:t>
            </a:r>
            <a:r>
              <a:rPr lang="en-US" altLang="ko-KR" sz="1400">
                <a:solidFill>
                  <a:prstClr val="black"/>
                </a:solidFill>
                <a:latin typeface="Courier New" panose="02070309020205020404" pitchFamily="49" charset="0"/>
                <a:cs typeface="Courier New" pitchFamily="49" charset="0"/>
              </a:rPr>
              <a:t> *argv[]) { </a:t>
            </a:r>
          </a:p>
          <a:p>
            <a:pPr/>
            <a:r>
              <a:rPr lang="en-US" altLang="ko-KR" sz="1400">
                <a:solidFill>
                  <a:prstClr val="black"/>
                </a:solidFill>
                <a:latin typeface="Courier New" panose="02070309020205020404" pitchFamily="49" charset="0"/>
                <a:cs typeface="Courier New" pitchFamily="49" charset="0"/>
              </a:rPr>
              <a:t>12   	sem_init(&amp;s,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X); </a:t>
            </a:r>
            <a:r>
              <a:rPr lang="en-US" altLang="ko-KR" sz="1400">
                <a:solidFill>
                  <a:srgbClr val="00B0F0"/>
                </a:solidFill>
                <a:latin typeface="Courier New" panose="02070309020205020404" pitchFamily="49" charset="0"/>
                <a:cs typeface="Courier New" pitchFamily="49" charset="0"/>
              </a:rPr>
              <a:t>// what should X be? </a:t>
            </a:r>
          </a:p>
          <a:p>
            <a:pPr/>
            <a:r>
              <a:rPr lang="en-US" altLang="ko-KR" sz="1400">
                <a:solidFill>
                  <a:prstClr val="black"/>
                </a:solidFill>
                <a:latin typeface="Courier New" panose="02070309020205020404" pitchFamily="49" charset="0"/>
                <a:cs typeface="Courier New" pitchFamily="49" charset="0"/>
              </a:rPr>
              <a:t>13   	printf("parent: begin\n"); </a:t>
            </a:r>
          </a:p>
          <a:p>
            <a:pPr/>
            <a:r>
              <a:rPr lang="en-US" altLang="ko-KR" sz="1400">
                <a:solidFill>
                  <a:prstClr val="black"/>
                </a:solidFill>
                <a:latin typeface="Courier New" panose="02070309020205020404" pitchFamily="49" charset="0"/>
                <a:cs typeface="Courier New" pitchFamily="49" charset="0"/>
              </a:rPr>
              <a:t>14    	pthread_t c; </a:t>
            </a:r>
          </a:p>
          <a:p>
            <a:pPr/>
            <a:r>
              <a:rPr lang="en-US" altLang="ko-KR" sz="1400">
                <a:solidFill>
                  <a:prstClr val="black"/>
                </a:solidFill>
                <a:latin typeface="Courier New" panose="02070309020205020404" pitchFamily="49" charset="0"/>
                <a:cs typeface="Courier New" pitchFamily="49" charset="0"/>
              </a:rPr>
              <a:t>15    	pthread_create(c, </a:t>
            </a:r>
            <a:r>
              <a:rPr lang="en-US" altLang="ko-KR" sz="1400">
                <a:solidFill>
                  <a:srgbClr val="FF0000"/>
                </a:solidFill>
                <a:latin typeface="Courier New" panose="02070309020205020404" pitchFamily="49" charset="0"/>
                <a:cs typeface="Courier New" pitchFamily="49" charset="0"/>
              </a:rPr>
              <a:t>NULL</a:t>
            </a:r>
            <a:r>
              <a:rPr lang="en-US" altLang="ko-KR" sz="1400">
                <a:solidFill>
                  <a:prstClr val="black"/>
                </a:solidFill>
                <a:latin typeface="Courier New" panose="02070309020205020404" pitchFamily="49" charset="0"/>
                <a:cs typeface="Courier New" pitchFamily="49" charset="0"/>
              </a:rPr>
              <a:t>, child, </a:t>
            </a:r>
            <a:r>
              <a:rPr lang="en-US" altLang="ko-KR" sz="1400">
                <a:solidFill>
                  <a:srgbClr val="FF0000"/>
                </a:solidFill>
                <a:latin typeface="Courier New" panose="02070309020205020404" pitchFamily="49" charset="0"/>
                <a:cs typeface="Courier New" pitchFamily="49" charset="0"/>
              </a:rPr>
              <a:t>NULL</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16    	sem_wait(&amp;s); </a:t>
            </a:r>
            <a:r>
              <a:rPr lang="en-US" altLang="ko-KR" sz="1400">
                <a:solidFill>
                  <a:srgbClr val="00B0F0"/>
                </a:solidFill>
                <a:latin typeface="Courier New" panose="02070309020205020404" pitchFamily="49" charset="0"/>
                <a:cs typeface="Courier New" pitchFamily="49" charset="0"/>
              </a:rPr>
              <a:t>// wait here for child</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17 	printf("parent: end\n"); </a:t>
            </a:r>
          </a:p>
          <a:p>
            <a:pPr/>
            <a:r>
              <a:rPr lang="en-US" altLang="ko-KR" sz="1400">
                <a:solidFill>
                  <a:prstClr val="black"/>
                </a:solidFill>
                <a:latin typeface="Courier New" panose="02070309020205020404" pitchFamily="49" charset="0"/>
                <a:cs typeface="Courier New" pitchFamily="49" charset="0"/>
              </a:rPr>
              <a:t>18   	</a:t>
            </a:r>
            <a:r>
              <a:rPr lang="en-US" altLang="ko-KR" sz="1400">
                <a:solidFill>
                  <a:srgbClr val="F79646">
                    <a:lumMod val="75000"/>
                  </a:srgbClr>
                </a:solidFill>
                <a:latin typeface="Courier New" panose="02070309020205020404" pitchFamily="49" charset="0"/>
                <a:cs typeface="Courier New" pitchFamily="49" charset="0"/>
              </a:rPr>
              <a:t>return</a:t>
            </a:r>
            <a:r>
              <a:rPr lang="en-US" altLang="ko-KR" sz="1400">
                <a:solidFill>
                  <a:prstClr val="black"/>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19   } </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
        <p:nvSpPr>
          <p:cNvPr id="7" name="TextBox 6"/>
          <p:cNvSpPr txBox="1"/>
          <p:nvPr/>
        </p:nvSpPr>
        <p:spPr>
          <a:xfrm>
            <a:off x="2543605" y="5085185"/>
            <a:ext cx="2755178" cy="307777"/>
          </a:xfrm>
          <a:prstGeom prst="rect">
            <a:avLst/>
          </a:prstGeom>
          <a:noFill/>
        </p:spPr>
        <p:txBody>
          <a:bodyPr wrap="non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 Parent Waiting For Its Child</a:t>
            </a:r>
            <a:endParaRPr lang="ko-KR" altLang="en-US" sz="1400" b="1">
              <a:solidFill>
                <a:prstClr val="black"/>
              </a:solidFill>
              <a:latin typeface="맑은 고딕" pitchFamily="50" charset="-127"/>
              <a:ea typeface="맑은 고딕" pitchFamily="50" charset="-127"/>
            </a:endParaRPr>
          </a:p>
        </p:txBody>
      </p:sp>
      <p:sp>
        <p:nvSpPr>
          <p:cNvPr id="8" name="TextBox 7"/>
          <p:cNvSpPr txBox="1"/>
          <p:nvPr/>
        </p:nvSpPr>
        <p:spPr>
          <a:xfrm>
            <a:off x="8784299" y="4365104"/>
            <a:ext cx="3168352" cy="738664"/>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parent: begin</a:t>
            </a:r>
          </a:p>
          <a:p>
            <a:pPr/>
            <a:r>
              <a:rPr lang="en-US" altLang="ko-KR" sz="1400">
                <a:solidFill>
                  <a:prstClr val="black"/>
                </a:solidFill>
                <a:latin typeface="Courier New" panose="02070309020205020404" pitchFamily="49" charset="0"/>
                <a:ea typeface="맑은 고딕" pitchFamily="50" charset="-127"/>
                <a:cs typeface="Courier New" pitchFamily="49" charset="0"/>
              </a:rPr>
              <a:t>child</a:t>
            </a:r>
          </a:p>
          <a:p>
            <a:pPr/>
            <a:r>
              <a:rPr lang="en-US" altLang="ko-KR" sz="1400">
                <a:solidFill>
                  <a:prstClr val="black"/>
                </a:solidFill>
                <a:latin typeface="Courier New" panose="02070309020205020404" pitchFamily="49" charset="0"/>
                <a:ea typeface="맑은 고딕" pitchFamily="50" charset="-127"/>
                <a:cs typeface="Courier New" pitchFamily="49" charset="0"/>
              </a:rPr>
              <a:t>parent: end</a:t>
            </a:r>
          </a:p>
        </p:txBody>
      </p:sp>
      <p:sp>
        <p:nvSpPr>
          <p:cNvPr id="9" name="TextBox 8"/>
          <p:cNvSpPr txBox="1"/>
          <p:nvPr/>
        </p:nvSpPr>
        <p:spPr>
          <a:xfrm>
            <a:off x="8995938" y="5085185"/>
            <a:ext cx="1929503" cy="307777"/>
          </a:xfrm>
          <a:prstGeom prst="rect">
            <a:avLst/>
          </a:prstGeom>
          <a:noFill/>
        </p:spPr>
        <p:txBody>
          <a:bodyPr wrap="non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The execution result</a:t>
            </a:r>
            <a:endParaRPr lang="ko-KR" altLang="en-US" sz="1400" b="1">
              <a:solidFill>
                <a:prstClr val="black"/>
              </a:solidFill>
              <a:latin typeface="맑은 고딕" pitchFamily="50" charset="-127"/>
              <a:ea typeface="맑은 고딕" pitchFamily="50" charset="-127"/>
            </a:endParaRPr>
          </a:p>
        </p:txBody>
      </p:sp>
      <p:grpSp>
        <p:nvGrpSpPr>
          <p:cNvPr id="10"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1"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429441005"/>
      </p:ext>
    </p:extLst>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a:xfrm>
            <a:off x="494675" y="365126"/>
            <a:ext cx="10859125" cy="1178862"/>
          </a:xfrm>
        </p:spPr>
        <p:txBody>
          <a:bodyPr/>
          <a:lstStyle>
            <a:defPPr/>
          </a:lstStyle>
          <a:p>
            <a:pPr/>
            <a:r>
              <a:rPr lang="en-US" altLang="ko-KR"/>
              <a:t>Thread Trace: Parent Waiting For Child (Case 1)</a:t>
            </a:r>
            <a:endParaRPr lang="ko-KR" altLang="en-US"/>
          </a:p>
        </p:txBody>
      </p:sp>
      <p:sp>
        <p:nvSpPr>
          <p:cNvPr id="3" name="내용 개체 틀 2"/>
          <p:cNvSpPr>
            <a:spLocks noGrp="1"/>
          </p:cNvSpPr>
          <p:nvPr>
            <p:ph idx="1"/>
          </p:nvPr>
        </p:nvSpPr>
        <p:spPr>
          <a:xfrm>
            <a:off x="838200" y="1364105"/>
            <a:ext cx="10515600" cy="4812858"/>
          </a:xfrm>
        </p:spPr>
        <p:txBody>
          <a:bodyPr/>
          <a:lstStyle>
            <a:defPPr/>
          </a:lstStyle>
          <a:p>
            <a:pPr/>
            <a:r>
              <a:rPr lang="en-US" altLang="ko-KR"/>
              <a:t>The parent call </a:t>
            </a:r>
            <a:r>
              <a:rPr lang="en-US" altLang="ko-KR" err="1">
                <a:latin typeface="Courier New" panose="02070309020205020404" pitchFamily="49" charset="0"/>
                <a:cs typeface="Courier New" pitchFamily="49" charset="0"/>
              </a:rPr>
              <a:t>sem_wait()</a:t>
            </a:r>
            <a:r>
              <a:rPr lang="en-US" altLang="ko-KR"/>
              <a:t> before the child has called </a:t>
            </a:r>
            <a:r>
              <a:rPr lang="en-US" altLang="ko-KR" err="1">
                <a:latin typeface="Courier New" panose="02070309020205020404" pitchFamily="49" charset="0"/>
                <a:cs typeface="Courier New" pitchFamily="49" charset="0"/>
              </a:rPr>
              <a:t>sem_post()</a:t>
            </a:r>
            <a:r>
              <a:rPr lang="en-US" altLang="ko-KR"/>
              <a:t>.</a:t>
            </a:r>
            <a:endParaRPr lang="ko-KR" altLang="en-US"/>
          </a:p>
        </p:txBody>
      </p:sp>
      <p:graphicFrame>
        <p:nvGraphicFramePr>
          <p:cNvPr id="7" name="내용 개체 틀 6"/>
          <p:cNvGraphicFramePr>
            <a:graphicFrameLocks noGrp="1"/>
          </p:cNvGraphicFramePr>
          <p:nvPr/>
        </p:nvGraphicFramePr>
        <p:xfrm>
          <a:off x="431371" y="2128604"/>
          <a:ext cx="11329258" cy="4197240"/>
        </p:xfrm>
        <a:graphic>
          <a:graphicData uri="http://schemas.openxmlformats.org/drawingml/2006/table">
            <a:tbl>
              <a:tblPr firstRow="1" bandRow="1">
                <a:tableStyleId>{5C22544A-7EE6-4342-B048-85BDC9FD1C3A}</a:tableStyleId>
              </a:tblPr>
              <a:tblGrid>
                <a:gridCol w="1089352">
                  <a:extLst>
                    <a:ext uri="{9D8B030D-6E8A-4147-A177-3AD203B41FA5}">
                      <a16:colId xmlns:a16="http://schemas.microsoft.com/office/drawing/2014/main" val="20000"/>
                    </a:ext>
                  </a:extLst>
                </a:gridCol>
                <a:gridCol w="3231128">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4043525">
                  <a:extLst>
                    <a:ext uri="{9D8B030D-6E8A-4147-A177-3AD203B41FA5}">
                      <a16:colId xmlns:a16="http://schemas.microsoft.com/office/drawing/2014/main" val="20003"/>
                    </a:ext>
                  </a:extLst>
                </a:gridCol>
                <a:gridCol w="1525093">
                  <a:extLst>
                    <a:ext uri="{9D8B030D-6E8A-4147-A177-3AD203B41FA5}">
                      <a16:colId xmlns:a16="http://schemas.microsoft.com/office/drawing/2014/main" val="20004"/>
                    </a:ext>
                  </a:extLst>
                </a:gridCol>
              </a:tblGrid>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Value</a:t>
                      </a:r>
                      <a:endParaRPr lang="ko-KR" altLang="en-US" sz="14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400">
                          <a:solidFill>
                            <a:schemeClr val="tx1"/>
                          </a:solidFill>
                          <a:latin typeface="맑은 고딕" pitchFamily="50" charset="-127"/>
                          <a:ea typeface="맑은 고딕" pitchFamily="50" charset="-127"/>
                        </a:rPr>
                        <a:t>Parent  </a:t>
                      </a:r>
                      <a:endParaRPr lang="ko-KR" altLang="en-US" sz="14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State</a:t>
                      </a:r>
                      <a:endParaRPr lang="ko-KR" altLang="en-US" sz="14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400">
                          <a:solidFill>
                            <a:schemeClr val="tx1"/>
                          </a:solidFill>
                          <a:latin typeface="맑은 고딕" pitchFamily="50" charset="-127"/>
                          <a:ea typeface="맑은 고딕" pitchFamily="50" charset="-127"/>
                        </a:rPr>
                        <a:t>Child</a:t>
                      </a:r>
                      <a:endParaRPr lang="ko-KR" altLang="en-US" sz="14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State</a:t>
                      </a:r>
                      <a:endParaRPr lang="ko-KR" altLang="en-US" sz="1400">
                        <a:solidFill>
                          <a:schemeClr val="tx1"/>
                        </a:solidFill>
                        <a:latin typeface="맑은 고딕" pitchFamily="50" charset="-127"/>
                        <a:ea typeface="맑은 고딕" pitchFamily="50" charset="-127"/>
                      </a:endParaRPr>
                    </a:p>
                  </a:txBody>
                  <a:tcPr marL="121920" marR="121920">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Create(Child)</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i="1">
                          <a:solidFill>
                            <a:schemeClr val="tx1"/>
                          </a:solidFill>
                          <a:latin typeface="Courier New" panose="02070309020205020404" pitchFamily="49" charset="0"/>
                          <a:ea typeface="맑은 고딕" pitchFamily="50" charset="-127"/>
                          <a:cs typeface="Courier New" pitchFamily="49" charset="0"/>
                        </a:rPr>
                        <a:t>(Child exists; is runnable)</a:t>
                      </a:r>
                      <a:endParaRPr lang="ko-KR" altLang="en-US" sz="12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call</a:t>
                      </a:r>
                      <a:r>
                        <a:rPr lang="en-US" altLang="ko-KR" sz="1400" baseline="0">
                          <a:solidFill>
                            <a:schemeClr val="tx1"/>
                          </a:solidFill>
                          <a:latin typeface="Courier New" panose="02070309020205020404" pitchFamily="49" charset="0"/>
                          <a:ea typeface="맑은 고딕" pitchFamily="50" charset="-127"/>
                          <a:cs typeface="Courier New" pitchFamily="49" charset="0"/>
                        </a:rPr>
                        <a:t> sem_wait()</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2"/>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 decrement</a:t>
                      </a:r>
                      <a:r>
                        <a:rPr lang="en-US" altLang="ko-KR" sz="1400" baseline="0">
                          <a:solidFill>
                            <a:schemeClr val="tx1"/>
                          </a:solidFill>
                          <a:latin typeface="Courier New" panose="02070309020205020404" pitchFamily="49" charset="0"/>
                          <a:ea typeface="맑은 고딕" pitchFamily="50" charset="-127"/>
                          <a:cs typeface="Courier New" pitchFamily="49" charset="0"/>
                        </a:rPr>
                        <a:t> sem</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3"/>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 (sem &lt; 0)</a:t>
                      </a:r>
                      <a:r>
                        <a:rPr lang="en-US" altLang="ko-KR" sz="1400">
                          <a:solidFill>
                            <a:schemeClr val="tx1"/>
                          </a:solidFill>
                          <a:latin typeface="Vijaya" panose="020b0604020202020204" pitchFamily="34" charset="0"/>
                          <a:ea typeface="맑은 고딕" pitchFamily="50" charset="-127"/>
                          <a:cs typeface="Vijaya" panose="020b0604020202020204" pitchFamily="34" charset="0"/>
                        </a:rPr>
                        <a:t>→</a:t>
                      </a:r>
                      <a:r>
                        <a:rPr lang="en-US" altLang="ko-KR" sz="1400">
                          <a:solidFill>
                            <a:schemeClr val="tx1"/>
                          </a:solidFill>
                          <a:latin typeface="Courier New" panose="02070309020205020404" pitchFamily="49" charset="0"/>
                          <a:ea typeface="맑은 고딕" pitchFamily="50" charset="-127"/>
                          <a:cs typeface="Courier New" pitchFamily="49" charset="0"/>
                        </a:rPr>
                        <a:t>sleep</a:t>
                      </a:r>
                      <a:r>
                        <a:rPr lang="en-US" altLang="ko-KR" sz="1400" baseline="0">
                          <a:solidFill>
                            <a:schemeClr val="tx1"/>
                          </a:solidFill>
                          <a:latin typeface="Courier New" panose="02070309020205020404" pitchFamily="49" charset="0"/>
                          <a:ea typeface="맑은 고딕" pitchFamily="50" charset="-127"/>
                          <a:cs typeface="Courier New" pitchFamily="49" charset="0"/>
                        </a:rPr>
                        <a:t> </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sleeping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4"/>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i="1" err="1">
                          <a:solidFill>
                            <a:schemeClr val="tx1"/>
                          </a:solidFill>
                          <a:latin typeface="Courier New" panose="02070309020205020404" pitchFamily="49" charset="0"/>
                          <a:ea typeface="맑은 고딕" pitchFamily="50" charset="-127"/>
                          <a:cs typeface="Courier New" pitchFamily="49" charset="0"/>
                        </a:rPr>
                        <a:t>Switch→Child</a:t>
                      </a:r>
                      <a:endParaRPr lang="ko-KR" altLang="en-US" sz="14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sleeping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Courier New" panose="02070309020205020404" pitchFamily="49" charset="0"/>
                          <a:ea typeface="맑은 고딕" pitchFamily="50" charset="-127"/>
                          <a:cs typeface="Courier New" pitchFamily="49" charset="0"/>
                        </a:rPr>
                        <a:t>child runs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5"/>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sleeping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baseline="0">
                          <a:solidFill>
                            <a:schemeClr val="tx1"/>
                          </a:solidFill>
                          <a:latin typeface="Courier New" panose="02070309020205020404" pitchFamily="49" charset="0"/>
                          <a:ea typeface="맑은 고딕" pitchFamily="50" charset="-127"/>
                          <a:cs typeface="Courier New" pitchFamily="49" charset="0"/>
                        </a:rPr>
                        <a:t>call sem_post()</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6"/>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sleeping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 increment</a:t>
                      </a:r>
                      <a:r>
                        <a:rPr lang="en-US" altLang="ko-KR" sz="1400" baseline="0">
                          <a:solidFill>
                            <a:schemeClr val="tx1"/>
                          </a:solidFill>
                          <a:latin typeface="Courier New" panose="02070309020205020404" pitchFamily="49" charset="0"/>
                          <a:ea typeface="맑은 고딕" pitchFamily="50" charset="-127"/>
                          <a:cs typeface="Courier New" pitchFamily="49" charset="0"/>
                        </a:rPr>
                        <a:t> sem</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7"/>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baseline="0">
                          <a:solidFill>
                            <a:schemeClr val="tx1"/>
                          </a:solidFill>
                          <a:latin typeface="Courier New" panose="02070309020205020404" pitchFamily="49" charset="0"/>
                          <a:ea typeface="맑은 고딕" pitchFamily="50" charset="-127"/>
                          <a:cs typeface="Courier New" pitchFamily="49" charset="0"/>
                        </a:rPr>
                        <a:t> wake(Parent)</a:t>
                      </a:r>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8"/>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err="1">
                          <a:solidFill>
                            <a:schemeClr val="tx1"/>
                          </a:solidFill>
                          <a:latin typeface="Courier New" panose="02070309020205020404" pitchFamily="49" charset="0"/>
                          <a:ea typeface="맑은 고딕" pitchFamily="50" charset="-127"/>
                          <a:cs typeface="Courier New" pitchFamily="49" charset="0"/>
                        </a:rPr>
                        <a:t>sem_post() returns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9"/>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i="1">
                          <a:solidFill>
                            <a:schemeClr val="tx1"/>
                          </a:solidFill>
                          <a:latin typeface="Courier New" panose="02070309020205020404" pitchFamily="49" charset="0"/>
                          <a:ea typeface="맑은 고딕" pitchFamily="50" charset="-127"/>
                          <a:cs typeface="Courier New" pitchFamily="49" charset="0"/>
                        </a:rPr>
                        <a:t>Interrupt; Switch→Parent</a:t>
                      </a:r>
                      <a:endParaRPr lang="ko-KR" altLang="en-US" sz="14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0"/>
                  </a:ext>
                </a:extLst>
              </a:tr>
              <a:tr h="349770">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err="1">
                          <a:solidFill>
                            <a:schemeClr val="tx1"/>
                          </a:solidFill>
                          <a:latin typeface="Courier New" panose="02070309020205020404" pitchFamily="49" charset="0"/>
                          <a:ea typeface="맑은 고딕" pitchFamily="50" charset="-127"/>
                          <a:cs typeface="Courier New" pitchFamily="49" charset="0"/>
                        </a:rPr>
                        <a:t>sem_wait() retruns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1"/>
                  </a:ext>
                </a:extLst>
              </a:tr>
            </a:tbl>
          </a:graphicData>
        </a:graphic>
      </p:graphicFrame>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099122894"/>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0" name="Title 19"/>
          <p:cNvSpPr>
            <a:spLocks noGrp="1"/>
          </p:cNvSpPr>
          <p:nvPr>
            <p:ph type="title"/>
          </p:nvPr>
        </p:nvSpPr>
        <p:spPr/>
        <p:txBody>
          <a:bodyPr/>
          <a:lstStyle>
            <a:defPPr/>
          </a:lstStyle>
          <a:p>
            <a:pPr/>
            <a:r>
              <a:rPr lang="en-US" altLang="ko-KR" b="1"/>
              <a:t>Building A Lock</a:t>
            </a:r>
            <a:endParaRPr lang="en-US" b="1"/>
          </a:p>
        </p:txBody>
      </p:sp>
      <p:sp>
        <p:nvSpPr>
          <p:cNvPr id="21" name="Rectangle 20"/>
          <p:cNvSpPr/>
          <p:nvPr/>
        </p:nvSpPr>
        <p:spPr>
          <a:xfrm>
            <a:off x="899410" y="1573967"/>
            <a:ext cx="10193311" cy="1569660"/>
          </a:xfrm>
          <a:prstGeom prst="rect">
            <a:avLst/>
          </a:prstGeom>
        </p:spPr>
        <p:txBody>
          <a:bodyPr wrap="square">
            <a:spAutoFit/>
          </a:bodyPr>
          <a:lstStyle>
            <a:defPPr>
              <a:defRPr lang="en-US"/>
            </a:defPPr>
          </a:lstStyle>
          <a:p>
            <a:pPr/>
            <a:r>
              <a:rPr lang="en-US" altLang="ko-KR" sz="3200" u="sng"/>
              <a:t>Efficient locks</a:t>
            </a:r>
            <a:r>
              <a:rPr lang="en-US" altLang="ko-KR" sz="3200"/>
              <a:t> provided mutual exclusion at </a:t>
            </a:r>
            <a:r>
              <a:rPr lang="en-US" altLang="ko-KR" sz="3200">
                <a:solidFill>
                  <a:schemeClr val="accent6">
                    <a:lumMod val="75000"/>
                  </a:schemeClr>
                </a:solidFill>
              </a:rPr>
              <a:t>low cost</a:t>
            </a:r>
            <a:r>
              <a:rPr lang="en-US" altLang="ko-KR" sz="3200"/>
              <a:t>.</a:t>
            </a:r>
          </a:p>
          <a:p>
            <a:pPr/>
            <a:r>
              <a:rPr lang="en-US" altLang="ko-KR" sz="3200"/>
              <a:t>Building a lock need some help from the </a:t>
            </a:r>
            <a:r>
              <a:rPr lang="en-US" altLang="ko-KR" sz="3200" b="1"/>
              <a:t>hardware</a:t>
            </a:r>
            <a:r>
              <a:rPr lang="en-US" altLang="ko-KR" sz="3200"/>
              <a:t> and the </a:t>
            </a:r>
            <a:r>
              <a:rPr lang="en-US" altLang="ko-KR" sz="3200" b="1"/>
              <a:t>OS</a:t>
            </a:r>
            <a:r>
              <a:rPr lang="en-US" altLang="ko-KR" sz="3200"/>
              <a:t>.</a:t>
            </a:r>
            <a:endParaRPr lang="ko-KR" altLang="en-US" sz="3200"/>
          </a:p>
        </p:txBody>
      </p:sp>
    </p:spTree>
    <p:extLst>
      <p:ext uri="{BB962C8B-B14F-4D97-AF65-F5344CB8AC3E}">
        <p14:creationId xmlns:p14="http://schemas.microsoft.com/office/powerpoint/2010/main" val="1726660631"/>
      </p:ext>
    </p:extLst>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a:xfrm>
            <a:off x="374754" y="224853"/>
            <a:ext cx="10979046" cy="1019332"/>
          </a:xfrm>
        </p:spPr>
        <p:txBody>
          <a:bodyPr/>
          <a:lstStyle>
            <a:defPPr/>
          </a:lstStyle>
          <a:p>
            <a:pPr/>
            <a:r>
              <a:rPr lang="en-US" altLang="ko-KR"/>
              <a:t>Thread Trace: Parent Waiting For Child (Case 2)</a:t>
            </a:r>
            <a:endParaRPr lang="ko-KR" altLang="en-US"/>
          </a:p>
        </p:txBody>
      </p:sp>
      <p:sp>
        <p:nvSpPr>
          <p:cNvPr id="3" name="내용 개체 틀 2"/>
          <p:cNvSpPr>
            <a:spLocks noGrp="1"/>
          </p:cNvSpPr>
          <p:nvPr>
            <p:ph idx="1"/>
          </p:nvPr>
        </p:nvSpPr>
        <p:spPr>
          <a:xfrm>
            <a:off x="838200" y="1289154"/>
            <a:ext cx="10515600" cy="4887809"/>
          </a:xfrm>
        </p:spPr>
        <p:txBody>
          <a:bodyPr/>
          <a:lstStyle>
            <a:defPPr/>
          </a:lstStyle>
          <a:p>
            <a:pPr/>
            <a:r>
              <a:rPr lang="en-US" altLang="ko-KR"/>
              <a:t>The child runs to completion before the parent call -    </a:t>
            </a:r>
            <a:r>
              <a:rPr lang="en-US" altLang="ko-KR" err="1">
                <a:latin typeface="Courier New" panose="02070309020205020404" pitchFamily="49" charset="0"/>
                <a:cs typeface="Courier New" pitchFamily="49" charset="0"/>
              </a:rPr>
              <a:t>sem_wait()</a:t>
            </a:r>
            <a:r>
              <a:rPr lang="en-US" altLang="ko-KR"/>
              <a:t>.</a:t>
            </a:r>
            <a:endParaRPr lang="ko-KR" altLang="en-US"/>
          </a:p>
        </p:txBody>
      </p:sp>
      <p:graphicFrame>
        <p:nvGraphicFramePr>
          <p:cNvPr id="7" name="내용 개체 틀 6"/>
          <p:cNvGraphicFramePr>
            <a:graphicFrameLocks noGrp="1"/>
          </p:cNvGraphicFramePr>
          <p:nvPr/>
        </p:nvGraphicFramePr>
        <p:xfrm>
          <a:off x="431371" y="1993693"/>
          <a:ext cx="11329258" cy="3987378"/>
        </p:xfrm>
        <a:graphic>
          <a:graphicData uri="http://schemas.openxmlformats.org/drawingml/2006/table">
            <a:tbl>
              <a:tblPr firstRow="1" bandRow="1">
                <a:tableStyleId>{5C22544A-7EE6-4342-B048-85BDC9FD1C3A}</a:tableStyleId>
              </a:tblPr>
              <a:tblGrid>
                <a:gridCol w="918588">
                  <a:extLst>
                    <a:ext uri="{9D8B030D-6E8A-4147-A177-3AD203B41FA5}">
                      <a16:colId xmlns:a16="http://schemas.microsoft.com/office/drawing/2014/main" val="20000"/>
                    </a:ext>
                  </a:extLst>
                </a:gridCol>
                <a:gridCol w="3593913">
                  <a:extLst>
                    <a:ext uri="{9D8B030D-6E8A-4147-A177-3AD203B41FA5}">
                      <a16:colId xmlns:a16="http://schemas.microsoft.com/office/drawing/2014/main" val="20001"/>
                    </a:ext>
                  </a:extLst>
                </a:gridCol>
                <a:gridCol w="1536171">
                  <a:extLst>
                    <a:ext uri="{9D8B030D-6E8A-4147-A177-3AD203B41FA5}">
                      <a16:colId xmlns:a16="http://schemas.microsoft.com/office/drawing/2014/main" val="20002"/>
                    </a:ext>
                  </a:extLst>
                </a:gridCol>
                <a:gridCol w="3936437">
                  <a:extLst>
                    <a:ext uri="{9D8B030D-6E8A-4147-A177-3AD203B41FA5}">
                      <a16:colId xmlns:a16="http://schemas.microsoft.com/office/drawing/2014/main" val="20003"/>
                    </a:ext>
                  </a:extLst>
                </a:gridCol>
                <a:gridCol w="1344149">
                  <a:extLst>
                    <a:ext uri="{9D8B030D-6E8A-4147-A177-3AD203B41FA5}">
                      <a16:colId xmlns:a16="http://schemas.microsoft.com/office/drawing/2014/main" val="20004"/>
                    </a:ext>
                  </a:extLst>
                </a:gridCol>
              </a:tblGrid>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Value</a:t>
                      </a:r>
                      <a:endParaRPr lang="ko-KR" altLang="en-US" sz="14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400">
                          <a:solidFill>
                            <a:schemeClr val="tx1"/>
                          </a:solidFill>
                          <a:latin typeface="맑은 고딕" pitchFamily="50" charset="-127"/>
                          <a:ea typeface="맑은 고딕" pitchFamily="50" charset="-127"/>
                        </a:rPr>
                        <a:t>Parent  </a:t>
                      </a:r>
                      <a:endParaRPr lang="ko-KR" altLang="en-US" sz="14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State</a:t>
                      </a:r>
                      <a:endParaRPr lang="ko-KR" altLang="en-US" sz="1400">
                        <a:solidFill>
                          <a:schemeClr val="tx1"/>
                        </a:solidFill>
                        <a:latin typeface="맑은 고딕" pitchFamily="50" charset="-127"/>
                        <a:ea typeface="맑은 고딕" pitchFamily="50" charset="-127"/>
                      </a:endParaRPr>
                    </a:p>
                  </a:txBody>
                  <a:tcPr marL="121920" marR="121920">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vert="horz" wrap="square"/>
                    <a:lstStyle>
                      <a:defPPr/>
                    </a:lstStyle>
                    <a:p>
                      <a:pPr algn="l" latinLnBrk="1"/>
                      <a:r>
                        <a:rPr lang="en-US" altLang="ko-KR" sz="1400">
                          <a:solidFill>
                            <a:schemeClr val="tx1"/>
                          </a:solidFill>
                          <a:latin typeface="맑은 고딕" pitchFamily="50" charset="-127"/>
                          <a:ea typeface="맑은 고딕" pitchFamily="50" charset="-127"/>
                        </a:rPr>
                        <a:t>Child</a:t>
                      </a:r>
                      <a:endParaRPr lang="ko-KR" altLang="en-US" sz="1400">
                        <a:solidFill>
                          <a:schemeClr val="tx1"/>
                        </a:solidFill>
                        <a:latin typeface="맑은 고딕" pitchFamily="50" charset="-127"/>
                        <a:ea typeface="맑은 고딕" pitchFamily="50" charset="-127"/>
                      </a:endParaRPr>
                    </a:p>
                  </a:txBody>
                  <a:tcPr marL="121920" marR="121920">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rPr>
                        <a:t>State</a:t>
                      </a:r>
                      <a:endParaRPr lang="ko-KR" altLang="en-US" sz="1400">
                        <a:solidFill>
                          <a:schemeClr val="tx1"/>
                        </a:solidFill>
                        <a:latin typeface="맑은 고딕" pitchFamily="50" charset="-127"/>
                        <a:ea typeface="맑은 고딕" pitchFamily="50" charset="-127"/>
                      </a:endParaRPr>
                    </a:p>
                  </a:txBody>
                  <a:tcPr marL="121920" marR="121920">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6595">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Create(Child)</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600">
                          <a:solidFill>
                            <a:schemeClr val="tx1"/>
                          </a:solidFill>
                          <a:latin typeface="Vijaya" panose="020b0604020202020204" pitchFamily="34" charset="0"/>
                          <a:ea typeface="맑은 고딕" pitchFamily="50" charset="-127"/>
                          <a:cs typeface="Vijaya" panose="020b0604020202020204" pitchFamily="34" charset="0"/>
                        </a:rPr>
                        <a:t>(Child exists; is runnable)</a:t>
                      </a:r>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i="1">
                          <a:solidFill>
                            <a:schemeClr val="tx1"/>
                          </a:solidFill>
                          <a:latin typeface="Courier New" panose="02070309020205020404" pitchFamily="49" charset="0"/>
                          <a:ea typeface="맑은 고딕" pitchFamily="50" charset="-127"/>
                          <a:cs typeface="Courier New" pitchFamily="49" charset="0"/>
                        </a:rPr>
                        <a:t>Interrupt;</a:t>
                      </a:r>
                      <a:r>
                        <a:rPr lang="en-US" altLang="ko-KR" sz="1400" i="1" baseline="0">
                          <a:solidFill>
                            <a:schemeClr val="tx1"/>
                          </a:solidFill>
                          <a:latin typeface="Courier New" panose="02070309020205020404" pitchFamily="49" charset="0"/>
                          <a:ea typeface="맑은 고딕" pitchFamily="50" charset="-127"/>
                          <a:cs typeface="Courier New" pitchFamily="49" charset="0"/>
                        </a:rPr>
                        <a:t> </a:t>
                      </a:r>
                      <a:r>
                        <a:rPr lang="en-US" altLang="ko-KR" sz="1400" i="1" err="1">
                          <a:solidFill>
                            <a:schemeClr val="tx1"/>
                          </a:solidFill>
                          <a:latin typeface="Courier New" panose="02070309020205020404" pitchFamily="49" charset="0"/>
                          <a:ea typeface="맑은 고딕" pitchFamily="50" charset="-127"/>
                          <a:cs typeface="Courier New" pitchFamily="49" charset="0"/>
                        </a:rPr>
                        <a:t>switch→Child</a:t>
                      </a:r>
                      <a:endParaRPr lang="ko-KR" altLang="en-US" sz="14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child runs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2"/>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call sem_post()</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3"/>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Courier New" panose="02070309020205020404" pitchFamily="49" charset="0"/>
                          <a:ea typeface="맑은 고딕" pitchFamily="50" charset="-127"/>
                          <a:cs typeface="Courier New" pitchFamily="49" charset="0"/>
                        </a:rPr>
                        <a:t> increment sem</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4"/>
                  </a:ext>
                </a:extLst>
              </a:tr>
              <a:tr h="356595">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endParaRPr lang="ko-KR" altLang="en-US" sz="16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baseline="0">
                          <a:solidFill>
                            <a:schemeClr val="tx1"/>
                          </a:solidFill>
                          <a:latin typeface="Courier New" panose="02070309020205020404" pitchFamily="49" charset="0"/>
                          <a:ea typeface="맑은 고딕" pitchFamily="50" charset="-127"/>
                          <a:cs typeface="Courier New" pitchFamily="49" charset="0"/>
                        </a:rPr>
                        <a:t> wake(nobody)</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5"/>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err="1">
                          <a:solidFill>
                            <a:schemeClr val="tx1"/>
                          </a:solidFill>
                          <a:latin typeface="Courier New" panose="02070309020205020404" pitchFamily="49" charset="0"/>
                          <a:ea typeface="맑은 고딕" pitchFamily="50" charset="-127"/>
                          <a:cs typeface="Courier New" pitchFamily="49" charset="0"/>
                        </a:rPr>
                        <a:t>sem_post() returns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6"/>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parent runs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i="1">
                          <a:solidFill>
                            <a:schemeClr val="tx1"/>
                          </a:solidFill>
                          <a:latin typeface="Courier New" panose="02070309020205020404" pitchFamily="49" charset="0"/>
                          <a:ea typeface="맑은 고딕" pitchFamily="50" charset="-127"/>
                          <a:cs typeface="Courier New" pitchFamily="49" charset="0"/>
                        </a:rPr>
                        <a:t>Interrupt; Switch→Parent</a:t>
                      </a:r>
                      <a:endParaRPr lang="ko-KR" altLang="en-US" sz="1400" i="1">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7"/>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1</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r>
                        <a:rPr lang="en-US" altLang="ko-KR" sz="1400">
                          <a:solidFill>
                            <a:schemeClr val="tx1"/>
                          </a:solidFill>
                          <a:latin typeface="Courier New" panose="02070309020205020404" pitchFamily="49" charset="0"/>
                          <a:ea typeface="맑은 고딕" pitchFamily="50" charset="-127"/>
                          <a:cs typeface="Courier New" pitchFamily="49" charset="0"/>
                        </a:rPr>
                        <a:t>call sem_wait()</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8"/>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Courier New" panose="02070309020205020404" pitchFamily="49" charset="0"/>
                          <a:ea typeface="맑은 고딕" pitchFamily="50" charset="-127"/>
                          <a:cs typeface="Courier New" pitchFamily="49" charset="0"/>
                        </a:rPr>
                        <a:t> decrement</a:t>
                      </a:r>
                      <a:r>
                        <a:rPr lang="en-US" altLang="ko-KR" sz="1400" baseline="0">
                          <a:solidFill>
                            <a:schemeClr val="tx1"/>
                          </a:solidFill>
                          <a:latin typeface="Courier New" panose="02070309020205020404" pitchFamily="49" charset="0"/>
                          <a:ea typeface="맑은 고딕" pitchFamily="50" charset="-127"/>
                          <a:cs typeface="Courier New" pitchFamily="49" charset="0"/>
                        </a:rPr>
                        <a:t> sem</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algn="l" latinLnBrk="1"/>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09"/>
                  </a:ext>
                </a:extLst>
              </a:tr>
              <a:tr h="356595">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a:solidFill>
                            <a:schemeClr val="tx1"/>
                          </a:solidFill>
                          <a:latin typeface="Courier New" panose="02070309020205020404" pitchFamily="49" charset="0"/>
                          <a:ea typeface="맑은 고딕" pitchFamily="50" charset="-127"/>
                          <a:cs typeface="Courier New" pitchFamily="49" charset="0"/>
                        </a:rPr>
                        <a:t> (sem&lt;0)</a:t>
                      </a:r>
                      <a:r>
                        <a:rPr lang="en-US" altLang="ko-KR" sz="1400">
                          <a:solidFill>
                            <a:schemeClr val="tx1"/>
                          </a:solidFill>
                          <a:latin typeface="Vijaya" panose="020b0604020202020204" pitchFamily="34" charset="0"/>
                          <a:ea typeface="맑은 고딕" pitchFamily="50" charset="-127"/>
                          <a:cs typeface="Vijaya" panose="020b0604020202020204" pitchFamily="34" charset="0"/>
                        </a:rPr>
                        <a:t>→</a:t>
                      </a:r>
                      <a:r>
                        <a:rPr lang="en-US" altLang="ko-KR" sz="1400">
                          <a:solidFill>
                            <a:schemeClr val="tx1"/>
                          </a:solidFill>
                          <a:latin typeface="Courier New" panose="02070309020205020404" pitchFamily="49" charset="0"/>
                          <a:ea typeface="맑은 고딕" pitchFamily="50" charset="-127"/>
                          <a:cs typeface="Courier New" pitchFamily="49" charset="0"/>
                        </a:rPr>
                        <a:t>awake</a:t>
                      </a:r>
                      <a:r>
                        <a:rPr lang="en-US" altLang="ko-KR" sz="1400" baseline="0">
                          <a:solidFill>
                            <a:schemeClr val="tx1"/>
                          </a:solidFill>
                          <a:latin typeface="Courier New" panose="02070309020205020404" pitchFamily="49" charset="0"/>
                          <a:ea typeface="맑은 고딕" pitchFamily="50" charset="-127"/>
                          <a:cs typeface="Courier New" pitchFamily="49" charset="0"/>
                        </a:rPr>
                        <a:t> </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endParaRPr lang="ko-KR" altLang="en-US" sz="16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0"/>
                  </a:ext>
                </a:extLst>
              </a:tr>
              <a:tr h="324177">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0</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r>
                        <a:rPr lang="en-US" altLang="ko-KR" sz="1400" err="1">
                          <a:solidFill>
                            <a:schemeClr val="tx1"/>
                          </a:solidFill>
                          <a:latin typeface="Courier New" panose="02070309020205020404" pitchFamily="49" charset="0"/>
                          <a:ea typeface="맑은 고딕" pitchFamily="50" charset="-127"/>
                          <a:cs typeface="Courier New" pitchFamily="49" charset="0"/>
                        </a:rPr>
                        <a:t>sem_wait() retruns</a:t>
                      </a:r>
                      <a:endParaRPr lang="ko-KR" altLang="en-US" sz="1400">
                        <a:solidFill>
                          <a:schemeClr val="tx1"/>
                        </a:solidFill>
                        <a:latin typeface="Courier New" panose="02070309020205020404" pitchFamily="49" charset="0"/>
                        <a:ea typeface="맑은 고딕" pitchFamily="50" charset="-127"/>
                        <a:cs typeface="Courier New" pitchFamily="49"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Running</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lnR w="12700" cap="flat" cmpd="sng" algn="ctr">
                      <a:solidFill>
                        <a:schemeClr val="tx1"/>
                      </a:solidFill>
                      <a:prstDash val="solid"/>
                      <a:round/>
                      <a:headEnd type="none" w="med" len="med"/>
                      <a:tailEnd type="none" w="med" len="med"/>
                    </a:lnR>
                    <a:noFill/>
                  </a:tcPr>
                </a:tc>
                <a:tc>
                  <a:txBody>
                    <a:bodyPr vert="horz" wrap="square"/>
                    <a:lstStyle>
                      <a:defPPr/>
                    </a:lstStyle>
                    <a:p>
                      <a:pPr marL="0" marR="0" indent="0" algn="l" defTabSz="914400" rtl="0" eaLnBrk="1" fontAlgn="auto" latinLnBrk="1" hangingPunct="1">
                        <a:lnSpc>
                          <a:spcPct val="100000"/>
                        </a:lnSpc>
                        <a:spcBef>
                          <a:spcPct val="0"/>
                        </a:spcBef>
                        <a:spcAft>
                          <a:spcPct val="0"/>
                        </a:spcAft>
                        <a:buClrTx/>
                        <a:buSzTx/>
                        <a:buFontTx/>
                        <a:buNone/>
                        <a:defRPr/>
                      </a:pPr>
                      <a:endParaRPr lang="ko-KR" altLang="en-US" sz="1400">
                        <a:solidFill>
                          <a:schemeClr val="tx1"/>
                        </a:solidFill>
                        <a:latin typeface="Vijaya" panose="020b0604020202020204" pitchFamily="34" charset="0"/>
                        <a:ea typeface="맑은 고딕" pitchFamily="50" charset="-127"/>
                        <a:cs typeface="Vijaya" panose="020b0604020202020204" pitchFamily="34" charset="0"/>
                      </a:endParaRPr>
                    </a:p>
                  </a:txBody>
                  <a:tcPr marL="121920" marR="121920">
                    <a:lnL w="12700" cap="flat" cmpd="sng" algn="ctr">
                      <a:solidFill>
                        <a:schemeClr val="tx1"/>
                      </a:solidFill>
                      <a:prstDash val="solid"/>
                      <a:round/>
                      <a:headEnd type="none" w="med" len="med"/>
                      <a:tailEnd type="none" w="med" len="med"/>
                    </a:lnL>
                    <a:noFill/>
                  </a:tcPr>
                </a:tc>
                <a:tc>
                  <a:txBody>
                    <a:bodyPr vert="horz" wrap="square"/>
                    <a:lstStyle>
                      <a:defPPr/>
                    </a:lstStyle>
                    <a:p>
                      <a:pPr algn="ctr" latinLnBrk="1"/>
                      <a:r>
                        <a:rPr lang="en-US" altLang="ko-KR" sz="1400">
                          <a:solidFill>
                            <a:schemeClr val="tx1"/>
                          </a:solidFill>
                          <a:latin typeface="맑은 고딕" pitchFamily="50" charset="-127"/>
                          <a:ea typeface="맑은 고딕" pitchFamily="50" charset="-127"/>
                          <a:cs typeface="Courier New" pitchFamily="49" charset="0"/>
                        </a:rPr>
                        <a:t>Ready</a:t>
                      </a:r>
                      <a:endParaRPr lang="ko-KR" altLang="en-US" sz="1400">
                        <a:solidFill>
                          <a:schemeClr val="tx1"/>
                        </a:solidFill>
                        <a:latin typeface="맑은 고딕" pitchFamily="50" charset="-127"/>
                        <a:ea typeface="맑은 고딕" pitchFamily="50" charset="-127"/>
                        <a:cs typeface="Courier New" pitchFamily="49" charset="0"/>
                      </a:endParaRPr>
                    </a:p>
                  </a:txBody>
                  <a:tcPr marL="121920" marR="121920">
                    <a:noFill/>
                  </a:tcPr>
                </a:tc>
                <a:extLst>
                  <a:ext uri="{0D108BD9-81ED-4DB2-BD59-A6C34878D82A}">
                    <a16:rowId xmlns:a16="http://schemas.microsoft.com/office/drawing/2014/main" val="10011"/>
                  </a:ext>
                </a:extLst>
              </a:tr>
            </a:tbl>
          </a:graphicData>
        </a:graphic>
      </p:graphicFrame>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4039791553"/>
      </p:ext>
    </p:extLst>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How To Implement Semaphores</a:t>
            </a:r>
            <a:endParaRPr lang="ko-KR" altLang="en-US"/>
          </a:p>
        </p:txBody>
      </p:sp>
      <p:sp>
        <p:nvSpPr>
          <p:cNvPr id="3" name="내용 개체 틀 2"/>
          <p:cNvSpPr>
            <a:spLocks noGrp="1"/>
          </p:cNvSpPr>
          <p:nvPr>
            <p:ph idx="1"/>
          </p:nvPr>
        </p:nvSpPr>
        <p:spPr>
          <a:xfrm>
            <a:off x="838200" y="1454046"/>
            <a:ext cx="10515600" cy="4722917"/>
          </a:xfrm>
        </p:spPr>
        <p:txBody>
          <a:bodyPr/>
          <a:lstStyle>
            <a:defPPr/>
          </a:lstStyle>
          <a:p>
            <a:pPr/>
            <a:r>
              <a:rPr lang="en-US" altLang="ko-KR"/>
              <a:t>Build our own version of semaphores called </a:t>
            </a:r>
            <a:r>
              <a:rPr lang="en-US" altLang="ko-KR" err="1">
                <a:solidFill>
                  <a:schemeClr val="accent6">
                    <a:lumMod val="75000"/>
                  </a:schemeClr>
                </a:solidFill>
              </a:rPr>
              <a:t>Zemaphores</a:t>
            </a:r>
            <a:endParaRPr lang="en-US" altLang="ko-KR">
              <a:solidFill>
                <a:schemeClr val="accent6">
                  <a:lumMod val="75000"/>
                </a:schemeClr>
              </a:solidFill>
            </a:endParaRPr>
          </a:p>
          <a:p>
            <a:pPr lvl="1"/>
            <a:endParaRPr lang="ko-KR" altLang="en-US">
              <a:solidFill>
                <a:schemeClr val="accent6">
                  <a:lumMod val="75000"/>
                </a:schemeClr>
              </a:solidFill>
            </a:endParaRPr>
          </a:p>
        </p:txBody>
      </p:sp>
      <p:sp>
        <p:nvSpPr>
          <p:cNvPr id="6" name="TextBox 5"/>
          <p:cNvSpPr txBox="1"/>
          <p:nvPr/>
        </p:nvSpPr>
        <p:spPr>
          <a:xfrm>
            <a:off x="1871531" y="1933731"/>
            <a:ext cx="8368429" cy="4616648"/>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typedef struct</a:t>
            </a:r>
            <a:r>
              <a:rPr lang="en-US" altLang="ko-KR" sz="1400">
                <a:solidFill>
                  <a:prstClr val="black"/>
                </a:solidFill>
                <a:latin typeface="Courier New" panose="02070309020205020404" pitchFamily="49" charset="0"/>
                <a:cs typeface="Courier New" pitchFamily="49" charset="0"/>
              </a:rPr>
              <a:t> __Zem_t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value;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pthread_cond_t cond;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pthread_mutex_t 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Zem_t;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F0"/>
                </a:solidFill>
                <a:latin typeface="Courier New" panose="02070309020205020404" pitchFamily="49" charset="0"/>
                <a:cs typeface="Courier New" pitchFamily="49" charset="0"/>
              </a:rPr>
              <a:t>// only one thread can call this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Zem_init(Zem_t *s,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value)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s-&gt;value = value;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Cond_init(&amp;s-&gt;cond);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Mutex_init(&amp;s-&gt;lock);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Zem_wait(Zem_t *s)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Mutex_lock(&amp;s-&gt;lock);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while (s-&gt;value &lt;=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Cond_wait(&amp;s-&gt;cond, &amp;s-&gt;lock);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s-&gt;value--;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Mutex_unlock(&amp;s-&gt;lock);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33061264"/>
      </p:ext>
    </p:extLst>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How To Implement Semaphores (Cont.)</a:t>
            </a:r>
            <a:endParaRPr lang="ko-KR" altLang="en-US"/>
          </a:p>
        </p:txBody>
      </p:sp>
      <p:sp>
        <p:nvSpPr>
          <p:cNvPr id="3" name="내용 개체 틀 2"/>
          <p:cNvSpPr>
            <a:spLocks noGrp="1"/>
          </p:cNvSpPr>
          <p:nvPr>
            <p:ph idx="1"/>
          </p:nvPr>
        </p:nvSpPr>
        <p:spPr/>
        <p:txBody>
          <a:bodyPr/>
          <a:lstStyle>
            <a:defPPr/>
          </a:lstStyle>
          <a:p>
            <a:pPr/>
            <a:endParaRPr lang="en-US" altLang="ko-KR">
              <a:solidFill>
                <a:schemeClr val="accent6">
                  <a:lumMod val="75000"/>
                </a:schemeClr>
              </a:solidFill>
            </a:endParaRPr>
          </a:p>
          <a:p>
            <a:pPr/>
            <a:endParaRPr lang="en-US" altLang="ko-KR">
              <a:solidFill>
                <a:schemeClr val="accent6">
                  <a:lumMod val="75000"/>
                </a:schemeClr>
              </a:solidFill>
            </a:endParaRPr>
          </a:p>
          <a:p>
            <a:pPr/>
            <a:endParaRPr lang="en-US" altLang="ko-KR">
              <a:solidFill>
                <a:schemeClr val="accent6">
                  <a:lumMod val="75000"/>
                </a:schemeClr>
              </a:solidFill>
            </a:endParaRPr>
          </a:p>
          <a:p>
            <a:pPr lvl="1"/>
            <a:r>
              <a:rPr lang="en-US" altLang="ko-KR" err="1"/>
              <a:t>Zemaphore don’t maintain the invariant that </a:t>
            </a:r>
            <a:r>
              <a:rPr lang="en-US" altLang="ko-KR" i="1"/>
              <a:t>the value of </a:t>
            </a:r>
            <a:r>
              <a:rPr lang="en-US" altLang="ko-KR"/>
              <a:t>the semaphore.</a:t>
            </a:r>
          </a:p>
          <a:p>
            <a:pPr lvl="2"/>
            <a:r>
              <a:rPr lang="en-US" altLang="ko-KR"/>
              <a:t>The value </a:t>
            </a:r>
            <a:r>
              <a:rPr lang="en-US" altLang="ko-KR" u="sng"/>
              <a:t>never be lower than zero</a:t>
            </a:r>
            <a:r>
              <a:rPr lang="en-US" altLang="ko-KR"/>
              <a:t>.</a:t>
            </a:r>
          </a:p>
          <a:p>
            <a:pPr lvl="2"/>
            <a:r>
              <a:rPr lang="en-US" altLang="ko-KR"/>
              <a:t>This behavior is </a:t>
            </a:r>
            <a:r>
              <a:rPr lang="en-US" altLang="ko-KR" b="1"/>
              <a:t>easier</a:t>
            </a:r>
            <a:r>
              <a:rPr lang="en-US" altLang="ko-KR"/>
              <a:t> to implement and </a:t>
            </a:r>
            <a:r>
              <a:rPr lang="en-US" altLang="ko-KR" b="1"/>
              <a:t>matches</a:t>
            </a:r>
            <a:r>
              <a:rPr lang="en-US" altLang="ko-KR"/>
              <a:t> the current Linux implementation.</a:t>
            </a:r>
            <a:endParaRPr lang="ko-KR" altLang="en-US"/>
          </a:p>
        </p:txBody>
      </p:sp>
      <p:sp>
        <p:nvSpPr>
          <p:cNvPr id="7" name="TextBox 6"/>
          <p:cNvSpPr txBox="1"/>
          <p:nvPr/>
        </p:nvSpPr>
        <p:spPr>
          <a:xfrm>
            <a:off x="1871531" y="1618938"/>
            <a:ext cx="8368429" cy="1384995"/>
          </a:xfrm>
          <a:prstGeom prst="rect">
            <a:avLst/>
          </a:prstGeom>
          <a:noFill/>
          <a:ln>
            <a:solidFill>
              <a:schemeClr val="tx1"/>
            </a:solidFill>
          </a:ln>
        </p:spPr>
        <p:txBody>
          <a:bodyPr wrap="square" rtlCol="0">
            <a:spAutoFit/>
          </a:bodyPr>
          <a:lstStyle>
            <a:defPPr>
              <a:defRPr lang="en-US"/>
            </a:defPPr>
          </a:lstStyle>
          <a:p>
            <a:pPr marL="342900" indent="-342900">
              <a:buFont typeface="Wingdings" pitchFamily="2" charset="2"/>
              <a:buAutoNum type="arabicPlain" startAt="22"/>
            </a:pPr>
            <a:r>
              <a:rPr lang="en-US" altLang="ko-KR" sz="1400">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Zem_post(Zem_t *s) { </a:t>
            </a:r>
          </a:p>
          <a:p>
            <a:pPr marL="342900" indent="-342900">
              <a:buFontTx/>
              <a:buAutoNum type="arabicPlain" startAt="22"/>
            </a:pPr>
            <a:r>
              <a:rPr lang="en-US" altLang="ko-KR" sz="1400">
                <a:solidFill>
                  <a:prstClr val="black"/>
                </a:solidFill>
                <a:latin typeface="Courier New" panose="02070309020205020404" pitchFamily="49" charset="0"/>
                <a:cs typeface="Courier New" pitchFamily="49" charset="0"/>
              </a:rPr>
              <a:t> 	Mutex_lock(&amp;s-&gt;lock); </a:t>
            </a:r>
          </a:p>
          <a:p>
            <a:pPr marL="342900" indent="-342900">
              <a:buFontTx/>
              <a:buAutoNum type="arabicPlain" startAt="22"/>
            </a:pPr>
            <a:r>
              <a:rPr lang="en-US" altLang="ko-KR" sz="1400">
                <a:solidFill>
                  <a:prstClr val="black"/>
                </a:solidFill>
                <a:latin typeface="Courier New" panose="02070309020205020404" pitchFamily="49" charset="0"/>
                <a:cs typeface="Courier New" pitchFamily="49" charset="0"/>
              </a:rPr>
              <a:t> 	s-&gt;value++; </a:t>
            </a:r>
          </a:p>
          <a:p>
            <a:pPr marL="342900" indent="-342900">
              <a:buFontTx/>
              <a:buAutoNum type="arabicPlain" startAt="22"/>
            </a:pPr>
            <a:r>
              <a:rPr lang="en-US" altLang="ko-KR" sz="1400">
                <a:solidFill>
                  <a:prstClr val="black"/>
                </a:solidFill>
                <a:latin typeface="Courier New" panose="02070309020205020404" pitchFamily="49" charset="0"/>
                <a:cs typeface="Courier New" pitchFamily="49" charset="0"/>
              </a:rPr>
              <a:t> 	Cond_signal(&amp;s-&gt;cond); </a:t>
            </a:r>
          </a:p>
          <a:p>
            <a:pPr marL="342900" indent="-342900">
              <a:buFontTx/>
              <a:buAutoNum type="arabicPlain" startAt="22"/>
            </a:pPr>
            <a:r>
              <a:rPr lang="en-US" altLang="ko-KR" sz="1400">
                <a:solidFill>
                  <a:prstClr val="black"/>
                </a:solidFill>
                <a:latin typeface="Courier New" panose="02070309020205020404" pitchFamily="49" charset="0"/>
                <a:cs typeface="Courier New" pitchFamily="49" charset="0"/>
              </a:rPr>
              <a:t> 	Mutex_unlock(&amp;s-&gt;lock); </a:t>
            </a:r>
          </a:p>
          <a:p>
            <a:pPr marL="342900" indent="-342900">
              <a:buFontTx/>
              <a:buAutoNum type="arabicPlain" startAt="22"/>
            </a:pPr>
            <a:r>
              <a:rPr lang="en-US" altLang="ko-KR" sz="1400">
                <a:solidFill>
                  <a:prstClr val="black"/>
                </a:solidFill>
                <a:latin typeface="Courier New" panose="02070309020205020404" pitchFamily="49" charset="0"/>
                <a:cs typeface="Courier New" pitchFamily="49" charset="0"/>
              </a:rPr>
              <a:t> } </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463482335"/>
      </p:ext>
    </p:extLst>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t>Counting Semaphores</a:t>
            </a:r>
            <a:endParaRPr lang="ko-KR" altLang="en-US"/>
          </a:p>
        </p:txBody>
      </p:sp>
      <p:sp>
        <p:nvSpPr>
          <p:cNvPr id="3" name="내용 개체 틀 2"/>
          <p:cNvSpPr>
            <a:spLocks noGrp="1"/>
          </p:cNvSpPr>
          <p:nvPr>
            <p:ph idx="1"/>
          </p:nvPr>
        </p:nvSpPr>
        <p:spPr>
          <a:xfrm>
            <a:off x="444795" y="1506648"/>
            <a:ext cx="10515600" cy="4351338"/>
          </a:xfrm>
        </p:spPr>
        <p:txBody>
          <a:bodyPr/>
          <a:lstStyle>
            <a:defPPr/>
          </a:lstStyle>
          <a:p>
            <a:pPr marL="0" indent="0">
              <a:buNone/>
            </a:pPr>
            <a:endParaRPr lang="en-US" altLang="ko-KR">
              <a:solidFill>
                <a:schemeClr val="accent6">
                  <a:lumMod val="75000"/>
                </a:schemeClr>
              </a:solidFill>
            </a:endParaRPr>
          </a:p>
          <a:p>
            <a:pPr algn="l"/>
            <a:r>
              <a:rPr lang="en-US" b="0" i="0" u="none" strike="noStrike" baseline="0">
                <a:latin typeface="Times New Roman" panose="02020603050405020304" pitchFamily="18" charset="0"/>
              </a:rPr>
              <a:t>These are normally initialized to some value </a:t>
            </a:r>
            <a:r>
              <a:rPr lang="en-US" b="0" i="1" u="none" strike="noStrike" baseline="0">
                <a:latin typeface="Courier New,Italic"/>
              </a:rPr>
              <a:t>N, </a:t>
            </a:r>
            <a:r>
              <a:rPr lang="en-US" b="0" i="0" u="none" strike="noStrike" baseline="0">
                <a:latin typeface="Times New Roman" panose="02020603050405020304" pitchFamily="18" charset="0"/>
              </a:rPr>
              <a:t>which indicates the number of resources (say buffers) available. We show examples of both binary semaphores and counting </a:t>
            </a:r>
            <a:r>
              <a:rPr lang="en-IN" b="0" i="0" u="none" strike="noStrike" baseline="0">
                <a:latin typeface="Times New Roman" panose="02020603050405020304" pitchFamily="18" charset="0"/>
              </a:rPr>
              <a:t>semaphores throughout the session.</a:t>
            </a:r>
          </a:p>
          <a:p>
            <a:pPr algn="l"/>
            <a:r>
              <a:rPr lang="en-US" b="1" i="0" u="none" strike="noStrike" baseline="0">
                <a:latin typeface="Times New Roman" panose="02020603050405020304" pitchFamily="18" charset="0"/>
              </a:rPr>
              <a:t>We often differentiate between a binary semaphore and a counting semaphore, and we do so for our own edification. No difference exists between the two in the system code that implements a semaphore.</a:t>
            </a:r>
            <a:endParaRPr lang="en-US" altLang="ko-KR" sz="4000">
              <a:solidFill>
                <a:schemeClr val="accent6">
                  <a:lumMod val="75000"/>
                </a:schemeClr>
              </a:solidFill>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671105886"/>
      </p:ext>
    </p:extLst>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lgn="l"/>
            <a:r>
              <a:rPr lang="en-IN" b="1" i="0">
                <a:solidFill>
                  <a:srgbClr val="24292E"/>
                </a:solidFill>
                <a:effectLst/>
                <a:latin typeface="-apple-system"/>
              </a:rPr>
              <a:t>System V Semaphores</a:t>
            </a:r>
          </a:p>
        </p:txBody>
      </p:sp>
      <p:sp>
        <p:nvSpPr>
          <p:cNvPr id="3" name="내용 개체 틀 2"/>
          <p:cNvSpPr>
            <a:spLocks noGrp="1"/>
          </p:cNvSpPr>
          <p:nvPr>
            <p:ph idx="1"/>
          </p:nvPr>
        </p:nvSpPr>
        <p:spPr/>
        <p:txBody>
          <a:bodyPr>
            <a:normAutofit/>
          </a:bodyPr>
          <a:lstStyle>
            <a:defPPr/>
          </a:lstStyle>
          <a:p>
            <a:pPr algn="l"/>
            <a:r>
              <a:rPr lang="en-US" b="0" i="0">
                <a:solidFill>
                  <a:srgbClr val="24292E"/>
                </a:solidFill>
                <a:effectLst/>
                <a:latin typeface="-apple-system"/>
              </a:rPr>
              <a:t>A semaphore is UNIX System V consists of the following elements:</a:t>
            </a:r>
          </a:p>
          <a:p>
            <a:pPr algn="l">
              <a:buFont typeface="Arial" pitchFamily="34" charset="0"/>
              <a:buChar char="•"/>
            </a:pPr>
            <a:r>
              <a:rPr lang="en-US" b="0" i="0">
                <a:solidFill>
                  <a:srgbClr val="24292E"/>
                </a:solidFill>
                <a:effectLst/>
                <a:latin typeface="-apple-system"/>
              </a:rPr>
              <a:t>The value of the semaphore.</a:t>
            </a:r>
          </a:p>
          <a:p>
            <a:pPr lvl="1"/>
            <a:r>
              <a:rPr lang="en-US" b="0" i="0">
                <a:solidFill>
                  <a:srgbClr val="24292E"/>
                </a:solidFill>
                <a:effectLst/>
                <a:latin typeface="-apple-system"/>
              </a:rPr>
              <a:t>The process ID of the last process to manipulate the semaphore.</a:t>
            </a:r>
          </a:p>
          <a:p>
            <a:pPr lvl="1"/>
            <a:r>
              <a:rPr lang="en-US" b="0" i="0">
                <a:solidFill>
                  <a:srgbClr val="24292E"/>
                </a:solidFill>
                <a:effectLst/>
                <a:latin typeface="-apple-system"/>
              </a:rPr>
              <a:t>The number of processes waiting for semaphore value to increase.</a:t>
            </a:r>
          </a:p>
          <a:p>
            <a:pPr lvl="1"/>
            <a:r>
              <a:rPr lang="en-US" b="0" i="0">
                <a:solidFill>
                  <a:srgbClr val="24292E"/>
                </a:solidFill>
                <a:effectLst/>
                <a:latin typeface="-apple-system"/>
              </a:rPr>
              <a:t>The number of processes waiting for the semaphore value to equal 0.</a:t>
            </a:r>
          </a:p>
          <a:p>
            <a:pPr algn="l"/>
            <a:r>
              <a:rPr lang="en-US" b="0" i="0">
                <a:solidFill>
                  <a:srgbClr val="24292E"/>
                </a:solidFill>
                <a:effectLst/>
                <a:latin typeface="-apple-system"/>
              </a:rPr>
              <a:t>The system calls are:</a:t>
            </a:r>
          </a:p>
          <a:p>
            <a:pPr lvl="1"/>
            <a:r>
              <a:rPr lang="en-US" b="0" i="1" err="1">
                <a:solidFill>
                  <a:srgbClr val="24292E"/>
                </a:solidFill>
                <a:effectLst/>
                <a:latin typeface="-apple-system"/>
              </a:rPr>
              <a:t>semget</a:t>
            </a:r>
            <a:r>
              <a:rPr lang="en-US" b="0" i="0">
                <a:solidFill>
                  <a:srgbClr val="24292E"/>
                </a:solidFill>
                <a:effectLst/>
                <a:latin typeface="-apple-system"/>
              </a:rPr>
              <a:t> to create and gain access to a set of semaphores.</a:t>
            </a:r>
          </a:p>
          <a:p>
            <a:pPr lvl="1"/>
            <a:r>
              <a:rPr lang="en-US" b="0" i="1" err="1">
                <a:solidFill>
                  <a:srgbClr val="24292E"/>
                </a:solidFill>
                <a:effectLst/>
                <a:latin typeface="-apple-system"/>
              </a:rPr>
              <a:t>semctl</a:t>
            </a:r>
            <a:r>
              <a:rPr lang="en-US" b="0" i="0">
                <a:solidFill>
                  <a:srgbClr val="24292E"/>
                </a:solidFill>
                <a:effectLst/>
                <a:latin typeface="-apple-system"/>
              </a:rPr>
              <a:t> to do various control operations on the set.</a:t>
            </a:r>
          </a:p>
          <a:p>
            <a:pPr lvl="1"/>
            <a:r>
              <a:rPr lang="en-US" b="0" i="1" err="1">
                <a:solidFill>
                  <a:srgbClr val="24292E"/>
                </a:solidFill>
                <a:effectLst/>
                <a:latin typeface="-apple-system"/>
              </a:rPr>
              <a:t>semop</a:t>
            </a:r>
            <a:r>
              <a:rPr lang="en-US" b="0" i="0">
                <a:solidFill>
                  <a:srgbClr val="24292E"/>
                </a:solidFill>
                <a:effectLst/>
                <a:latin typeface="-apple-system"/>
              </a:rPr>
              <a:t> to manipulate the values of semaphores.</a:t>
            </a:r>
          </a:p>
          <a:p>
            <a:endParaRPr lang="en-US" altLang="ko-KR">
              <a:solidFill>
                <a:schemeClr val="accent6">
                  <a:lumMod val="75000"/>
                </a:schemeClr>
              </a:solidFill>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684335715"/>
      </p:ext>
    </p:extLst>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7" name="Title 6">
            <a:extLst>
              <a:ext uri="{FF2B5EF4-FFF2-40B4-BE49-F238E27FC236}">
                <a16:creationId xmlns:a16="http://schemas.microsoft.com/office/drawing/2014/main" id="{6E8B048D-4575-418A-8EE4-7264FF6CB248}"/>
              </a:ext>
            </a:extLst>
          </p:cNvPr>
          <p:cNvSpPr>
            <a:spLocks noGrp="1"/>
          </p:cNvSpPr>
          <p:nvPr>
            <p:ph type="title"/>
          </p:nvPr>
        </p:nvSpPr>
        <p:spPr/>
        <p:txBody>
          <a:bodyPr>
            <a:normAutofit fontScale="90000"/>
          </a:bodyPr>
          <a:lstStyle>
            <a:defPPr/>
          </a:lstStyle>
          <a:p>
            <a:pPr marL="0" marR="0" lvl="0" indent="0" defTabSz="914400" rtl="0" eaLnBrk="0" fontAlgn="base" latinLnBrk="0" hangingPunct="0">
              <a:lnSpc>
                <a:spcPct val="100000"/>
              </a:lnSpc>
              <a:spcBef>
                <a:spcPct val="0"/>
              </a:spcBef>
              <a:spcAft>
                <a:spcPct val="0"/>
              </a:spcAft>
            </a:pPr>
            <a:r>
              <a:rPr kumimoji="0" lang="en-US" altLang="en-US" sz="4400" b="0" i="1" u="none" strike="noStrike" cap="none" normalizeH="0" baseline="0" err="1">
                <a:ln>
                  <a:noFill/>
                </a:ln>
                <a:solidFill>
                  <a:srgbClr val="24292E"/>
                </a:solidFill>
                <a:effectLst/>
                <a:latin typeface="-apple-system"/>
              </a:rPr>
              <a:t>semget</a:t>
            </a:r>
            <a:r>
              <a:rPr kumimoji="0" lang="en-US" altLang="en-US" sz="4400" b="0" i="0" u="none" strike="noStrike" cap="none" normalizeH="0" baseline="0">
                <a:ln>
                  <a:noFill/>
                </a:ln>
                <a:solidFill>
                  <a:srgbClr val="24292E"/>
                </a:solidFill>
                <a:effectLst/>
                <a:latin typeface="-apple-system"/>
              </a:rPr>
              <a:t> creates an array of semaphores:</a:t>
            </a:r>
            <a:br>
              <a:rPr kumimoji="0" lang="en-US" altLang="en-US" sz="2800" b="0" i="0" u="none" strike="noStrike" cap="none" normalizeH="0" baseline="0">
                <a:ln>
                  <a:noFill/>
                </a:ln>
                <a:solidFill>
                  <a:schemeClr val="tx1"/>
                </a:solidFill>
                <a:effectLst/>
              </a:rPr>
            </a:br>
            <a:r>
              <a:rPr kumimoji="0" lang="en-US" altLang="en-US" sz="1600" b="0" i="0" u="none" strike="noStrike" cap="none" normalizeH="0" baseline="0">
                <a:ln>
                  <a:noFill/>
                </a:ln>
                <a:solidFill>
                  <a:srgbClr val="24292E"/>
                </a:solidFill>
                <a:effectLst/>
                <a:latin typeface="SFMono-Regular"/>
              </a:rPr>
              <a:t>id = semget(key, count, flag);</a:t>
            </a:r>
            <a:br>
              <a:rPr kumimoji="0" lang="en-US" altLang="en-US" sz="1600" b="0" i="0" u="none" strike="noStrike" cap="none" normalizeH="0" baseline="0">
                <a:ln>
                  <a:noFill/>
                </a:ln>
                <a:solidFill>
                  <a:schemeClr val="tx1"/>
                </a:solidFill>
                <a:effectLst/>
              </a:rPr>
            </a:br>
            <a:r>
              <a:rPr kumimoji="0" lang="en-US" altLang="en-US" sz="2200" b="0" i="0" u="none" strike="noStrike" cap="none" normalizeH="0" baseline="0">
                <a:ln>
                  <a:noFill/>
                </a:ln>
                <a:solidFill>
                  <a:srgbClr val="24292E"/>
                </a:solidFill>
                <a:effectLst/>
                <a:latin typeface="-apple-system"/>
              </a:rPr>
              <a:t>The kernel allocates an entry that points to an array of semaphore structure with </a:t>
            </a:r>
            <a:r>
              <a:rPr kumimoji="0" lang="en-US" altLang="en-US" sz="2200" b="0" i="1" u="none" strike="noStrike" cap="none" normalizeH="0" baseline="0">
                <a:ln>
                  <a:noFill/>
                </a:ln>
                <a:solidFill>
                  <a:srgbClr val="24292E"/>
                </a:solidFill>
                <a:effectLst/>
                <a:latin typeface="-apple-system"/>
              </a:rPr>
              <a:t>count</a:t>
            </a:r>
            <a:r>
              <a:rPr kumimoji="0" lang="en-US" altLang="en-US" sz="2200" b="0" i="0" u="none" strike="noStrike" cap="none" normalizeH="0" baseline="0">
                <a:ln>
                  <a:noFill/>
                </a:ln>
                <a:solidFill>
                  <a:srgbClr val="24292E"/>
                </a:solidFill>
                <a:effectLst/>
                <a:latin typeface="-apple-system"/>
              </a:rPr>
              <a:t> elements. It is shown in the figure:</a:t>
            </a:r>
            <a:br>
              <a:rPr kumimoji="0" lang="en-US" altLang="en-US" sz="3600" b="0" i="0" u="none" strike="noStrike" cap="none" normalizeH="0" baseline="0">
                <a:ln>
                  <a:noFill/>
                </a:ln>
                <a:solidFill>
                  <a:schemeClr val="tx1"/>
                </a:solidFill>
                <a:effectLst/>
                <a:latin typeface="Arial" pitchFamily="34" charset="0"/>
              </a:rPr>
            </a:br>
            <a:endParaRPr lang="en-IN"/>
          </a:p>
        </p:txBody>
      </p:sp>
      <p:pic>
        <p:nvPicPr>
          <p:cNvPr id="1028" name="Picture 4" descr="Data structure for semaphores">
            <a:extLst>
              <a:ext uri="{FF2B5EF4-FFF2-40B4-BE49-F238E27FC236}">
                <a16:creationId xmlns:a16="http://schemas.microsoft.com/office/drawing/2014/main" id="{7DD9CF4E-1C28-487F-980C-8A5199DF4A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07776" y="1258159"/>
            <a:ext cx="5018347" cy="47846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05E0AE-3542-46A3-85DD-A2C49F6033BC}"/>
              </a:ext>
            </a:extLst>
          </p:cNvPr>
          <p:cNvSpPr txBox="1"/>
          <p:nvPr/>
        </p:nvSpPr>
        <p:spPr>
          <a:xfrm>
            <a:off x="818541" y="5910710"/>
            <a:ext cx="9652564" cy="646331"/>
          </a:xfrm>
          <a:prstGeom prst="rect">
            <a:avLst/>
          </a:prstGeom>
          <a:noFill/>
        </p:spPr>
        <p:txBody>
          <a:bodyPr wrap="square">
            <a:spAutoFit/>
          </a:bodyPr>
          <a:lstStyle>
            <a:defPPr>
              <a:defRPr lang="en-US"/>
            </a:defPPr>
          </a:lstStyle>
          <a:p>
            <a:pPr/>
            <a:r>
              <a:rPr lang="en-US" b="0" i="0">
                <a:solidFill>
                  <a:srgbClr val="24292E"/>
                </a:solidFill>
                <a:effectLst/>
                <a:latin typeface="-apple-system"/>
              </a:rPr>
              <a:t>The entry also specifies the number of semaphores in the array, the time of the last </a:t>
            </a:r>
            <a:r>
              <a:rPr lang="en-US" b="0" i="1" err="1">
                <a:solidFill>
                  <a:srgbClr val="24292E"/>
                </a:solidFill>
                <a:effectLst/>
                <a:latin typeface="-apple-system"/>
              </a:rPr>
              <a:t>semop</a:t>
            </a:r>
            <a:r>
              <a:rPr lang="en-US" b="0" i="0">
                <a:solidFill>
                  <a:srgbClr val="24292E"/>
                </a:solidFill>
                <a:effectLst/>
                <a:latin typeface="-apple-system"/>
              </a:rPr>
              <a:t> call, and the time of the last </a:t>
            </a:r>
            <a:r>
              <a:rPr lang="en-US" b="0" i="1" err="1">
                <a:solidFill>
                  <a:srgbClr val="24292E"/>
                </a:solidFill>
                <a:effectLst/>
                <a:latin typeface="-apple-system"/>
              </a:rPr>
              <a:t>semctl</a:t>
            </a:r>
            <a:r>
              <a:rPr lang="en-US" b="0" i="0">
                <a:solidFill>
                  <a:srgbClr val="24292E"/>
                </a:solidFill>
                <a:effectLst/>
                <a:latin typeface="-apple-system"/>
              </a:rPr>
              <a:t> call.</a:t>
            </a:r>
            <a:endParaRPr lang="en-IN"/>
          </a:p>
        </p:txBody>
      </p:sp>
    </p:spTree>
    <p:extLst>
      <p:ext uri="{BB962C8B-B14F-4D97-AF65-F5344CB8AC3E}">
        <p14:creationId xmlns:p14="http://schemas.microsoft.com/office/powerpoint/2010/main" val="98048214"/>
      </p:ext>
    </p:extLst>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b="0" i="0">
                <a:solidFill>
                  <a:srgbClr val="24292E"/>
                </a:solidFill>
                <a:effectLst/>
                <a:latin typeface="-apple-system"/>
              </a:rPr>
              <a:t>Processes manipulate semaphores with the </a:t>
            </a:r>
            <a:r>
              <a:rPr lang="en-US" b="0" i="1" err="1">
                <a:solidFill>
                  <a:srgbClr val="24292E"/>
                </a:solidFill>
                <a:effectLst/>
                <a:latin typeface="-apple-system"/>
              </a:rPr>
              <a:t>semop</a:t>
            </a:r>
            <a:r>
              <a:rPr lang="en-US" b="0" i="0">
                <a:solidFill>
                  <a:srgbClr val="24292E"/>
                </a:solidFill>
                <a:effectLst/>
                <a:latin typeface="-apple-system"/>
              </a:rPr>
              <a:t> system call:</a:t>
            </a:r>
            <a:endParaRPr lang="ko-KR" altLang="en-US"/>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6" name="Rectangle 2">
            <a:extLst>
              <a:ext uri="{FF2B5EF4-FFF2-40B4-BE49-F238E27FC236}">
                <a16:creationId xmlns:a16="http://schemas.microsoft.com/office/drawing/2014/main" id="{59B67B2E-0E24-4BAC-AAE5-27B3B7DCCFAD}"/>
              </a:ext>
            </a:extLst>
          </p:cNvPr>
          <p:cNvSpPr>
            <a:spLocks noChangeArrowheads="1"/>
          </p:cNvSpPr>
          <p:nvPr/>
        </p:nvSpPr>
        <p:spPr bwMode="auto">
          <a:xfrm>
            <a:off x="520995" y="1709037"/>
            <a:ext cx="11451265" cy="40937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2199" numCol="1" anchor="ctr" anchorCtr="0" compatLnSpc="1">
            <a:prstTxWarp prst="textNoShape">
              <a:avLst/>
            </a:prstTxWarp>
            <a:spAutoFit/>
          </a:bodyPr>
          <a:lstStyle>
            <a:defPPr>
              <a:defRPr lang="en-US"/>
            </a:defPPr>
            <a:lvl1pPr marL="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1pPr>
            <a:lvl2pPr marL="4572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2pPr>
            <a:lvl3pPr marL="9144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3pPr>
            <a:lvl4pPr marL="13716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4pPr>
            <a:lvl5pPr marL="18288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5pPr>
            <a:lvl6pPr marL="22860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6pPr>
            <a:lvl7pPr marL="27432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7pPr>
            <a:lvl8pPr marL="3200400" algn="l" defTabSz="914400" rtl="0" eaLnBrk="0" fontAlgn="base" latinLnBrk="0" hangingPunct="0">
              <a:spcBef>
                <a:spcPct val="0"/>
              </a:spcBef>
              <a:spcAft>
                <a:spcPct val="0"/>
              </a:spcAft>
              <a:defRPr sz="1800"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err="1">
                <a:ln>
                  <a:noFill/>
                </a:ln>
                <a:solidFill>
                  <a:srgbClr val="24292E"/>
                </a:solidFill>
                <a:effectLst/>
                <a:latin typeface="SFMono-Regular"/>
              </a:rPr>
              <a:t>oldval = semop(id, oplist, count);</a:t>
            </a:r>
            <a:endParaRPr kumimoji="0" lang="en-US" altLang="en-US" sz="16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a:ln>
                  <a:noFill/>
                </a:ln>
                <a:solidFill>
                  <a:srgbClr val="24292E"/>
                </a:solidFill>
                <a:effectLst/>
                <a:latin typeface="-apple-system"/>
              </a:rPr>
              <a:t>where </a:t>
            </a:r>
            <a:r>
              <a:rPr kumimoji="0" lang="en-US" altLang="en-US" sz="1600" b="0" i="0" u="none" strike="noStrike" cap="none" normalizeH="0" baseline="0" err="1">
                <a:ln>
                  <a:noFill/>
                </a:ln>
                <a:solidFill>
                  <a:srgbClr val="24292E"/>
                </a:solidFill>
                <a:effectLst/>
                <a:latin typeface="SFMono-Regular"/>
              </a:rPr>
              <a:t>oplist</a:t>
            </a:r>
            <a:r>
              <a:rPr kumimoji="0" lang="en-US" altLang="en-US" sz="2800" b="0" i="0" u="none" strike="noStrike" cap="none" normalizeH="0" baseline="0">
                <a:ln>
                  <a:noFill/>
                </a:ln>
                <a:solidFill>
                  <a:srgbClr val="24292E"/>
                </a:solidFill>
                <a:effectLst/>
                <a:latin typeface="-apple-system"/>
              </a:rPr>
              <a:t> is a pointer to an array of semaphore operations, and </a:t>
            </a:r>
            <a:r>
              <a:rPr kumimoji="0" lang="en-US" altLang="en-US" sz="2800" b="0" i="1" u="none" strike="noStrike" cap="none" normalizeH="0" baseline="0">
                <a:ln>
                  <a:noFill/>
                </a:ln>
                <a:solidFill>
                  <a:srgbClr val="24292E"/>
                </a:solidFill>
                <a:effectLst/>
                <a:latin typeface="-apple-system"/>
              </a:rPr>
              <a:t>count</a:t>
            </a:r>
            <a:r>
              <a:rPr kumimoji="0" lang="en-US" altLang="en-US" sz="2800" b="0" i="0" u="none" strike="noStrike" cap="none" normalizeH="0" baseline="0">
                <a:ln>
                  <a:noFill/>
                </a:ln>
                <a:solidFill>
                  <a:srgbClr val="24292E"/>
                </a:solidFill>
                <a:effectLst/>
                <a:latin typeface="-apple-system"/>
              </a:rPr>
              <a:t> is the size of the array. The return value, </a:t>
            </a:r>
            <a:r>
              <a:rPr kumimoji="0" lang="en-US" altLang="en-US" sz="2800" b="0" i="1" u="none" strike="noStrike" cap="none" normalizeH="0" baseline="0" err="1">
                <a:ln>
                  <a:noFill/>
                </a:ln>
                <a:solidFill>
                  <a:srgbClr val="24292E"/>
                </a:solidFill>
                <a:effectLst/>
                <a:latin typeface="-apple-system"/>
              </a:rPr>
              <a:t>oldval</a:t>
            </a:r>
            <a:r>
              <a:rPr kumimoji="0" lang="en-US" altLang="en-US" sz="2800" b="0" i="0" u="none" strike="noStrike" cap="none" normalizeH="0" baseline="0">
                <a:ln>
                  <a:noFill/>
                </a:ln>
                <a:solidFill>
                  <a:srgbClr val="24292E"/>
                </a:solidFill>
                <a:effectLst/>
                <a:latin typeface="-apple-system"/>
              </a:rPr>
              <a:t>, is the value of the last semaphore operated on in the set before the operation was done. The format of each element of </a:t>
            </a:r>
            <a:r>
              <a:rPr kumimoji="0" lang="en-US" altLang="en-US" sz="2800" b="0" i="1" u="none" strike="noStrike" cap="none" normalizeH="0" baseline="0" err="1">
                <a:ln>
                  <a:noFill/>
                </a:ln>
                <a:solidFill>
                  <a:srgbClr val="24292E"/>
                </a:solidFill>
                <a:effectLst/>
                <a:latin typeface="-apple-system"/>
              </a:rPr>
              <a:t>oplist</a:t>
            </a:r>
            <a:r>
              <a:rPr kumimoji="0" lang="en-US" altLang="en-US" sz="2800" b="0" i="0" u="none" strike="noStrike" cap="none" normalizeH="0" baseline="0">
                <a:ln>
                  <a:noFill/>
                </a:ln>
                <a:solidFill>
                  <a:srgbClr val="24292E"/>
                </a:solidFill>
                <a:effectLst/>
                <a:latin typeface="-apple-system"/>
              </a:rPr>
              <a:t> is,</a:t>
            </a:r>
            <a:endParaRPr kumimoji="0" lang="en-US" altLang="en-US" sz="1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800" b="0" i="0" u="none" strike="noStrike" cap="none" normalizeH="0" baseline="0">
                <a:ln>
                  <a:noFill/>
                </a:ln>
                <a:solidFill>
                  <a:srgbClr val="24292E"/>
                </a:solidFill>
                <a:effectLst/>
                <a:latin typeface="-apple-system"/>
              </a:rPr>
              <a:t>The semaphore number identifying the semaphore array entry being operated on</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800" b="0" i="0" u="none" strike="noStrike" cap="none" normalizeH="0" baseline="0">
                <a:ln>
                  <a:noFill/>
                </a:ln>
                <a:solidFill>
                  <a:srgbClr val="24292E"/>
                </a:solidFill>
                <a:effectLst/>
                <a:latin typeface="-apple-system"/>
              </a:rPr>
              <a:t>The operation</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2800" b="0" i="0" u="none" strike="noStrike" cap="none" normalizeH="0" baseline="0">
                <a:ln>
                  <a:noFill/>
                </a:ln>
                <a:solidFill>
                  <a:srgbClr val="24292E"/>
                </a:solidFill>
                <a:effectLst/>
                <a:latin typeface="-apple-system"/>
              </a:rPr>
              <a:t>Flags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17" name="TextBox 16">
            <a:extLst>
              <a:ext uri="{FF2B5EF4-FFF2-40B4-BE49-F238E27FC236}">
                <a16:creationId xmlns:a16="http://schemas.microsoft.com/office/drawing/2014/main" id="{7D517F90-312A-4012-BB64-E20B519BD0CC}"/>
              </a:ext>
            </a:extLst>
          </p:cNvPr>
          <p:cNvSpPr txBox="1"/>
          <p:nvPr/>
        </p:nvSpPr>
        <p:spPr>
          <a:xfrm>
            <a:off x="435934" y="5858145"/>
            <a:ext cx="6103088" cy="369332"/>
          </a:xfrm>
          <a:prstGeom prst="rect">
            <a:avLst/>
          </a:prstGeom>
          <a:noFill/>
        </p:spPr>
        <p:txBody>
          <a:bodyPr wrap="square">
            <a:spAutoFit/>
          </a:bodyPr>
          <a:lstStyle>
            <a:defPPr>
              <a:defRPr lang="en-US"/>
            </a:defPPr>
          </a:lstStyle>
          <a:p>
            <a:pPr/>
            <a:r>
              <a:rPr lang="en-US" b="0" i="0">
                <a:solidFill>
                  <a:srgbClr val="24292E"/>
                </a:solidFill>
                <a:effectLst/>
                <a:latin typeface="-apple-system"/>
              </a:rPr>
              <a:t>The algorithm is given below:</a:t>
            </a:r>
            <a:endParaRPr lang="en-IN"/>
          </a:p>
        </p:txBody>
      </p:sp>
    </p:spTree>
    <p:extLst>
      <p:ext uri="{BB962C8B-B14F-4D97-AF65-F5344CB8AC3E}">
        <p14:creationId xmlns:p14="http://schemas.microsoft.com/office/powerpoint/2010/main" val="3225378957"/>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b="0" i="0">
                <a:solidFill>
                  <a:srgbClr val="24292E"/>
                </a:solidFill>
                <a:effectLst/>
                <a:latin typeface="-apple-system"/>
              </a:rPr>
              <a:t>The semop algorithm:</a:t>
            </a:r>
            <a:endParaRPr lang="ko-KR" altLang="en-US"/>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4994451E-A13E-449F-AEA8-AD5C94D45972}"/>
              </a:ext>
            </a:extLst>
          </p:cNvPr>
          <p:cNvSpPr txBox="1"/>
          <p:nvPr/>
        </p:nvSpPr>
        <p:spPr>
          <a:xfrm>
            <a:off x="758369" y="1346503"/>
            <a:ext cx="11646664" cy="5355312"/>
          </a:xfrm>
          <a:prstGeom prst="rect">
            <a:avLst/>
          </a:prstGeom>
          <a:noFill/>
        </p:spPr>
        <p:txBody>
          <a:bodyPr wrap="square">
            <a:spAutoFit/>
          </a:bodyPr>
          <a:lstStyle>
            <a:defPPr>
              <a:defRPr lang="en-US"/>
            </a:defPPr>
          </a:lstStyle>
          <a:p>
            <a:pPr/>
            <a:r>
              <a:rPr lang="en-IN"/>
              <a:t>/*  Algorithm: semop</a:t>
            </a:r>
            <a:endParaRPr lang="en-IN"/>
          </a:p>
          <a:p>
            <a:pPr/>
            <a:r>
              <a:rPr lang="en-IN"/>
              <a:t> *  Input: semaphore descriptor</a:t>
            </a:r>
          </a:p>
          <a:p>
            <a:pPr/>
            <a:r>
              <a:rPr lang="en-IN"/>
              <a:t> *         array of semaphore operations</a:t>
            </a:r>
          </a:p>
          <a:p>
            <a:pPr/>
            <a:r>
              <a:rPr lang="en-IN"/>
              <a:t> *         number of elements in array</a:t>
            </a:r>
          </a:p>
          <a:p>
            <a:pPr/>
            <a:r>
              <a:rPr lang="en-IN"/>
              <a:t> *  Output: start value of last semaphore operated on</a:t>
            </a:r>
          </a:p>
          <a:p>
            <a:pPr/>
            <a:r>
              <a:rPr lang="en-IN"/>
              <a:t> */</a:t>
            </a:r>
          </a:p>
          <a:p>
            <a:pPr/>
            <a:r>
              <a:rPr lang="en-IN"/>
              <a:t>{</a:t>
            </a:r>
          </a:p>
          <a:p>
            <a:pPr/>
            <a:r>
              <a:rPr lang="en-IN"/>
              <a:t>	check legality of semaphore descriptor;</a:t>
            </a:r>
          </a:p>
          <a:p>
            <a:pPr/>
            <a:r>
              <a:rPr lang="en-IN"/>
              <a:t> start: read array of semaphore operations from user to kernel space;</a:t>
            </a:r>
          </a:p>
          <a:p>
            <a:pPr/>
            <a:r>
              <a:rPr lang="en-IN"/>
              <a:t> 	check permissions for all semaphore operations;</a:t>
            </a:r>
          </a:p>
          <a:p>
            <a:pPr/>
            <a:r>
              <a:rPr lang="en-IN"/>
              <a:t> 	for (each semaphore operation in array)</a:t>
            </a:r>
          </a:p>
          <a:p>
            <a:pPr/>
            <a:r>
              <a:rPr lang="en-IN"/>
              <a:t> 	{</a:t>
            </a:r>
          </a:p>
          <a:p>
            <a:pPr/>
            <a:r>
              <a:rPr lang="en-IN"/>
              <a:t> 		if (semaphore operation is positive)</a:t>
            </a:r>
          </a:p>
          <a:p>
            <a:pPr/>
            <a:r>
              <a:rPr lang="en-IN"/>
              <a:t> 		{</a:t>
            </a:r>
          </a:p>
          <a:p>
            <a:pPr/>
            <a:r>
              <a:rPr lang="en-IN"/>
              <a:t> 			add "operation" to semaphore value;</a:t>
            </a:r>
          </a:p>
          <a:p>
            <a:pPr/>
            <a:r>
              <a:rPr lang="en-IN"/>
              <a:t> 			if (UNDO flag set on semaphore operation)</a:t>
            </a:r>
          </a:p>
          <a:p>
            <a:pPr/>
            <a:r>
              <a:rPr lang="en-IN"/>
              <a:t> 				update process undo structure;</a:t>
            </a:r>
          </a:p>
          <a:p>
            <a:pPr/>
            <a:r>
              <a:rPr lang="en-IN"/>
              <a:t> 			wakeup all processes sleeping (event: semaphore value increases);</a:t>
            </a:r>
          </a:p>
          <a:p>
            <a:pPr/>
            <a:r>
              <a:rPr lang="en-IN"/>
              <a:t> 		}	</a:t>
            </a:r>
          </a:p>
        </p:txBody>
      </p:sp>
    </p:spTree>
    <p:extLst>
      <p:ext uri="{BB962C8B-B14F-4D97-AF65-F5344CB8AC3E}">
        <p14:creationId xmlns:p14="http://schemas.microsoft.com/office/powerpoint/2010/main" val="287514355"/>
      </p:ext>
    </p:extLst>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b="0" i="0">
                <a:solidFill>
                  <a:srgbClr val="24292E"/>
                </a:solidFill>
                <a:effectLst/>
                <a:latin typeface="-apple-system"/>
              </a:rPr>
              <a:t>The semop algorithm (cont.)</a:t>
            </a:r>
            <a:endParaRPr lang="ko-KR" altLang="en-US"/>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4994451E-A13E-449F-AEA8-AD5C94D45972}"/>
              </a:ext>
            </a:extLst>
          </p:cNvPr>
          <p:cNvSpPr txBox="1"/>
          <p:nvPr/>
        </p:nvSpPr>
        <p:spPr>
          <a:xfrm>
            <a:off x="758369" y="1346503"/>
            <a:ext cx="11646664" cy="5078313"/>
          </a:xfrm>
          <a:prstGeom prst="rect">
            <a:avLst/>
          </a:prstGeom>
          <a:noFill/>
        </p:spPr>
        <p:txBody>
          <a:bodyPr wrap="square">
            <a:spAutoFit/>
          </a:bodyPr>
          <a:lstStyle>
            <a:defPPr>
              <a:defRPr lang="en-US"/>
            </a:defPPr>
          </a:lstStyle>
          <a:p>
            <a:pPr/>
            <a:r>
              <a:rPr lang="en-IN"/>
              <a:t>else if (semaphore operation is negative)</a:t>
            </a:r>
          </a:p>
          <a:p>
            <a:pPr/>
            <a:r>
              <a:rPr lang="en-IN"/>
              <a:t> 		{</a:t>
            </a:r>
          </a:p>
          <a:p>
            <a:pPr/>
            <a:r>
              <a:rPr lang="en-IN"/>
              <a:t> 			if ("operation" + semaphore value &gt;= 0)</a:t>
            </a:r>
          </a:p>
          <a:p>
            <a:pPr/>
            <a:r>
              <a:rPr lang="en-IN"/>
              <a:t> 			{</a:t>
            </a:r>
          </a:p>
          <a:p>
            <a:pPr/>
            <a:r>
              <a:rPr lang="en-IN"/>
              <a:t> 				add "operation" to semaphore value;</a:t>
            </a:r>
          </a:p>
          <a:p>
            <a:pPr/>
            <a:r>
              <a:rPr lang="en-IN"/>
              <a:t> 				if (UNDO flag set)</a:t>
            </a:r>
          </a:p>
          <a:p>
            <a:pPr/>
            <a:r>
              <a:rPr lang="en-IN"/>
              <a:t> 					update process undo structure;</a:t>
            </a:r>
          </a:p>
          <a:p>
            <a:pPr/>
            <a:r>
              <a:rPr lang="en-IN"/>
              <a:t> 				if (semaphore value 0)</a:t>
            </a:r>
          </a:p>
          <a:p>
            <a:pPr/>
            <a:r>
              <a:rPr lang="en-IN"/>
              <a:t> 					wakeup all processes sleeping (event: semaphore value becomes 0);</a:t>
            </a:r>
          </a:p>
          <a:p>
            <a:pPr/>
            <a:r>
              <a:rPr lang="en-IN"/>
              <a:t> 				continue;</a:t>
            </a:r>
          </a:p>
          <a:p>
            <a:pPr/>
            <a:r>
              <a:rPr lang="en-IN"/>
              <a:t> 			}</a:t>
            </a:r>
          </a:p>
          <a:p>
            <a:pPr/>
            <a:r>
              <a:rPr lang="en-IN"/>
              <a:t> 			reverse all semaphore operations already done</a:t>
            </a:r>
          </a:p>
          <a:p>
            <a:pPr/>
            <a:r>
              <a:rPr lang="en-IN"/>
              <a:t> 				this system call (previous iterations);</a:t>
            </a:r>
          </a:p>
          <a:p>
            <a:pPr/>
            <a:r>
              <a:rPr lang="en-IN"/>
              <a:t> 			if (flags specify not to sleep)</a:t>
            </a:r>
          </a:p>
          <a:p>
            <a:pPr/>
            <a:r>
              <a:rPr lang="en-IN"/>
              <a:t> 				return with error;</a:t>
            </a:r>
          </a:p>
          <a:p>
            <a:pPr/>
            <a:r>
              <a:rPr lang="en-IN"/>
              <a:t> 			sleep (event: semaphore value increases);</a:t>
            </a:r>
          </a:p>
          <a:p>
            <a:pPr/>
            <a:r>
              <a:rPr lang="en-IN"/>
              <a:t> 			goto start;</a:t>
            </a:r>
          </a:p>
          <a:p>
            <a:pPr/>
            <a:r>
              <a:rPr lang="en-IN"/>
              <a:t> 		}</a:t>
            </a:r>
          </a:p>
        </p:txBody>
      </p:sp>
    </p:spTree>
    <p:extLst>
      <p:ext uri="{BB962C8B-B14F-4D97-AF65-F5344CB8AC3E}">
        <p14:creationId xmlns:p14="http://schemas.microsoft.com/office/powerpoint/2010/main" val="3956835915"/>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b="0" i="0">
                <a:solidFill>
                  <a:srgbClr val="24292E"/>
                </a:solidFill>
                <a:effectLst/>
                <a:latin typeface="-apple-system"/>
              </a:rPr>
              <a:t>The semop algorithm (cont.)</a:t>
            </a:r>
            <a:endParaRPr lang="ko-KR" altLang="en-US"/>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TextBox 16">
            <a:extLst>
              <a:ext uri="{FF2B5EF4-FFF2-40B4-BE49-F238E27FC236}">
                <a16:creationId xmlns:a16="http://schemas.microsoft.com/office/drawing/2014/main" id="{4994451E-A13E-449F-AEA8-AD5C94D45972}"/>
              </a:ext>
            </a:extLst>
          </p:cNvPr>
          <p:cNvSpPr txBox="1"/>
          <p:nvPr/>
        </p:nvSpPr>
        <p:spPr>
          <a:xfrm>
            <a:off x="758369" y="1346503"/>
            <a:ext cx="10685895" cy="4524315"/>
          </a:xfrm>
          <a:prstGeom prst="rect">
            <a:avLst/>
          </a:prstGeom>
          <a:noFill/>
        </p:spPr>
        <p:txBody>
          <a:bodyPr wrap="square">
            <a:spAutoFit/>
          </a:bodyPr>
          <a:lstStyle>
            <a:defPPr>
              <a:defRPr lang="en-US"/>
            </a:defPPr>
          </a:lstStyle>
          <a:p>
            <a:pPr/>
            <a:r>
              <a:rPr lang="en-IN"/>
              <a:t>else		// semaphore operation is zero</a:t>
            </a:r>
          </a:p>
          <a:p>
            <a:pPr/>
            <a:r>
              <a:rPr lang="en-IN"/>
              <a:t> 		{</a:t>
            </a:r>
          </a:p>
          <a:p>
            <a:pPr/>
            <a:r>
              <a:rPr lang="en-IN"/>
              <a:t> 			if (semaphore value non 0)</a:t>
            </a:r>
          </a:p>
          <a:p>
            <a:pPr/>
            <a:r>
              <a:rPr lang="en-IN"/>
              <a:t> 			{</a:t>
            </a:r>
          </a:p>
          <a:p>
            <a:pPr/>
            <a:r>
              <a:rPr lang="en-IN"/>
              <a:t>	 			reverse all semaphore operations done this system call;</a:t>
            </a:r>
          </a:p>
          <a:p>
            <a:pPr/>
            <a:r>
              <a:rPr lang="en-IN"/>
              <a:t> 				if (flags specify not to sleep)</a:t>
            </a:r>
          </a:p>
          <a:p>
            <a:pPr/>
            <a:r>
              <a:rPr lang="en-IN"/>
              <a:t> 					return with error;</a:t>
            </a:r>
          </a:p>
          <a:p>
            <a:pPr/>
            <a:r>
              <a:rPr lang="en-IN"/>
              <a:t> 				sleep (event: semaphore value == 0);</a:t>
            </a:r>
          </a:p>
          <a:p>
            <a:pPr/>
            <a:r>
              <a:rPr lang="en-IN"/>
              <a:t>	 			goto start;</a:t>
            </a:r>
          </a:p>
          <a:p>
            <a:pPr/>
            <a:r>
              <a:rPr lang="en-IN"/>
              <a:t>	 		}</a:t>
            </a:r>
          </a:p>
          <a:p>
            <a:pPr/>
            <a:r>
              <a:rPr lang="en-IN"/>
              <a:t> 		}</a:t>
            </a:r>
          </a:p>
          <a:p>
            <a:pPr/>
            <a:r>
              <a:rPr lang="en-IN"/>
              <a:t> 	}</a:t>
            </a:r>
          </a:p>
          <a:p>
            <a:pPr/>
            <a:r>
              <a:rPr lang="en-IN"/>
              <a:t> 	// semaphore operations all succeeded</a:t>
            </a:r>
          </a:p>
          <a:p>
            <a:pPr/>
            <a:r>
              <a:rPr lang="en-IN"/>
              <a:t> 	update time stamps, process ID's;</a:t>
            </a:r>
          </a:p>
          <a:p>
            <a:pPr/>
            <a:r>
              <a:rPr lang="en-IN"/>
              <a:t> 	return value of last semaphore operated on before call succeeded;</a:t>
            </a:r>
          </a:p>
          <a:p>
            <a:pPr/>
            <a:r>
              <a:rPr lang="en-IN"/>
              <a:t>}</a:t>
            </a:r>
          </a:p>
        </p:txBody>
      </p:sp>
    </p:spTree>
    <p:extLst>
      <p:ext uri="{BB962C8B-B14F-4D97-AF65-F5344CB8AC3E}">
        <p14:creationId xmlns:p14="http://schemas.microsoft.com/office/powerpoint/2010/main" val="2751966266"/>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313710"/>
            <a:ext cx="10850697" cy="1970016"/>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189018"/>
            <a:ext cx="10850697" cy="2299855"/>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Design</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727042000"/>
      </p:ext>
    </p:extLst>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b="0" i="0">
                <a:solidFill>
                  <a:srgbClr val="24292E"/>
                </a:solidFill>
                <a:effectLst/>
                <a:latin typeface="-apple-system"/>
              </a:rPr>
              <a:t>The semop algorithm</a:t>
            </a:r>
            <a:endParaRPr lang="ko-KR" altLang="en-US"/>
          </a:p>
        </p:txBody>
      </p:sp>
      <p:sp>
        <p:nvSpPr>
          <p:cNvPr id="3" name="내용 개체 틀 2"/>
          <p:cNvSpPr>
            <a:spLocks noGrp="1"/>
          </p:cNvSpPr>
          <p:nvPr>
            <p:ph idx="1"/>
          </p:nvPr>
        </p:nvSpPr>
        <p:spPr>
          <a:xfrm>
            <a:off x="690390" y="1485383"/>
            <a:ext cx="10515600" cy="4351338"/>
          </a:xfrm>
        </p:spPr>
        <p:txBody>
          <a:bodyPr>
            <a:normAutofit fontScale="85000" lnSpcReduction="20000"/>
          </a:bodyPr>
          <a:lstStyle>
            <a:defPPr/>
          </a:lstStyle>
          <a:p>
            <a:pPr algn="l"/>
            <a:r>
              <a:rPr lang="en-US" b="0" i="0">
                <a:solidFill>
                  <a:srgbClr val="24292E"/>
                </a:solidFill>
                <a:effectLst/>
                <a:latin typeface="-apple-system"/>
              </a:rPr>
              <a:t>If the kernel must sleep, it restores all the operations previously done and then sleeps until the event it is sleeping for, happens, and then it restarts the system call. The kernel stores the operations in a global array, it reads the array from user space again if it must restart the system call. That is how the operations are done atomically -- </a:t>
            </a:r>
            <a:r>
              <a:rPr lang="en-US" b="1" i="0">
                <a:solidFill>
                  <a:srgbClr val="24292E"/>
                </a:solidFill>
                <a:effectLst/>
                <a:latin typeface="-apple-system"/>
              </a:rPr>
              <a:t>either all at once or not at all</a:t>
            </a:r>
            <a:r>
              <a:rPr lang="en-US" b="0" i="0">
                <a:solidFill>
                  <a:srgbClr val="24292E"/>
                </a:solidFill>
                <a:effectLst/>
                <a:latin typeface="-apple-system"/>
              </a:rPr>
              <a:t>.</a:t>
            </a:r>
          </a:p>
          <a:p>
            <a:pPr algn="l"/>
            <a:r>
              <a:rPr lang="en-US" b="0" i="0">
                <a:solidFill>
                  <a:srgbClr val="24292E"/>
                </a:solidFill>
                <a:effectLst/>
                <a:latin typeface="-apple-system"/>
              </a:rPr>
              <a:t>Whenever a process sleeps in the middle of a semaphore operation, it sleeps at an interruptible priority. If a process </a:t>
            </a:r>
            <a:r>
              <a:rPr lang="en-US" b="0" i="1">
                <a:solidFill>
                  <a:srgbClr val="24292E"/>
                </a:solidFill>
                <a:effectLst/>
                <a:latin typeface="-apple-system"/>
              </a:rPr>
              <a:t>exit</a:t>
            </a:r>
            <a:r>
              <a:rPr lang="en-US" b="0" i="0">
                <a:solidFill>
                  <a:srgbClr val="24292E"/>
                </a:solidFill>
                <a:effectLst/>
                <a:latin typeface="-apple-system"/>
              </a:rPr>
              <a:t>s without resetting the semaphore value, a dangerous situation could occur. To avoid this, a process can set the SEM_UNDO flag in the </a:t>
            </a:r>
            <a:r>
              <a:rPr lang="en-US" b="0" i="1" err="1">
                <a:solidFill>
                  <a:srgbClr val="24292E"/>
                </a:solidFill>
                <a:effectLst/>
                <a:latin typeface="-apple-system"/>
              </a:rPr>
              <a:t>semop</a:t>
            </a:r>
            <a:r>
              <a:rPr lang="en-US" b="0" i="0">
                <a:solidFill>
                  <a:srgbClr val="24292E"/>
                </a:solidFill>
                <a:effectLst/>
                <a:latin typeface="-apple-system"/>
              </a:rPr>
              <a:t> call. If this flag is set, the kernel reverses the effect of every semaphore operation the process had done. The kernel maintains a table with one entry for every process in the system. Each entry points to a set of </a:t>
            </a:r>
            <a:r>
              <a:rPr lang="en-US" b="0" i="1">
                <a:solidFill>
                  <a:srgbClr val="24292E"/>
                </a:solidFill>
                <a:effectLst/>
                <a:latin typeface="-apple-system"/>
              </a:rPr>
              <a:t>undo</a:t>
            </a:r>
            <a:r>
              <a:rPr lang="en-US" b="0" i="0">
                <a:solidFill>
                  <a:srgbClr val="24292E"/>
                </a:solidFill>
                <a:effectLst/>
                <a:latin typeface="-apple-system"/>
              </a:rPr>
              <a:t> structures, one for each semaphore used by the process. Each undo structure is an array of triples consisting of a semaphore ID, a semaphore number in the set identified by ID, and an adjustment value. The kernel allocates undo structure dynamically when a process executes its first </a:t>
            </a:r>
            <a:r>
              <a:rPr lang="en-US" b="0" i="1" err="1">
                <a:solidFill>
                  <a:srgbClr val="24292E"/>
                </a:solidFill>
                <a:effectLst/>
                <a:latin typeface="-apple-system"/>
              </a:rPr>
              <a:t>semop</a:t>
            </a:r>
            <a:r>
              <a:rPr lang="en-US" b="0" i="0">
                <a:solidFill>
                  <a:srgbClr val="24292E"/>
                </a:solidFill>
                <a:effectLst/>
                <a:latin typeface="-apple-system"/>
              </a:rPr>
              <a:t> system call with the SEM_UNDO flag set.</a:t>
            </a:r>
          </a:p>
          <a:p>
            <a:pPr marL="0" indent="0">
              <a:buNone/>
            </a:pPr>
            <a:endParaRPr lang="en-US" altLang="ko-KR">
              <a:solidFill>
                <a:schemeClr val="accent6">
                  <a:lumMod val="75000"/>
                </a:schemeClr>
              </a:solidFill>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398609"/>
      </p:ext>
    </p:extLst>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IN" b="0" i="0">
                <a:solidFill>
                  <a:srgbClr val="24292E"/>
                </a:solidFill>
                <a:effectLst/>
                <a:latin typeface="-apple-system"/>
              </a:rPr>
              <a:t>Syntax of </a:t>
            </a:r>
            <a:r>
              <a:rPr lang="en-IN" b="0" i="1" err="1">
                <a:solidFill>
                  <a:srgbClr val="24292E"/>
                </a:solidFill>
                <a:effectLst/>
                <a:latin typeface="-apple-system"/>
              </a:rPr>
              <a:t>semctl</a:t>
            </a:r>
            <a:r>
              <a:rPr lang="en-IN" b="0" i="0">
                <a:solidFill>
                  <a:srgbClr val="24292E"/>
                </a:solidFill>
                <a:effectLst/>
                <a:latin typeface="-apple-system"/>
              </a:rPr>
              <a:t>:</a:t>
            </a:r>
            <a:endParaRPr lang="ko-KR" altLang="en-US"/>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4" name="Rectangle 1">
            <a:extLst>
              <a:ext uri="{FF2B5EF4-FFF2-40B4-BE49-F238E27FC236}">
                <a16:creationId xmlns:a16="http://schemas.microsoft.com/office/drawing/2014/main" id="{601CBD03-E45E-4517-B1DF-3DD1D65612C4}"/>
              </a:ext>
            </a:extLst>
          </p:cNvPr>
          <p:cNvSpPr>
            <a:spLocks noGrp="1" noChangeArrowheads="1"/>
          </p:cNvSpPr>
          <p:nvPr>
            <p:ph idx="1"/>
          </p:nvPr>
        </p:nvSpPr>
        <p:spPr bwMode="auto">
          <a:xfrm>
            <a:off x="499731" y="1430941"/>
            <a:ext cx="10621926"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lvl1pPr eaLnBrk="0" fontAlgn="base" hangingPunct="0">
              <a:spcBef>
                <a:spcPct val="0"/>
              </a:spcBef>
              <a:spcAft>
                <a:spcPct val="0"/>
              </a:spcAft>
              <a:defRPr>
                <a:solidFill>
                  <a:schemeClr val="tx1"/>
                </a:solidFill>
                <a:latin typeface="Arial" pitchFamily="34" charset="0"/>
              </a:defRPr>
            </a:lvl1pPr>
            <a:lvl2pPr eaLnBrk="0" fontAlgn="base" hangingPunct="0">
              <a:spcBef>
                <a:spcPct val="0"/>
              </a:spcBef>
              <a:spcAft>
                <a:spcPct val="0"/>
              </a:spcAft>
              <a:defRPr>
                <a:solidFill>
                  <a:schemeClr val="tx1"/>
                </a:solidFill>
                <a:latin typeface="Arial" pitchFamily="34" charset="0"/>
              </a:defRPr>
            </a:lvl2pPr>
            <a:lvl3pPr eaLnBrk="0" fontAlgn="base" hangingPunct="0">
              <a:spcBef>
                <a:spcPct val="0"/>
              </a:spcBef>
              <a:spcAft>
                <a:spcPct val="0"/>
              </a:spcAft>
              <a:defRPr>
                <a:solidFill>
                  <a:schemeClr val="tx1"/>
                </a:solidFill>
                <a:latin typeface="Arial" pitchFamily="34" charset="0"/>
              </a:defRPr>
            </a:lvl3pPr>
            <a:lvl4pPr eaLnBrk="0" fontAlgn="base" hangingPunct="0">
              <a:spcBef>
                <a:spcPct val="0"/>
              </a:spcBef>
              <a:spcAft>
                <a:spcPct val="0"/>
              </a:spcAft>
              <a:defRPr>
                <a:solidFill>
                  <a:schemeClr val="tx1"/>
                </a:solidFill>
                <a:latin typeface="Arial" pitchFamily="34" charset="0"/>
              </a:defRPr>
            </a:lvl4pPr>
            <a:lvl5pPr eaLnBrk="0" fontAlgn="base" hangingPunct="0">
              <a:spcBef>
                <a:spcPct val="0"/>
              </a:spcBef>
              <a:spcAft>
                <a:spcPct val="0"/>
              </a:spcAft>
              <a:defRPr>
                <a:solidFill>
                  <a:schemeClr val="tx1"/>
                </a:solidFill>
                <a:latin typeface="Arial" pitchFamily="34" charset="0"/>
              </a:defRPr>
            </a:lvl5pPr>
            <a:lvl6pPr eaLnBrk="0" fontAlgn="base" hangingPunct="0">
              <a:spcBef>
                <a:spcPct val="0"/>
              </a:spcBef>
              <a:spcAft>
                <a:spcPct val="0"/>
              </a:spcAft>
              <a:defRPr>
                <a:solidFill>
                  <a:schemeClr val="tx1"/>
                </a:solidFill>
                <a:latin typeface="Arial" pitchFamily="34" charset="0"/>
              </a:defRPr>
            </a:lvl6pPr>
            <a:lvl7pPr eaLnBrk="0" fontAlgn="base" hangingPunct="0">
              <a:spcBef>
                <a:spcPct val="0"/>
              </a:spcBef>
              <a:spcAft>
                <a:spcPct val="0"/>
              </a:spcAft>
              <a:defRPr>
                <a:solidFill>
                  <a:schemeClr val="tx1"/>
                </a:solidFill>
                <a:latin typeface="Arial" pitchFamily="34" charset="0"/>
              </a:defRPr>
            </a:lvl7pPr>
            <a:lvl8pPr eaLnBrk="0" fontAlgn="base" hangingPunct="0">
              <a:spcBef>
                <a:spcPct val="0"/>
              </a:spcBef>
              <a:spcAft>
                <a:spcPct val="0"/>
              </a:spcAft>
              <a:defRPr>
                <a:solidFill>
                  <a:schemeClr val="tx1"/>
                </a:solidFill>
                <a:latin typeface="Arial" pitchFamily="34" charset="0"/>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err="1">
                <a:ln>
                  <a:noFill/>
                </a:ln>
                <a:solidFill>
                  <a:srgbClr val="24292E"/>
                </a:solidFill>
                <a:effectLst/>
                <a:latin typeface="SFMono-Regular"/>
              </a:rPr>
              <a:t>semctl(id, number, cmd, arg);</a:t>
            </a:r>
            <a:endParaRPr kumimoji="0" lang="en-US" altLang="en-US" sz="18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a:ln>
                  <a:noFill/>
                </a:ln>
                <a:solidFill>
                  <a:srgbClr val="24292E"/>
                </a:solidFill>
                <a:effectLst/>
                <a:latin typeface="-apple-system"/>
              </a:rPr>
              <a:t>where </a:t>
            </a:r>
            <a:r>
              <a:rPr kumimoji="0" lang="en-US" altLang="en-US" b="0" i="0" u="none" strike="noStrike" cap="none" normalizeH="0" baseline="0" err="1">
                <a:ln>
                  <a:noFill/>
                </a:ln>
                <a:solidFill>
                  <a:srgbClr val="24292E"/>
                </a:solidFill>
                <a:effectLst/>
                <a:latin typeface="SFMono-Regular"/>
              </a:rPr>
              <a:t>arg</a:t>
            </a:r>
            <a:r>
              <a:rPr kumimoji="0" lang="en-US" altLang="en-US" sz="3200" b="0" i="0" u="none" strike="noStrike" cap="none" normalizeH="0" baseline="0">
                <a:ln>
                  <a:noFill/>
                </a:ln>
                <a:solidFill>
                  <a:srgbClr val="24292E"/>
                </a:solidFill>
                <a:effectLst/>
                <a:latin typeface="-apple-system"/>
              </a:rPr>
              <a:t> is declared as a union:</a:t>
            </a:r>
            <a:endParaRPr kumimoji="0" lang="en-US" altLang="en-US" sz="1800" b="0" i="0" u="none" strike="noStrike" cap="none" normalizeH="0" baseline="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4292E"/>
                </a:solidFill>
                <a:effectLst/>
                <a:latin typeface="SFMono-Regular"/>
              </a:rPr>
              <a:t>union semunion {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4292E"/>
                </a:solidFill>
                <a:effectLst/>
                <a:latin typeface="SFMono-Regular"/>
              </a:rPr>
              <a:t>	int val;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4292E"/>
                </a:solidFill>
                <a:effectLst/>
                <a:latin typeface="SFMono-Regular"/>
              </a:rPr>
              <a:t>	struct semid_ds *semstat;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4292E"/>
                </a:solidFill>
                <a:effectLst/>
                <a:latin typeface="SFMono-Regular"/>
              </a:rPr>
              <a:t>	unsigned short *array; </a:t>
            </a: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a:ln>
                  <a:noFill/>
                </a:ln>
                <a:solidFill>
                  <a:srgbClr val="24292E"/>
                </a:solidFill>
                <a:effectLst/>
                <a:latin typeface="SFMono-Regular"/>
              </a:rPr>
              <a:t>    } arg;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3200" b="0" i="0" u="none" strike="noStrike" cap="none" normalizeH="0" baseline="0">
                <a:ln>
                  <a:noFill/>
                </a:ln>
                <a:solidFill>
                  <a:srgbClr val="24292E"/>
                </a:solidFill>
                <a:effectLst/>
                <a:latin typeface="-apple-system"/>
              </a:rPr>
              <a:t>where kernel interprets </a:t>
            </a:r>
            <a:r>
              <a:rPr kumimoji="0" lang="en-US" altLang="en-US" sz="3200" b="0" i="1" u="none" strike="noStrike" cap="none" normalizeH="0" baseline="0" err="1">
                <a:ln>
                  <a:noFill/>
                </a:ln>
                <a:solidFill>
                  <a:srgbClr val="24292E"/>
                </a:solidFill>
                <a:effectLst/>
                <a:latin typeface="-apple-system"/>
              </a:rPr>
              <a:t>arg</a:t>
            </a:r>
            <a:r>
              <a:rPr kumimoji="0" lang="en-US" altLang="en-US" sz="3200" b="0" i="0" u="none" strike="noStrike" cap="none" normalizeH="0" baseline="0">
                <a:ln>
                  <a:noFill/>
                </a:ln>
                <a:solidFill>
                  <a:srgbClr val="24292E"/>
                </a:solidFill>
                <a:effectLst/>
                <a:latin typeface="-apple-system"/>
              </a:rPr>
              <a:t> based on the value of </a:t>
            </a:r>
            <a:r>
              <a:rPr kumimoji="0" lang="en-US" altLang="en-US" sz="3200" b="0" i="1" u="none" strike="noStrike" cap="none" normalizeH="0" baseline="0" err="1">
                <a:ln>
                  <a:noFill/>
                </a:ln>
                <a:solidFill>
                  <a:srgbClr val="24292E"/>
                </a:solidFill>
                <a:effectLst/>
                <a:latin typeface="-apple-system"/>
              </a:rPr>
              <a:t>cmd</a:t>
            </a:r>
            <a:r>
              <a:rPr kumimoji="0" lang="en-US" altLang="en-US" sz="3200" b="0" i="0" u="none" strike="noStrike" cap="none" normalizeH="0" baseline="0">
                <a:ln>
                  <a:noFill/>
                </a:ln>
                <a:solidFill>
                  <a:srgbClr val="24292E"/>
                </a:solidFill>
                <a:effectLst/>
                <a:latin typeface="-apple-system"/>
              </a:rPr>
              <a:t>, similar to the way it interprets the </a:t>
            </a:r>
            <a:r>
              <a:rPr kumimoji="0" lang="en-US" altLang="en-US" sz="3200" b="0" i="1" u="none" strike="noStrike" cap="none" normalizeH="0" baseline="0" err="1">
                <a:ln>
                  <a:noFill/>
                </a:ln>
                <a:solidFill>
                  <a:srgbClr val="24292E"/>
                </a:solidFill>
                <a:effectLst/>
                <a:latin typeface="-apple-system"/>
              </a:rPr>
              <a:t>ioctl</a:t>
            </a:r>
            <a:r>
              <a:rPr kumimoji="0" lang="en-US" altLang="en-US" sz="3200" b="0" i="0" u="none" strike="noStrike" cap="none" normalizeH="0" baseline="0">
                <a:ln>
                  <a:noFill/>
                </a:ln>
                <a:solidFill>
                  <a:srgbClr val="24292E"/>
                </a:solidFill>
                <a:effectLst/>
                <a:latin typeface="-apple-system"/>
              </a:rPr>
              <a:t> command.</a:t>
            </a:r>
            <a:endParaRPr kumimoji="0" lang="en-US" altLang="en-US" sz="44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335203868"/>
      </p:ext>
    </p:extLst>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914407021"/>
      </p:ext>
    </p:extLst>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957402"/>
            <a:ext cx="12192000" cy="1558977"/>
          </a:xfrm>
        </p:spPr>
        <p:txBody>
          <a:bodyPr>
            <a:noAutofit/>
          </a:bodyPr>
          <a:lstStyle>
            <a:defPPr/>
          </a:lstStyle>
          <a:p>
            <a:pP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br>
              <a:rPr lang="en-US" sz="7200" b="1" spc="50">
                <a:ln w="0"/>
                <a:solidFill>
                  <a:schemeClr val="bg1"/>
                </a:solidFill>
                <a:effectLst>
                  <a:innerShdw blurRad="63500" dist="50800" dir="13500000">
                    <a:srgbClr val="000000">
                      <a:alpha val="50000"/>
                    </a:srgbClr>
                  </a:innerShdw>
                </a:effectLst>
              </a:rPr>
            </a:b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prstClr val="white"/>
                </a:solidFill>
                <a:effectLst>
                  <a:innerShdw blurRad="63500" dist="50800" dir="13500000">
                    <a:srgbClr val="000000">
                      <a:alpha val="50000"/>
                    </a:srgbClr>
                  </a:innerShdw>
                </a:effectLst>
                <a:latin typeface="Calibri"/>
              </a:rPr>
              <a:t> </a:t>
            </a:r>
            <a:br>
              <a:rPr lang="en-US" sz="4400" b="1" spc="50">
                <a:ln w="0"/>
                <a:solidFill>
                  <a:prstClr val="white"/>
                </a:solidFill>
                <a:effectLst>
                  <a:innerShdw blurRad="63500" dist="50800" dir="13500000">
                    <a:srgbClr val="000000">
                      <a:alpha val="50000"/>
                    </a:srgbClr>
                  </a:innerShdw>
                </a:effectLst>
                <a:latin typeface="Calibri"/>
              </a:rPr>
            </a:br>
            <a:br>
              <a:rPr lang="en-US" sz="4400" b="1" spc="50">
                <a:ln w="0"/>
                <a:solidFill>
                  <a:prstClr val="white"/>
                </a:solidFill>
                <a:effectLst>
                  <a:innerShdw blurRad="63500" dist="50800" dir="13500000">
                    <a:srgbClr val="000000">
                      <a:alpha val="50000"/>
                    </a:srgbClr>
                  </a:innerShdw>
                </a:effectLst>
                <a:latin typeface="Calibri"/>
              </a:rPr>
            </a:br>
            <a:r>
              <a:rPr lang="en-US" sz="4400" b="1" spc="50">
                <a:ln w="0"/>
                <a:solidFill>
                  <a:prstClr val="white"/>
                </a:solidFill>
                <a:effectLst>
                  <a:innerShdw blurRad="63500" dist="50800" dir="13500000">
                    <a:srgbClr val="000000">
                      <a:alpha val="50000"/>
                    </a:srgbClr>
                  </a:innerShdw>
                </a:effectLst>
                <a:latin typeface="Calibri"/>
              </a:rPr>
              <a:t>Session 37: </a:t>
            </a:r>
            <a:r>
              <a:rPr lang="en-IN" sz="4400" b="1" spc="50">
                <a:ln w="0"/>
                <a:solidFill>
                  <a:prstClr val="white"/>
                </a:solidFill>
                <a:effectLst>
                  <a:innerShdw blurRad="63500" dist="50800" dir="13500000">
                    <a:srgbClr val="000000">
                      <a:alpha val="50000"/>
                    </a:srgbClr>
                  </a:innerShdw>
                </a:effectLst>
                <a:latin typeface="Calibri"/>
              </a:rPr>
              <a:t>The Producer/Consumer (Bounded Buffer), Reader-Writer Locks, The Dining</a:t>
            </a:r>
            <a:br>
              <a:rPr lang="en-IN" sz="4400" b="1" spc="50">
                <a:ln w="0"/>
                <a:solidFill>
                  <a:prstClr val="white"/>
                </a:solidFill>
                <a:effectLst>
                  <a:innerShdw blurRad="63500" dist="50800" dir="13500000">
                    <a:srgbClr val="000000">
                      <a:alpha val="50000"/>
                    </a:srgbClr>
                  </a:innerShdw>
                </a:effectLst>
                <a:latin typeface="Calibri"/>
              </a:rPr>
            </a:br>
            <a:r>
              <a:rPr lang="en-US" sz="4400" b="1" spc="50">
                <a:ln w="0"/>
                <a:solidFill>
                  <a:prstClr val="white"/>
                </a:solidFill>
                <a:effectLst>
                  <a:innerShdw blurRad="63500" dist="50800" dir="13500000">
                    <a:srgbClr val="000000">
                      <a:alpha val="50000"/>
                    </a:srgbClr>
                  </a:innerShdw>
                </a:effectLst>
                <a:latin typeface="Calibri"/>
              </a:rPr>
              <a:t>Philosophers Problem	</a:t>
            </a:r>
            <a:br>
              <a:rPr lang="en-US" sz="4400" b="1" spc="50">
                <a:ln w="0"/>
                <a:solidFill>
                  <a:prstClr val="white"/>
                </a:solidFill>
                <a:effectLst>
                  <a:innerShdw blurRad="63500" dist="50800" dir="13500000">
                    <a:srgbClr val="000000">
                      <a:alpha val="50000"/>
                    </a:srgbClr>
                  </a:innerShdw>
                </a:effectLst>
                <a:latin typeface="Calibri"/>
              </a:rPr>
            </a:br>
            <a:endParaRPr lang="en-US" sz="4400" b="1" spc="50">
              <a:ln w="0"/>
              <a:solidFill>
                <a:prstClr val="white"/>
              </a:solidFill>
              <a:effectLst>
                <a:innerShdw blurRad="63500" dist="50800" dir="13500000">
                  <a:srgbClr val="000000">
                    <a:alpha val="50000"/>
                  </a:srgbClr>
                </a:innerShdw>
              </a:effectLst>
              <a:latin typeface="Calibri"/>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Operating Systems Design - 19CS2106R​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Producer/Consumer (Bounded-Buffer) Problem</a:t>
            </a:r>
            <a:endParaRPr lang="ko-KR" altLang="en-US"/>
          </a:p>
        </p:txBody>
      </p:sp>
      <p:sp>
        <p:nvSpPr>
          <p:cNvPr id="3" name="내용 개체 틀 2"/>
          <p:cNvSpPr>
            <a:spLocks noGrp="1"/>
          </p:cNvSpPr>
          <p:nvPr>
            <p:ph idx="1"/>
          </p:nvPr>
        </p:nvSpPr>
        <p:spPr/>
        <p:txBody>
          <a:bodyPr/>
          <a:lstStyle>
            <a:defPPr/>
          </a:lstStyle>
          <a:p>
            <a:pPr/>
            <a:r>
              <a:rPr lang="en-US" altLang="ko-KR" b="1"/>
              <a:t>Producer</a:t>
            </a:r>
            <a:r>
              <a:rPr lang="en-US" altLang="ko-KR"/>
              <a:t>: </a:t>
            </a:r>
            <a:r>
              <a:rPr lang="en-US" altLang="ko-KR">
                <a:latin typeface="Courier New" panose="02070309020205020404" pitchFamily="49" charset="0"/>
                <a:cs typeface="Courier New" pitchFamily="49" charset="0"/>
              </a:rPr>
              <a:t>put() </a:t>
            </a:r>
            <a:r>
              <a:rPr lang="en-US" altLang="ko-KR"/>
              <a:t>interface</a:t>
            </a:r>
          </a:p>
          <a:p>
            <a:pPr lvl="1"/>
            <a:r>
              <a:rPr lang="en-US" altLang="ko-KR"/>
              <a:t>Wait for a buffer to become </a:t>
            </a:r>
            <a:r>
              <a:rPr lang="en-US" altLang="ko-KR" i="1"/>
              <a:t>empty</a:t>
            </a:r>
            <a:r>
              <a:rPr lang="en-US" altLang="ko-KR"/>
              <a:t> in order to put data into it.</a:t>
            </a:r>
          </a:p>
          <a:p>
            <a:pPr/>
            <a:r>
              <a:rPr lang="en-US" altLang="ko-KR" b="1"/>
              <a:t>Consumer</a:t>
            </a:r>
            <a:r>
              <a:rPr lang="en-US" altLang="ko-KR"/>
              <a:t>: </a:t>
            </a:r>
            <a:r>
              <a:rPr lang="en-US" altLang="ko-KR">
                <a:latin typeface="Courier New" panose="02070309020205020404" pitchFamily="49" charset="0"/>
                <a:cs typeface="Courier New" pitchFamily="49" charset="0"/>
              </a:rPr>
              <a:t>get() </a:t>
            </a:r>
            <a:r>
              <a:rPr lang="en-US" altLang="ko-KR"/>
              <a:t>interface</a:t>
            </a:r>
          </a:p>
          <a:p>
            <a:pPr lvl="1"/>
            <a:r>
              <a:rPr lang="en-US" altLang="ko-KR"/>
              <a:t>Wait for a buffer to become </a:t>
            </a:r>
            <a:r>
              <a:rPr lang="en-US" altLang="ko-KR" i="1"/>
              <a:t>filled</a:t>
            </a:r>
            <a:r>
              <a:rPr lang="en-US" altLang="ko-KR"/>
              <a:t> before using it.</a:t>
            </a:r>
          </a:p>
        </p:txBody>
      </p:sp>
      <p:sp>
        <p:nvSpPr>
          <p:cNvPr id="6" name="TextBox 5"/>
          <p:cNvSpPr txBox="1"/>
          <p:nvPr/>
        </p:nvSpPr>
        <p:spPr>
          <a:xfrm>
            <a:off x="1031438" y="3582649"/>
            <a:ext cx="10129125" cy="3108543"/>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a:t>
            </a:r>
            <a:r>
              <a:rPr lang="en-US" altLang="ko-KR" sz="1400" err="1">
                <a:solidFill>
                  <a:srgbClr val="00B050"/>
                </a:solidFill>
                <a:latin typeface="Courier New" panose="02070309020205020404" pitchFamily="49" charset="0"/>
                <a:cs typeface="Courier New" pitchFamily="49" charset="0"/>
              </a:rPr>
              <a:t>int </a:t>
            </a:r>
            <a:r>
              <a:rPr lang="en-US" altLang="ko-KR" sz="1400">
                <a:solidFill>
                  <a:prstClr val="black"/>
                </a:solidFill>
                <a:latin typeface="Courier New" panose="02070309020205020404" pitchFamily="49" charset="0"/>
                <a:cs typeface="Courier New" pitchFamily="49" charset="0"/>
              </a:rPr>
              <a:t>buffer[MAX]; </a:t>
            </a:r>
          </a:p>
          <a:p>
            <a:pPr/>
            <a:r>
              <a:rPr lang="en-US" altLang="ko-KR" sz="1400">
                <a:solidFill>
                  <a:prstClr val="black"/>
                </a:solidFill>
                <a:latin typeface="Courier New" panose="02070309020205020404" pitchFamily="49" charset="0"/>
                <a:cs typeface="Courier New" pitchFamily="49" charset="0"/>
              </a:rPr>
              <a:t>2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fill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3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use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4 </a:t>
            </a:r>
          </a:p>
          <a:p>
            <a:pPr/>
            <a:r>
              <a:rPr lang="en-US" altLang="ko-KR" sz="1400">
                <a:solidFill>
                  <a:prstClr val="black"/>
                </a:solidFill>
                <a:latin typeface="Courier New" panose="02070309020205020404" pitchFamily="49" charset="0"/>
                <a:cs typeface="Courier New" pitchFamily="49" charset="0"/>
              </a:rPr>
              <a:t>5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put(</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value) { </a:t>
            </a:r>
          </a:p>
          <a:p>
            <a:pPr/>
            <a:r>
              <a:rPr lang="en-US" altLang="ko-KR" sz="1400">
                <a:solidFill>
                  <a:prstClr val="black"/>
                </a:solidFill>
                <a:latin typeface="Courier New" panose="02070309020205020404" pitchFamily="49" charset="0"/>
                <a:cs typeface="Courier New" pitchFamily="49" charset="0"/>
              </a:rPr>
              <a:t>6   	buffer[fill] = value; </a:t>
            </a:r>
            <a:r>
              <a:rPr lang="en-US" altLang="ko-KR" sz="1400">
                <a:solidFill>
                  <a:srgbClr val="00B0F0"/>
                </a:solidFill>
                <a:latin typeface="Courier New" panose="02070309020205020404" pitchFamily="49" charset="0"/>
                <a:cs typeface="Courier New" pitchFamily="49" charset="0"/>
              </a:rPr>
              <a:t>	// line f1</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7   	fill = (fill +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 MAX; 	</a:t>
            </a:r>
            <a:r>
              <a:rPr lang="en-US" altLang="ko-KR" sz="1400">
                <a:solidFill>
                  <a:srgbClr val="00B0F0"/>
                </a:solidFill>
                <a:latin typeface="Courier New" panose="02070309020205020404" pitchFamily="49" charset="0"/>
                <a:cs typeface="Courier New" pitchFamily="49" charset="0"/>
              </a:rPr>
              <a:t>// line f2</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8   } </a:t>
            </a:r>
          </a:p>
          <a:p>
            <a:pPr/>
            <a:r>
              <a:rPr lang="en-US" altLang="ko-KR" sz="1400">
                <a:solidFill>
                  <a:prstClr val="black"/>
                </a:solidFill>
                <a:latin typeface="Courier New" panose="02070309020205020404" pitchFamily="49" charset="0"/>
                <a:cs typeface="Courier New" pitchFamily="49" charset="0"/>
              </a:rPr>
              <a:t>9 </a:t>
            </a:r>
          </a:p>
          <a:p>
            <a:pPr/>
            <a:r>
              <a:rPr lang="en-US" altLang="ko-KR" sz="1400">
                <a:solidFill>
                  <a:prstClr val="black"/>
                </a:solidFill>
                <a:latin typeface="Courier New" panose="02070309020205020404" pitchFamily="49" charset="0"/>
                <a:cs typeface="Courier New" pitchFamily="49" charset="0"/>
              </a:rPr>
              <a:t>10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get() { </a:t>
            </a:r>
          </a:p>
          <a:p>
            <a:pPr/>
            <a:r>
              <a:rPr lang="en-US" altLang="ko-KR" sz="1400">
                <a:solidFill>
                  <a:prstClr val="black"/>
                </a:solidFill>
                <a:latin typeface="Courier New" panose="02070309020205020404" pitchFamily="49" charset="0"/>
                <a:cs typeface="Courier New" pitchFamily="49" charset="0"/>
              </a:rPr>
              <a:t>11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tmp = buffer[use]; 	</a:t>
            </a:r>
            <a:r>
              <a:rPr lang="en-US" altLang="ko-KR" sz="1400">
                <a:solidFill>
                  <a:srgbClr val="00B0F0"/>
                </a:solidFill>
                <a:latin typeface="Courier New" panose="02070309020205020404" pitchFamily="49" charset="0"/>
                <a:cs typeface="Courier New" pitchFamily="49" charset="0"/>
              </a:rPr>
              <a:t>// line g1 </a:t>
            </a:r>
          </a:p>
          <a:p>
            <a:pPr/>
            <a:r>
              <a:rPr lang="en-US" altLang="ko-KR" sz="1400">
                <a:solidFill>
                  <a:prstClr val="black"/>
                </a:solidFill>
                <a:latin typeface="Courier New" panose="02070309020205020404" pitchFamily="49" charset="0"/>
                <a:cs typeface="Courier New" pitchFamily="49" charset="0"/>
              </a:rPr>
              <a:t>12  	use = (use +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 MAX; 	</a:t>
            </a:r>
            <a:r>
              <a:rPr lang="en-US" altLang="ko-KR" sz="1400">
                <a:solidFill>
                  <a:srgbClr val="00B0F0"/>
                </a:solidFill>
                <a:latin typeface="Courier New" panose="02070309020205020404" pitchFamily="49" charset="0"/>
                <a:cs typeface="Courier New" pitchFamily="49" charset="0"/>
              </a:rPr>
              <a:t>// line g2 </a:t>
            </a:r>
          </a:p>
          <a:p>
            <a:pPr/>
            <a:r>
              <a:rPr lang="en-US" altLang="ko-KR" sz="1400">
                <a:solidFill>
                  <a:prstClr val="black"/>
                </a:solidFill>
                <a:latin typeface="Courier New" panose="02070309020205020404" pitchFamily="49" charset="0"/>
                <a:cs typeface="Courier New" pitchFamily="49" charset="0"/>
              </a:rPr>
              <a:t>13  	</a:t>
            </a:r>
            <a:r>
              <a:rPr lang="en-US" altLang="ko-KR" sz="1400">
                <a:solidFill>
                  <a:srgbClr val="F79646">
                    <a:lumMod val="75000"/>
                  </a:srgbClr>
                </a:solidFill>
                <a:latin typeface="Courier New" panose="02070309020205020404" pitchFamily="49" charset="0"/>
                <a:cs typeface="Courier New" pitchFamily="49" charset="0"/>
              </a:rPr>
              <a:t>return</a:t>
            </a:r>
            <a:r>
              <a:rPr lang="en-US" altLang="ko-KR" sz="1400">
                <a:solidFill>
                  <a:prstClr val="black"/>
                </a:solidFill>
                <a:latin typeface="Courier New" panose="02070309020205020404" pitchFamily="49" charset="0"/>
                <a:cs typeface="Courier New" pitchFamily="49" charset="0"/>
              </a:rPr>
              <a:t> tmp;</a:t>
            </a:r>
          </a:p>
          <a:p>
            <a:pPr/>
            <a:r>
              <a:rPr lang="en-US" altLang="ko-KR" sz="1400">
                <a:solidFill>
                  <a:prstClr val="black"/>
                </a:solidFill>
                <a:latin typeface="Courier New" panose="02070309020205020404" pitchFamily="49" charset="0"/>
                <a:cs typeface="Courier New" pitchFamily="49" charset="0"/>
              </a:rPr>
              <a:t>14  }</a:t>
            </a: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198961841"/>
      </p:ext>
    </p:extLst>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Producer/Consumer (Bounded-Buffer) Problem</a:t>
            </a:r>
            <a:endParaRPr lang="ko-KR" altLang="en-US"/>
          </a:p>
        </p:txBody>
      </p:sp>
      <p:sp>
        <p:nvSpPr>
          <p:cNvPr id="7" name="TextBox 6"/>
          <p:cNvSpPr txBox="1"/>
          <p:nvPr/>
        </p:nvSpPr>
        <p:spPr>
          <a:xfrm>
            <a:off x="959430" y="1618938"/>
            <a:ext cx="10273141" cy="4832092"/>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sem_t empty; </a:t>
            </a:r>
          </a:p>
          <a:p>
            <a:pPr/>
            <a:r>
              <a:rPr lang="en-US" altLang="ko-KR" sz="1400">
                <a:solidFill>
                  <a:prstClr val="black"/>
                </a:solidFill>
                <a:latin typeface="Courier New" panose="02070309020205020404" pitchFamily="49" charset="0"/>
                <a:cs typeface="Courier New" pitchFamily="49" charset="0"/>
              </a:rPr>
              <a:t>2    sem_t full; </a:t>
            </a:r>
          </a:p>
          <a:p>
            <a:pPr/>
            <a:r>
              <a:rPr lang="en-US" altLang="ko-KR" sz="1400">
                <a:solidFill>
                  <a:prstClr val="black"/>
                </a:solidFill>
                <a:latin typeface="Courier New" panose="02070309020205020404" pitchFamily="49" charset="0"/>
                <a:cs typeface="Courier New" pitchFamily="49" charset="0"/>
              </a:rPr>
              <a:t>3 </a:t>
            </a:r>
          </a:p>
          <a:p>
            <a:pPr/>
            <a:r>
              <a:rPr lang="en-US" altLang="ko-KR" sz="1400">
                <a:solidFill>
                  <a:prstClr val="black"/>
                </a:solidFill>
                <a:latin typeface="Courier New" panose="02070309020205020404" pitchFamily="49" charset="0"/>
                <a:cs typeface="Courier New" pitchFamily="49" charset="0"/>
              </a:rPr>
              <a:t>4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*producer(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5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i; </a:t>
            </a:r>
          </a:p>
          <a:p>
            <a:pPr/>
            <a:r>
              <a:rPr lang="en-US" altLang="ko-KR" sz="1400">
                <a:solidFill>
                  <a:prstClr val="black"/>
                </a:solidFill>
                <a:latin typeface="Courier New" panose="02070309020205020404" pitchFamily="49" charset="0"/>
                <a:cs typeface="Courier New" pitchFamily="49" charset="0"/>
              </a:rPr>
              <a:t>6   	</a:t>
            </a:r>
            <a:r>
              <a:rPr lang="en-US" altLang="ko-KR" sz="1400">
                <a:solidFill>
                  <a:srgbClr val="F79646">
                    <a:lumMod val="75000"/>
                  </a:srgbClr>
                </a:solidFill>
                <a:latin typeface="Courier New" panose="02070309020205020404" pitchFamily="49" charset="0"/>
                <a:cs typeface="Courier New" pitchFamily="49" charset="0"/>
              </a:rPr>
              <a:t>for</a:t>
            </a:r>
            <a:r>
              <a:rPr lang="en-US" altLang="ko-KR" sz="1400">
                <a:solidFill>
                  <a:prstClr val="black"/>
                </a:solidFill>
                <a:latin typeface="Courier New" panose="02070309020205020404" pitchFamily="49" charset="0"/>
                <a:cs typeface="Courier New" pitchFamily="49" charset="0"/>
              </a:rPr>
              <a:t> (i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i &lt; loops; i++) { </a:t>
            </a:r>
          </a:p>
          <a:p>
            <a:pPr/>
            <a:r>
              <a:rPr lang="en-US" altLang="ko-KR" sz="1400">
                <a:solidFill>
                  <a:prstClr val="black"/>
                </a:solidFill>
                <a:latin typeface="Courier New" panose="02070309020205020404" pitchFamily="49" charset="0"/>
                <a:cs typeface="Courier New" pitchFamily="49" charset="0"/>
              </a:rPr>
              <a:t>7   		sem_wait(&amp;empty); 	</a:t>
            </a:r>
            <a:r>
              <a:rPr lang="en-US" altLang="ko-KR" sz="1400">
                <a:solidFill>
                  <a:srgbClr val="00B0F0"/>
                </a:solidFill>
                <a:latin typeface="Courier New" panose="02070309020205020404" pitchFamily="49" charset="0"/>
                <a:cs typeface="Courier New" pitchFamily="49" charset="0"/>
              </a:rPr>
              <a:t>// line P1 </a:t>
            </a:r>
          </a:p>
          <a:p>
            <a:pPr/>
            <a:r>
              <a:rPr lang="en-US" altLang="ko-KR" sz="1400">
                <a:solidFill>
                  <a:prstClr val="black"/>
                </a:solidFill>
                <a:latin typeface="Courier New" panose="02070309020205020404" pitchFamily="49" charset="0"/>
                <a:cs typeface="Courier New" pitchFamily="49" charset="0"/>
              </a:rPr>
              <a:t>8   		put(i); 			</a:t>
            </a:r>
            <a:r>
              <a:rPr lang="en-US" altLang="ko-KR" sz="1400">
                <a:solidFill>
                  <a:srgbClr val="00B0F0"/>
                </a:solidFill>
                <a:latin typeface="Courier New" panose="02070309020205020404" pitchFamily="49" charset="0"/>
                <a:cs typeface="Courier New" pitchFamily="49" charset="0"/>
              </a:rPr>
              <a:t>// line P2 </a:t>
            </a:r>
          </a:p>
          <a:p>
            <a:pPr/>
            <a:r>
              <a:rPr lang="en-US" altLang="ko-KR" sz="1400">
                <a:solidFill>
                  <a:prstClr val="black"/>
                </a:solidFill>
                <a:latin typeface="Courier New" panose="02070309020205020404" pitchFamily="49" charset="0"/>
                <a:cs typeface="Courier New" pitchFamily="49" charset="0"/>
              </a:rPr>
              <a:t>9   		sem_post(&amp;full); 		</a:t>
            </a:r>
            <a:r>
              <a:rPr lang="en-US" altLang="ko-KR" sz="1400">
                <a:solidFill>
                  <a:srgbClr val="00B0F0"/>
                </a:solidFill>
                <a:latin typeface="Courier New" panose="02070309020205020404" pitchFamily="49" charset="0"/>
                <a:cs typeface="Courier New" pitchFamily="49" charset="0"/>
              </a:rPr>
              <a:t>// line P3 </a:t>
            </a:r>
          </a:p>
          <a:p>
            <a:pPr/>
            <a:r>
              <a:rPr lang="en-US" altLang="ko-KR" sz="1400">
                <a:solidFill>
                  <a:prstClr val="black"/>
                </a:solidFill>
                <a:latin typeface="Courier New" panose="02070309020205020404" pitchFamily="49" charset="0"/>
                <a:cs typeface="Courier New" pitchFamily="49" charset="0"/>
              </a:rPr>
              <a:t>10   	} </a:t>
            </a:r>
          </a:p>
          <a:p>
            <a:pPr/>
            <a:r>
              <a:rPr lang="en-US" altLang="ko-KR" sz="1400">
                <a:solidFill>
                  <a:prstClr val="black"/>
                </a:solidFill>
                <a:latin typeface="Courier New" panose="02070309020205020404" pitchFamily="49" charset="0"/>
                <a:cs typeface="Courier New" pitchFamily="49" charset="0"/>
              </a:rPr>
              <a:t>11   } </a:t>
            </a:r>
          </a:p>
          <a:p>
            <a:pPr/>
            <a:r>
              <a:rPr lang="en-US" altLang="ko-KR" sz="1400">
                <a:solidFill>
                  <a:prstClr val="black"/>
                </a:solidFill>
                <a:latin typeface="Courier New" panose="02070309020205020404" pitchFamily="49" charset="0"/>
                <a:cs typeface="Courier New" pitchFamily="49" charset="0"/>
              </a:rPr>
              <a:t>12 </a:t>
            </a:r>
          </a:p>
          <a:p>
            <a:pPr/>
            <a:r>
              <a:rPr lang="en-US" altLang="ko-KR" sz="1400">
                <a:solidFill>
                  <a:prstClr val="black"/>
                </a:solidFill>
                <a:latin typeface="Courier New" panose="02070309020205020404" pitchFamily="49" charset="0"/>
                <a:cs typeface="Courier New" pitchFamily="49" charset="0"/>
              </a:rPr>
              <a:t>13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*consumer(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14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i, tmp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a:r>
              <a:rPr lang="en-US" altLang="ko-KR" sz="1400">
                <a:solidFill>
                  <a:prstClr val="black"/>
                </a:solidFill>
                <a:latin typeface="Courier New" panose="02070309020205020404" pitchFamily="49" charset="0"/>
                <a:cs typeface="Courier New" pitchFamily="49" charset="0"/>
              </a:rPr>
              <a:t>15   	</a:t>
            </a:r>
            <a:r>
              <a:rPr lang="en-US" altLang="ko-KR" sz="1400">
                <a:solidFill>
                  <a:srgbClr val="F79646">
                    <a:lumMod val="75000"/>
                  </a:srgbClr>
                </a:solidFill>
                <a:latin typeface="Courier New" panose="02070309020205020404" pitchFamily="49" charset="0"/>
                <a:cs typeface="Courier New" pitchFamily="49" charset="0"/>
              </a:rPr>
              <a:t>while</a:t>
            </a:r>
            <a:r>
              <a:rPr lang="en-US" altLang="ko-KR" sz="1400">
                <a:solidFill>
                  <a:prstClr val="black"/>
                </a:solidFill>
                <a:latin typeface="Courier New" panose="02070309020205020404" pitchFamily="49" charset="0"/>
                <a:cs typeface="Courier New" pitchFamily="49" charset="0"/>
              </a:rPr>
              <a:t> (tmp !=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 </a:t>
            </a:r>
          </a:p>
          <a:p>
            <a:pPr/>
            <a:r>
              <a:rPr lang="en-US" altLang="ko-KR" sz="1400">
                <a:solidFill>
                  <a:prstClr val="black"/>
                </a:solidFill>
                <a:latin typeface="Courier New" panose="02070309020205020404" pitchFamily="49" charset="0"/>
                <a:cs typeface="Courier New" pitchFamily="49" charset="0"/>
              </a:rPr>
              <a:t>16   		sem_wait(&amp;full); 		</a:t>
            </a:r>
            <a:r>
              <a:rPr lang="en-US" altLang="ko-KR" sz="1400">
                <a:solidFill>
                  <a:srgbClr val="00B0F0"/>
                </a:solidFill>
                <a:latin typeface="Courier New" panose="02070309020205020404" pitchFamily="49" charset="0"/>
                <a:cs typeface="Courier New" pitchFamily="49" charset="0"/>
              </a:rPr>
              <a:t>// line C1 </a:t>
            </a:r>
          </a:p>
          <a:p>
            <a:pPr/>
            <a:r>
              <a:rPr lang="en-US" altLang="ko-KR" sz="1400">
                <a:solidFill>
                  <a:prstClr val="black"/>
                </a:solidFill>
                <a:latin typeface="Courier New" panose="02070309020205020404" pitchFamily="49" charset="0"/>
                <a:cs typeface="Courier New" pitchFamily="49" charset="0"/>
              </a:rPr>
              <a:t>17   		tmp = get(); 		</a:t>
            </a:r>
            <a:r>
              <a:rPr lang="en-US" altLang="ko-KR" sz="1400">
                <a:solidFill>
                  <a:srgbClr val="00B0F0"/>
                </a:solidFill>
                <a:latin typeface="Courier New" panose="02070309020205020404" pitchFamily="49" charset="0"/>
                <a:cs typeface="Courier New" pitchFamily="49" charset="0"/>
              </a:rPr>
              <a:t>// line C2 </a:t>
            </a:r>
          </a:p>
          <a:p>
            <a:pPr/>
            <a:r>
              <a:rPr lang="en-US" altLang="ko-KR" sz="1400">
                <a:solidFill>
                  <a:prstClr val="black"/>
                </a:solidFill>
                <a:latin typeface="Courier New" panose="02070309020205020404" pitchFamily="49" charset="0"/>
                <a:cs typeface="Courier New" pitchFamily="49" charset="0"/>
              </a:rPr>
              <a:t>18   		sem_post(&amp;empty); 	</a:t>
            </a:r>
            <a:r>
              <a:rPr lang="en-US" altLang="ko-KR" sz="1400">
                <a:solidFill>
                  <a:srgbClr val="00B0F0"/>
                </a:solidFill>
                <a:latin typeface="Courier New" panose="02070309020205020404" pitchFamily="49" charset="0"/>
                <a:cs typeface="Courier New" pitchFamily="49" charset="0"/>
              </a:rPr>
              <a:t>// line C3 </a:t>
            </a:r>
          </a:p>
          <a:p>
            <a:pPr/>
            <a:r>
              <a:rPr lang="en-US" altLang="ko-KR" sz="1400">
                <a:solidFill>
                  <a:prstClr val="black"/>
                </a:solidFill>
                <a:latin typeface="Courier New" panose="02070309020205020404" pitchFamily="49" charset="0"/>
                <a:cs typeface="Courier New" pitchFamily="49" charset="0"/>
              </a:rPr>
              <a:t>19   		printf("%d\n", tmp); </a:t>
            </a:r>
          </a:p>
          <a:p>
            <a:pPr/>
            <a:r>
              <a:rPr lang="en-US" altLang="ko-KR" sz="1400">
                <a:solidFill>
                  <a:prstClr val="black"/>
                </a:solidFill>
                <a:latin typeface="Courier New" panose="02070309020205020404" pitchFamily="49" charset="0"/>
                <a:cs typeface="Courier New" pitchFamily="49" charset="0"/>
              </a:rPr>
              <a:t>20   	} </a:t>
            </a:r>
          </a:p>
          <a:p>
            <a:pPr marL="228600" indent="-228600">
              <a:buFontTx/>
              <a:buAutoNum type="arabicPlain" startAt="21"/>
            </a:pPr>
            <a:r>
              <a:rPr lang="en-US" altLang="ko-KR" sz="1400">
                <a:solidFill>
                  <a:prstClr val="black"/>
                </a:solidFill>
                <a:latin typeface="Courier New" panose="02070309020205020404" pitchFamily="49" charset="0"/>
                <a:cs typeface="Courier New" pitchFamily="49" charset="0"/>
              </a:rPr>
              <a:t>  } </a:t>
            </a:r>
          </a:p>
          <a:p>
            <a:pPr marL="228600" indent="-228600">
              <a:buFontTx/>
              <a:buAutoNum type="arabicPlain" startAt="21"/>
            </a:pPr>
            <a:r>
              <a:rPr lang="en-US" altLang="ko-KR" sz="1400">
                <a:solidFill>
                  <a:prstClr val="black"/>
                </a:solidFill>
                <a:latin typeface="Courier New" panose="02070309020205020404" pitchFamily="49" charset="0"/>
                <a:cs typeface="Courier New" pitchFamily="49" charset="0"/>
              </a:rPr>
              <a:t>  …</a:t>
            </a:r>
          </a:p>
        </p:txBody>
      </p:sp>
      <p:sp>
        <p:nvSpPr>
          <p:cNvPr id="3" name="TextBox 2"/>
          <p:cNvSpPr txBox="1"/>
          <p:nvPr/>
        </p:nvSpPr>
        <p:spPr>
          <a:xfrm>
            <a:off x="2543607" y="6340839"/>
            <a:ext cx="7104788" cy="307777"/>
          </a:xfrm>
          <a:prstGeom prst="rect">
            <a:avLst/>
          </a:prstGeom>
          <a:noFill/>
        </p:spPr>
        <p:txBody>
          <a:bodyPr wrap="square" rtlCol="0">
            <a:spAutoFit/>
          </a:bodyPr>
          <a:lstStyle>
            <a:defPPr>
              <a:defRPr lang="en-US"/>
            </a:defPPr>
          </a:lstStyle>
          <a:p>
            <a:pPr algn="ctr"/>
            <a:r>
              <a:rPr lang="en-US" altLang="ko-KR" sz="1400" b="1">
                <a:solidFill>
                  <a:prstClr val="black"/>
                </a:solidFill>
                <a:latin typeface="맑은 고딕" pitchFamily="50" charset="-127"/>
                <a:ea typeface="맑은 고딕" pitchFamily="50" charset="-127"/>
              </a:rPr>
              <a:t>First Attempt: Adding the Full and Empty Conditions</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408597298"/>
      </p:ext>
    </p:extLst>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Producer/Consumer (Bounded-Buffer) Problem</a:t>
            </a:r>
            <a:endParaRPr lang="ko-KR" altLang="en-US"/>
          </a:p>
        </p:txBody>
      </p:sp>
      <p:sp>
        <p:nvSpPr>
          <p:cNvPr id="3" name="내용 개체 틀 2"/>
          <p:cNvSpPr>
            <a:spLocks noGrp="1"/>
          </p:cNvSpPr>
          <p:nvPr>
            <p:ph idx="1"/>
          </p:nvPr>
        </p:nvSpPr>
        <p:spPr>
          <a:xfrm>
            <a:off x="838200" y="3507699"/>
            <a:ext cx="10515600" cy="2669264"/>
          </a:xfrm>
        </p:spPr>
        <p:txBody>
          <a:bodyPr>
            <a:normAutofit/>
          </a:bodyPr>
          <a:lstStyle>
            <a:defPPr/>
          </a:lstStyle>
          <a:p>
            <a:endParaRPr lang="en-US" altLang="ko-KR"/>
          </a:p>
          <a:p>
            <a:pPr lvl="1"/>
            <a:r>
              <a:rPr lang="en-US" altLang="ko-KR"/>
              <a:t>Imagine that </a:t>
            </a:r>
            <a:r>
              <a:rPr lang="en-US" altLang="ko-KR">
                <a:latin typeface="Courier New" panose="02070309020205020404" pitchFamily="49" charset="0"/>
                <a:cs typeface="Courier New" pitchFamily="49" charset="0"/>
              </a:rPr>
              <a:t>MAX</a:t>
            </a:r>
            <a:r>
              <a:rPr lang="en-US" altLang="ko-KR"/>
              <a:t> is greater than 1 .</a:t>
            </a:r>
          </a:p>
          <a:p>
            <a:pPr lvl="2"/>
            <a:r>
              <a:rPr lang="en-US" altLang="ko-KR"/>
              <a:t>If there are multiple producers, </a:t>
            </a:r>
            <a:r>
              <a:rPr lang="en-US" altLang="ko-KR">
                <a:solidFill>
                  <a:schemeClr val="accent6">
                    <a:lumMod val="75000"/>
                  </a:schemeClr>
                </a:solidFill>
              </a:rPr>
              <a:t>race condition </a:t>
            </a:r>
            <a:r>
              <a:rPr lang="en-US" altLang="ko-KR"/>
              <a:t>can happen at line </a:t>
            </a:r>
            <a:r>
              <a:rPr lang="en-US" altLang="ko-KR" i="1"/>
              <a:t>f1</a:t>
            </a:r>
            <a:r>
              <a:rPr lang="en-US" altLang="ko-KR"/>
              <a:t>.</a:t>
            </a:r>
          </a:p>
          <a:p>
            <a:pPr lvl="2"/>
            <a:r>
              <a:rPr lang="en-US" altLang="ko-KR"/>
              <a:t>It means that the old data there is overwritten.</a:t>
            </a:r>
          </a:p>
          <a:p>
            <a:pPr lvl="1"/>
            <a:endParaRPr lang="en-US" altLang="ko-KR"/>
          </a:p>
          <a:p>
            <a:pPr lvl="1"/>
            <a:r>
              <a:rPr lang="en-US" altLang="ko-KR"/>
              <a:t>We’ve forgotten here is </a:t>
            </a:r>
            <a:r>
              <a:rPr lang="en-US" altLang="ko-KR" b="1"/>
              <a:t>mutual exclusion</a:t>
            </a:r>
            <a:r>
              <a:rPr lang="en-US" altLang="ko-KR"/>
              <a:t>.</a:t>
            </a:r>
          </a:p>
          <a:p>
            <a:pPr lvl="2"/>
            <a:r>
              <a:rPr lang="en-US" altLang="ko-KR"/>
              <a:t>The filling of a buffer and incrementing of the index into the buffer is a </a:t>
            </a:r>
            <a:r>
              <a:rPr lang="en-US" altLang="ko-KR">
                <a:solidFill>
                  <a:schemeClr val="accent6">
                    <a:lumMod val="75000"/>
                  </a:schemeClr>
                </a:solidFill>
              </a:rPr>
              <a:t>critical section</a:t>
            </a:r>
            <a:r>
              <a:rPr lang="en-US" altLang="ko-KR"/>
              <a:t>.</a:t>
            </a:r>
          </a:p>
          <a:p>
            <a:pPr lvl="2"/>
            <a:endParaRPr lang="en-US" altLang="ko-KR"/>
          </a:p>
          <a:p>
            <a:pPr lvl="1"/>
            <a:endParaRPr lang="ko-KR" altLang="en-US"/>
          </a:p>
        </p:txBody>
      </p:sp>
      <p:sp>
        <p:nvSpPr>
          <p:cNvPr id="6" name="TextBox 5"/>
          <p:cNvSpPr txBox="1"/>
          <p:nvPr/>
        </p:nvSpPr>
        <p:spPr>
          <a:xfrm>
            <a:off x="959430" y="1798820"/>
            <a:ext cx="10273141" cy="1200329"/>
          </a:xfrm>
          <a:prstGeom prst="rect">
            <a:avLst/>
          </a:prstGeom>
          <a:noFill/>
          <a:ln>
            <a:solidFill>
              <a:schemeClr val="tx1"/>
            </a:solidFill>
          </a:ln>
        </p:spPr>
        <p:txBody>
          <a:bodyPr wrap="square" rtlCol="0">
            <a:spAutoFit/>
          </a:bodyPr>
          <a:lstStyle>
            <a:defPPr>
              <a:defRPr lang="en-US"/>
            </a:defPPr>
          </a:lstStyle>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a:t>
            </a:r>
            <a:r>
              <a:rPr lang="en-US" altLang="ko-KR" sz="1200" err="1">
                <a:solidFill>
                  <a:srgbClr val="00B050"/>
                </a:solidFill>
                <a:latin typeface="Courier New" panose="02070309020205020404" pitchFamily="49" charset="0"/>
                <a:cs typeface="Courier New" pitchFamily="49" charset="0"/>
              </a:rPr>
              <a:t>int</a:t>
            </a:r>
            <a:r>
              <a:rPr lang="en-US" altLang="ko-KR" sz="1200">
                <a:solidFill>
                  <a:prstClr val="black"/>
                </a:solidFill>
                <a:latin typeface="Courier New" panose="02070309020205020404" pitchFamily="49" charset="0"/>
                <a:cs typeface="Courier New" pitchFamily="49" charset="0"/>
              </a:rPr>
              <a:t> main(</a:t>
            </a:r>
            <a:r>
              <a:rPr lang="en-US" altLang="ko-KR" sz="1200" err="1">
                <a:solidFill>
                  <a:srgbClr val="00B050"/>
                </a:solidFill>
                <a:latin typeface="Courier New" panose="02070309020205020404" pitchFamily="49" charset="0"/>
                <a:cs typeface="Courier New" pitchFamily="49" charset="0"/>
              </a:rPr>
              <a:t>int</a:t>
            </a:r>
            <a:r>
              <a:rPr lang="en-US" altLang="ko-KR" sz="1200">
                <a:solidFill>
                  <a:prstClr val="black"/>
                </a:solidFill>
                <a:latin typeface="Courier New" panose="02070309020205020404" pitchFamily="49" charset="0"/>
                <a:cs typeface="Courier New" pitchFamily="49" charset="0"/>
              </a:rPr>
              <a:t> argc, </a:t>
            </a:r>
            <a:r>
              <a:rPr lang="en-US" altLang="ko-KR" sz="1200">
                <a:solidFill>
                  <a:srgbClr val="00B050"/>
                </a:solidFill>
                <a:latin typeface="Courier New" panose="02070309020205020404" pitchFamily="49" charset="0"/>
                <a:cs typeface="Courier New" pitchFamily="49" charset="0"/>
              </a:rPr>
              <a:t>char</a:t>
            </a:r>
            <a:r>
              <a:rPr lang="en-US" altLang="ko-KR" sz="1200">
                <a:solidFill>
                  <a:prstClr val="black"/>
                </a:solidFill>
                <a:latin typeface="Courier New" panose="02070309020205020404" pitchFamily="49" charset="0"/>
                <a:cs typeface="Courier New" pitchFamily="49" charset="0"/>
              </a:rPr>
              <a:t> *argv[]) {</a:t>
            </a:r>
          </a:p>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 …</a:t>
            </a:r>
          </a:p>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sem_init(&amp;empty, </a:t>
            </a:r>
            <a:r>
              <a:rPr lang="en-US" altLang="ko-KR" sz="1200">
                <a:solidFill>
                  <a:srgbClr val="FF0000"/>
                </a:solidFill>
                <a:latin typeface="Courier New" panose="02070309020205020404" pitchFamily="49" charset="0"/>
                <a:cs typeface="Courier New" pitchFamily="49" charset="0"/>
              </a:rPr>
              <a:t>0</a:t>
            </a:r>
            <a:r>
              <a:rPr lang="en-US" altLang="ko-KR" sz="1200">
                <a:solidFill>
                  <a:prstClr val="black"/>
                </a:solidFill>
                <a:latin typeface="Courier New" panose="02070309020205020404" pitchFamily="49" charset="0"/>
                <a:cs typeface="Courier New" pitchFamily="49" charset="0"/>
              </a:rPr>
              <a:t>, MAX); 	</a:t>
            </a:r>
            <a:r>
              <a:rPr lang="en-US" altLang="ko-KR" sz="1200">
                <a:solidFill>
                  <a:srgbClr val="00B0F0"/>
                </a:solidFill>
                <a:latin typeface="Courier New" panose="02070309020205020404" pitchFamily="49" charset="0"/>
                <a:cs typeface="Courier New" pitchFamily="49" charset="0"/>
              </a:rPr>
              <a:t>// MAX buffers are empty to begin with…</a:t>
            </a:r>
          </a:p>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sem_init(&amp;full, </a:t>
            </a:r>
            <a:r>
              <a:rPr lang="en-US" altLang="ko-KR" sz="1200">
                <a:solidFill>
                  <a:srgbClr val="FF0000"/>
                </a:solidFill>
                <a:latin typeface="Courier New" panose="02070309020205020404" pitchFamily="49" charset="0"/>
                <a:cs typeface="Courier New" pitchFamily="49" charset="0"/>
              </a:rPr>
              <a:t>0</a:t>
            </a:r>
            <a:r>
              <a:rPr lang="en-US" altLang="ko-KR" sz="1200">
                <a:solidFill>
                  <a:prstClr val="black"/>
                </a:solidFill>
                <a:latin typeface="Courier New" panose="02070309020205020404" pitchFamily="49" charset="0"/>
                <a:cs typeface="Courier New" pitchFamily="49" charset="0"/>
              </a:rPr>
              <a:t>, </a:t>
            </a:r>
            <a:r>
              <a:rPr lang="en-US" altLang="ko-KR" sz="1200">
                <a:solidFill>
                  <a:srgbClr val="FF0000"/>
                </a:solidFill>
                <a:latin typeface="Courier New" panose="02070309020205020404" pitchFamily="49" charset="0"/>
                <a:cs typeface="Courier New" pitchFamily="49" charset="0"/>
              </a:rPr>
              <a:t>0</a:t>
            </a:r>
            <a:r>
              <a:rPr lang="en-US" altLang="ko-KR" sz="1200">
                <a:solidFill>
                  <a:prstClr val="black"/>
                </a:solidFill>
                <a:latin typeface="Courier New" panose="02070309020205020404" pitchFamily="49" charset="0"/>
                <a:cs typeface="Courier New" pitchFamily="49" charset="0"/>
              </a:rPr>
              <a:t>); 	</a:t>
            </a:r>
            <a:r>
              <a:rPr lang="en-US" altLang="ko-KR" sz="1200">
                <a:solidFill>
                  <a:srgbClr val="00B0F0"/>
                </a:solidFill>
                <a:latin typeface="Courier New" panose="02070309020205020404" pitchFamily="49" charset="0"/>
                <a:cs typeface="Courier New" pitchFamily="49" charset="0"/>
              </a:rPr>
              <a:t>// … and 0 are full</a:t>
            </a:r>
          </a:p>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 …</a:t>
            </a:r>
          </a:p>
          <a:p>
            <a:pPr marL="228600" indent="-228600">
              <a:buFontTx/>
              <a:buAutoNum type="arabicPlain" startAt="21"/>
            </a:pPr>
            <a:r>
              <a:rPr lang="en-US" altLang="ko-KR" sz="1200">
                <a:solidFill>
                  <a:prstClr val="black"/>
                </a:solidFill>
                <a:latin typeface="Courier New" panose="02070309020205020404" pitchFamily="49" charset="0"/>
                <a:cs typeface="Courier New" pitchFamily="49" charset="0"/>
              </a:rPr>
              <a:t>  }</a:t>
            </a:r>
          </a:p>
        </p:txBody>
      </p:sp>
      <p:sp>
        <p:nvSpPr>
          <p:cNvPr id="8" name="TextBox 7"/>
          <p:cNvSpPr txBox="1"/>
          <p:nvPr/>
        </p:nvSpPr>
        <p:spPr>
          <a:xfrm>
            <a:off x="2351584" y="3117954"/>
            <a:ext cx="7872875" cy="307777"/>
          </a:xfrm>
          <a:prstGeom prst="rect">
            <a:avLst/>
          </a:prstGeom>
          <a:noFill/>
        </p:spPr>
        <p:txBody>
          <a:bodyPr wrap="square" rtlCol="0">
            <a:spAutoFit/>
          </a:bodyPr>
          <a:lstStyle>
            <a:defPPr>
              <a:defRPr lang="en-US"/>
            </a:defPPr>
          </a:lstStyle>
          <a:p>
            <a:pPr algn="ctr"/>
            <a:r>
              <a:rPr lang="en-US" altLang="ko-KR" sz="1400" b="1">
                <a:solidFill>
                  <a:prstClr val="black"/>
                </a:solidFill>
                <a:latin typeface="맑은 고딕" pitchFamily="50" charset="-127"/>
                <a:ea typeface="맑은 고딕" pitchFamily="50" charset="-127"/>
              </a:rPr>
              <a:t>First Attempt: Adding the Full and Empty Conditions (Cont.)</a:t>
            </a:r>
            <a:endParaRPr lang="ko-KR" altLang="en-US" sz="1400" b="1">
              <a:solidFill>
                <a:prstClr val="black"/>
              </a:solidFill>
              <a:latin typeface="맑은 고딕" pitchFamily="50" charset="-127"/>
              <a:ea typeface="맑은 고딕" pitchFamily="50" charset="-127"/>
            </a:endParaRPr>
          </a:p>
        </p:txBody>
      </p:sp>
      <p:grpSp>
        <p:nvGrpSpPr>
          <p:cNvPr id="9"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0"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724492777"/>
      </p:ext>
    </p:extLst>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Solution: Adding Mutual Exclusion</a:t>
            </a:r>
            <a:endParaRPr lang="ko-KR" altLang="en-US"/>
          </a:p>
        </p:txBody>
      </p:sp>
      <p:sp>
        <p:nvSpPr>
          <p:cNvPr id="6" name="TextBox 5"/>
          <p:cNvSpPr txBox="1"/>
          <p:nvPr/>
        </p:nvSpPr>
        <p:spPr>
          <a:xfrm>
            <a:off x="1103446" y="1417588"/>
            <a:ext cx="9985109" cy="3539430"/>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sem_t empty; </a:t>
            </a:r>
          </a:p>
          <a:p>
            <a:pPr/>
            <a:r>
              <a:rPr lang="en-US" altLang="ko-KR" sz="1400">
                <a:solidFill>
                  <a:prstClr val="black"/>
                </a:solidFill>
                <a:latin typeface="Courier New" panose="02070309020205020404" pitchFamily="49" charset="0"/>
                <a:cs typeface="Courier New" pitchFamily="49" charset="0"/>
              </a:rPr>
              <a:t>2   sem_t full; </a:t>
            </a:r>
          </a:p>
          <a:p>
            <a:pPr/>
            <a:r>
              <a:rPr lang="en-US" altLang="ko-KR" sz="1400">
                <a:solidFill>
                  <a:prstClr val="black"/>
                </a:solidFill>
                <a:latin typeface="Courier New" panose="02070309020205020404" pitchFamily="49" charset="0"/>
                <a:cs typeface="Courier New" pitchFamily="49" charset="0"/>
              </a:rPr>
              <a:t>3   sem_t mutex; </a:t>
            </a:r>
          </a:p>
          <a:p>
            <a:pPr/>
            <a:r>
              <a:rPr lang="en-US" altLang="ko-KR" sz="1400">
                <a:solidFill>
                  <a:prstClr val="black"/>
                </a:solidFill>
                <a:latin typeface="Courier New" panose="02070309020205020404" pitchFamily="49" charset="0"/>
                <a:cs typeface="Courier New" pitchFamily="49" charset="0"/>
              </a:rPr>
              <a:t>4 </a:t>
            </a:r>
          </a:p>
          <a:p>
            <a:pPr/>
            <a:r>
              <a:rPr lang="en-US" altLang="ko-KR" sz="1400">
                <a:solidFill>
                  <a:prstClr val="black"/>
                </a:solidFill>
                <a:latin typeface="Courier New" panose="02070309020205020404" pitchFamily="49" charset="0"/>
                <a:cs typeface="Courier New" pitchFamily="49" charset="0"/>
              </a:rPr>
              <a:t>5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*producer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6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i; </a:t>
            </a:r>
          </a:p>
          <a:p>
            <a:pPr/>
            <a:r>
              <a:rPr lang="en-US" altLang="ko-KR" sz="1400">
                <a:solidFill>
                  <a:prstClr val="black"/>
                </a:solidFill>
                <a:latin typeface="Courier New" panose="02070309020205020404" pitchFamily="49" charset="0"/>
                <a:cs typeface="Courier New" pitchFamily="49" charset="0"/>
              </a:rPr>
              <a:t>7   	</a:t>
            </a:r>
            <a:r>
              <a:rPr lang="en-US" altLang="ko-KR" sz="1400">
                <a:solidFill>
                  <a:srgbClr val="F79646">
                    <a:lumMod val="75000"/>
                  </a:srgbClr>
                </a:solidFill>
                <a:latin typeface="Courier New" panose="02070309020205020404" pitchFamily="49" charset="0"/>
                <a:cs typeface="Courier New" pitchFamily="49" charset="0"/>
              </a:rPr>
              <a:t>for</a:t>
            </a:r>
            <a:r>
              <a:rPr lang="en-US" altLang="ko-KR" sz="1400">
                <a:solidFill>
                  <a:prstClr val="black"/>
                </a:solidFill>
                <a:latin typeface="Courier New" panose="02070309020205020404" pitchFamily="49" charset="0"/>
                <a:cs typeface="Courier New" pitchFamily="49" charset="0"/>
              </a:rPr>
              <a:t> (i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i &lt; loops; i++) { </a:t>
            </a:r>
          </a:p>
          <a:p>
            <a:pPr/>
            <a:r>
              <a:rPr lang="en-US" altLang="ko-KR" sz="1400">
                <a:solidFill>
                  <a:prstClr val="black"/>
                </a:solidFill>
                <a:latin typeface="Courier New" panose="02070309020205020404" pitchFamily="49" charset="0"/>
                <a:cs typeface="Courier New" pitchFamily="49" charset="0"/>
              </a:rPr>
              <a:t>8   		sem_wait(&amp;mutex); 	</a:t>
            </a:r>
            <a:r>
              <a:rPr lang="en-US" altLang="ko-KR" sz="1400">
                <a:solidFill>
                  <a:srgbClr val="00B0F0"/>
                </a:solidFill>
                <a:latin typeface="Courier New" panose="02070309020205020404" pitchFamily="49" charset="0"/>
                <a:cs typeface="Courier New" pitchFamily="49" charset="0"/>
              </a:rPr>
              <a:t>// line p0 (NEW LINE) </a:t>
            </a:r>
          </a:p>
          <a:p>
            <a:pPr/>
            <a:r>
              <a:rPr lang="en-US" altLang="ko-KR" sz="1400">
                <a:solidFill>
                  <a:prstClr val="black"/>
                </a:solidFill>
                <a:latin typeface="Courier New" panose="02070309020205020404" pitchFamily="49" charset="0"/>
                <a:cs typeface="Courier New" pitchFamily="49" charset="0"/>
              </a:rPr>
              <a:t>9   		sem_wait(&amp;empty); 	</a:t>
            </a:r>
            <a:r>
              <a:rPr lang="en-US" altLang="ko-KR" sz="1400">
                <a:solidFill>
                  <a:srgbClr val="00B0F0"/>
                </a:solidFill>
                <a:latin typeface="Courier New" panose="02070309020205020404" pitchFamily="49" charset="0"/>
                <a:cs typeface="Courier New" pitchFamily="49" charset="0"/>
              </a:rPr>
              <a:t>// line p1 </a:t>
            </a:r>
          </a:p>
          <a:p>
            <a:pPr/>
            <a:r>
              <a:rPr lang="en-US" altLang="ko-KR" sz="1400">
                <a:solidFill>
                  <a:prstClr val="black"/>
                </a:solidFill>
                <a:latin typeface="Courier New" panose="02070309020205020404" pitchFamily="49" charset="0"/>
                <a:cs typeface="Courier New" pitchFamily="49" charset="0"/>
              </a:rPr>
              <a:t>10   		put(i); 			</a:t>
            </a:r>
            <a:r>
              <a:rPr lang="en-US" altLang="ko-KR" sz="1400">
                <a:solidFill>
                  <a:srgbClr val="00B0F0"/>
                </a:solidFill>
                <a:latin typeface="Courier New" panose="02070309020205020404" pitchFamily="49" charset="0"/>
                <a:cs typeface="Courier New" pitchFamily="49" charset="0"/>
              </a:rPr>
              <a:t>// line p2 </a:t>
            </a:r>
          </a:p>
          <a:p>
            <a:pPr/>
            <a:r>
              <a:rPr lang="en-US" altLang="ko-KR" sz="1400">
                <a:solidFill>
                  <a:prstClr val="black"/>
                </a:solidFill>
                <a:latin typeface="Courier New" panose="02070309020205020404" pitchFamily="49" charset="0"/>
                <a:cs typeface="Courier New" pitchFamily="49" charset="0"/>
              </a:rPr>
              <a:t>11  		sem_post(&amp;full); 		</a:t>
            </a:r>
            <a:r>
              <a:rPr lang="en-US" altLang="ko-KR" sz="1400">
                <a:solidFill>
                  <a:srgbClr val="00B0F0"/>
                </a:solidFill>
                <a:latin typeface="Courier New" panose="02070309020205020404" pitchFamily="49" charset="0"/>
                <a:cs typeface="Courier New" pitchFamily="49" charset="0"/>
              </a:rPr>
              <a:t>// line p3 </a:t>
            </a:r>
          </a:p>
          <a:p>
            <a:pPr/>
            <a:r>
              <a:rPr lang="en-US" altLang="ko-KR" sz="1400">
                <a:solidFill>
                  <a:prstClr val="black"/>
                </a:solidFill>
                <a:latin typeface="Courier New" panose="02070309020205020404" pitchFamily="49" charset="0"/>
                <a:cs typeface="Courier New" pitchFamily="49" charset="0"/>
              </a:rPr>
              <a:t>12  		sem_post(&amp;mutex); 	</a:t>
            </a:r>
            <a:r>
              <a:rPr lang="en-US" altLang="ko-KR" sz="1400">
                <a:solidFill>
                  <a:srgbClr val="00B0F0"/>
                </a:solidFill>
                <a:latin typeface="Courier New" panose="02070309020205020404" pitchFamily="49" charset="0"/>
                <a:cs typeface="Courier New" pitchFamily="49" charset="0"/>
              </a:rPr>
              <a:t>// line p4 (NEW LINE) </a:t>
            </a:r>
          </a:p>
          <a:p>
            <a:pPr/>
            <a:r>
              <a:rPr lang="en-US" altLang="ko-KR" sz="1400">
                <a:solidFill>
                  <a:prstClr val="black"/>
                </a:solidFill>
                <a:latin typeface="Courier New" panose="02070309020205020404" pitchFamily="49" charset="0"/>
                <a:cs typeface="Courier New" pitchFamily="49" charset="0"/>
              </a:rPr>
              <a:t>13  	} </a:t>
            </a:r>
          </a:p>
          <a:p>
            <a:pPr/>
            <a:r>
              <a:rPr lang="en-US" altLang="ko-KR" sz="1400">
                <a:solidFill>
                  <a:prstClr val="black"/>
                </a:solidFill>
                <a:latin typeface="Courier New" panose="02070309020205020404" pitchFamily="49" charset="0"/>
                <a:cs typeface="Courier New" pitchFamily="49" charset="0"/>
              </a:rPr>
              <a:t>14  } </a:t>
            </a:r>
          </a:p>
          <a:p>
            <a:pPr/>
            <a:r>
              <a:rPr lang="en-US" altLang="ko-KR" sz="1400">
                <a:solidFill>
                  <a:prstClr val="black"/>
                </a:solidFill>
                <a:latin typeface="Courier New" panose="02070309020205020404" pitchFamily="49" charset="0"/>
                <a:cs typeface="Courier New" pitchFamily="49" charset="0"/>
              </a:rPr>
              <a:t>15 </a:t>
            </a:r>
          </a:p>
          <a:p>
            <a:pPr/>
            <a:r>
              <a:rPr lang="en-US" altLang="ko-KR" sz="1400">
                <a:solidFill>
                  <a:prstClr val="black"/>
                </a:solidFill>
                <a:latin typeface="Courier New" panose="02070309020205020404" pitchFamily="49" charset="0"/>
                <a:cs typeface="Courier New" pitchFamily="49" charset="0"/>
              </a:rPr>
              <a:t>(Cont.)</a:t>
            </a:r>
            <a:endParaRPr lang="en-US" altLang="ko-KR" sz="1400">
              <a:latin typeface="Courier New" panose="02070309020205020404" pitchFamily="49" charset="0"/>
              <a:cs typeface="Courier New" pitchFamily="49" charset="0"/>
            </a:endParaRPr>
          </a:p>
        </p:txBody>
      </p:sp>
      <p:sp>
        <p:nvSpPr>
          <p:cNvPr id="7" name="TextBox 6"/>
          <p:cNvSpPr txBox="1"/>
          <p:nvPr/>
        </p:nvSpPr>
        <p:spPr>
          <a:xfrm>
            <a:off x="3695734" y="5583566"/>
            <a:ext cx="3425105"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Adding Mutual Exclusion (Incorrectly)</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069789132"/>
      </p:ext>
    </p:extLst>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Solution: Adding Mutual Exclusion</a:t>
            </a:r>
            <a:endParaRPr lang="ko-KR" altLang="en-US"/>
          </a:p>
        </p:txBody>
      </p:sp>
      <p:sp>
        <p:nvSpPr>
          <p:cNvPr id="6" name="TextBox 5"/>
          <p:cNvSpPr txBox="1"/>
          <p:nvPr/>
        </p:nvSpPr>
        <p:spPr>
          <a:xfrm>
            <a:off x="1103446" y="1418747"/>
            <a:ext cx="9985109" cy="2677656"/>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(Cont.)</a:t>
            </a:r>
          </a:p>
          <a:p>
            <a:pPr/>
            <a:r>
              <a:rPr lang="en-US" altLang="ko-KR" sz="1400">
                <a:solidFill>
                  <a:prstClr val="black"/>
                </a:solidFill>
                <a:latin typeface="Courier New" panose="02070309020205020404" pitchFamily="49" charset="0"/>
                <a:cs typeface="Courier New" pitchFamily="49" charset="0"/>
              </a:rPr>
              <a:t>16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*consumer(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17  	in</a:t>
            </a:r>
            <a:r>
              <a:rPr lang="en-US" altLang="ko-KR" sz="1400" err="1">
                <a:solidFill>
                  <a:srgbClr val="00B050"/>
                </a:solidFill>
                <a:latin typeface="Courier New" panose="02070309020205020404" pitchFamily="49" charset="0"/>
                <a:cs typeface="Courier New" pitchFamily="49" charset="0"/>
              </a:rPr>
              <a:t>t</a:t>
            </a:r>
            <a:r>
              <a:rPr lang="en-US" altLang="ko-KR" sz="1400">
                <a:solidFill>
                  <a:prstClr val="black"/>
                </a:solidFill>
                <a:latin typeface="Courier New" panose="02070309020205020404" pitchFamily="49" charset="0"/>
                <a:cs typeface="Courier New" pitchFamily="49" charset="0"/>
              </a:rPr>
              <a:t> i; </a:t>
            </a:r>
          </a:p>
          <a:p>
            <a:pPr/>
            <a:r>
              <a:rPr lang="en-US" altLang="ko-KR" sz="1400">
                <a:solidFill>
                  <a:prstClr val="black"/>
                </a:solidFill>
                <a:latin typeface="Courier New" panose="02070309020205020404" pitchFamily="49" charset="0"/>
                <a:cs typeface="Courier New" pitchFamily="49" charset="0"/>
              </a:rPr>
              <a:t>18  	</a:t>
            </a:r>
            <a:r>
              <a:rPr lang="en-US" altLang="ko-KR" sz="1400">
                <a:solidFill>
                  <a:srgbClr val="F79646">
                    <a:lumMod val="75000"/>
                  </a:srgbClr>
                </a:solidFill>
                <a:latin typeface="Courier New" panose="02070309020205020404" pitchFamily="49" charset="0"/>
                <a:cs typeface="Courier New" pitchFamily="49" charset="0"/>
              </a:rPr>
              <a:t>for</a:t>
            </a:r>
            <a:r>
              <a:rPr lang="en-US" altLang="ko-KR" sz="1400">
                <a:solidFill>
                  <a:prstClr val="black"/>
                </a:solidFill>
                <a:latin typeface="Courier New" panose="02070309020205020404" pitchFamily="49" charset="0"/>
                <a:cs typeface="Courier New" pitchFamily="49" charset="0"/>
              </a:rPr>
              <a:t> (i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i &lt; loops; i++) { </a:t>
            </a:r>
          </a:p>
          <a:p>
            <a:pPr/>
            <a:r>
              <a:rPr lang="en-US" altLang="ko-KR" sz="1400">
                <a:solidFill>
                  <a:prstClr val="black"/>
                </a:solidFill>
                <a:latin typeface="Courier New" panose="02070309020205020404" pitchFamily="49" charset="0"/>
                <a:cs typeface="Courier New" pitchFamily="49" charset="0"/>
              </a:rPr>
              <a:t>19  		sem_wait(&amp;mutex); 	</a:t>
            </a:r>
            <a:r>
              <a:rPr lang="en-US" altLang="ko-KR" sz="1400">
                <a:solidFill>
                  <a:srgbClr val="00B0F0"/>
                </a:solidFill>
                <a:latin typeface="Courier New" panose="02070309020205020404" pitchFamily="49" charset="0"/>
                <a:cs typeface="Courier New" pitchFamily="49" charset="0"/>
              </a:rPr>
              <a:t>// line c0 (NEW LINE) </a:t>
            </a:r>
          </a:p>
          <a:p>
            <a:pPr/>
            <a:r>
              <a:rPr lang="en-US" altLang="ko-KR" sz="1400">
                <a:solidFill>
                  <a:prstClr val="black"/>
                </a:solidFill>
                <a:latin typeface="Courier New" panose="02070309020205020404" pitchFamily="49" charset="0"/>
                <a:cs typeface="Courier New" pitchFamily="49" charset="0"/>
              </a:rPr>
              <a:t>20  		sem_wait(&amp;full); 		</a:t>
            </a:r>
            <a:r>
              <a:rPr lang="en-US" altLang="ko-KR" sz="1400">
                <a:solidFill>
                  <a:srgbClr val="00B0F0"/>
                </a:solidFill>
                <a:latin typeface="Courier New" panose="02070309020205020404" pitchFamily="49" charset="0"/>
                <a:cs typeface="Courier New" pitchFamily="49" charset="0"/>
              </a:rPr>
              <a:t>// line c1 </a:t>
            </a:r>
          </a:p>
          <a:p>
            <a:pPr marL="342900" indent="-342900">
              <a:buAutoNum type="arabicPlain" startAt="21"/>
            </a:pPr>
            <a:r>
              <a:rPr lang="en-US" altLang="ko-KR" sz="1400">
                <a:solidFill>
                  <a:prstClr val="black"/>
                </a:solidFill>
                <a:latin typeface="Courier New" panose="02070309020205020404" pitchFamily="49" charset="0"/>
                <a:cs typeface="Courier New" pitchFamily="49" charset="0"/>
              </a:rPr>
              <a:t> 		int tmp = get(); 		</a:t>
            </a:r>
            <a:r>
              <a:rPr lang="en-US" altLang="ko-KR" sz="1400">
                <a:solidFill>
                  <a:srgbClr val="00B0F0"/>
                </a:solidFill>
                <a:latin typeface="Courier New" panose="02070309020205020404" pitchFamily="49" charset="0"/>
                <a:cs typeface="Courier New" pitchFamily="49" charset="0"/>
              </a:rPr>
              <a:t>// line c2 </a:t>
            </a:r>
          </a:p>
          <a:p>
            <a:pPr/>
            <a:r>
              <a:rPr lang="en-US" altLang="ko-KR" sz="1400">
                <a:solidFill>
                  <a:prstClr val="black"/>
                </a:solidFill>
                <a:latin typeface="Courier New" panose="02070309020205020404" pitchFamily="49" charset="0"/>
                <a:cs typeface="Courier New" pitchFamily="49" charset="0"/>
              </a:rPr>
              <a:t>22  		sem_post(&amp;empty); 	</a:t>
            </a:r>
            <a:r>
              <a:rPr lang="en-US" altLang="ko-KR" sz="1400">
                <a:solidFill>
                  <a:srgbClr val="00B0F0"/>
                </a:solidFill>
                <a:latin typeface="Courier New" panose="02070309020205020404" pitchFamily="49" charset="0"/>
                <a:cs typeface="Courier New" pitchFamily="49" charset="0"/>
              </a:rPr>
              <a:t>// line c3 </a:t>
            </a:r>
          </a:p>
          <a:p>
            <a:pPr/>
            <a:r>
              <a:rPr lang="en-US" altLang="ko-KR" sz="1400">
                <a:solidFill>
                  <a:prstClr val="black"/>
                </a:solidFill>
                <a:latin typeface="Courier New" panose="02070309020205020404" pitchFamily="49" charset="0"/>
                <a:cs typeface="Courier New" pitchFamily="49" charset="0"/>
              </a:rPr>
              <a:t>23  		sem_post(&amp;mutex); 	</a:t>
            </a:r>
            <a:r>
              <a:rPr lang="en-US" altLang="ko-KR" sz="1400">
                <a:solidFill>
                  <a:srgbClr val="00B0F0"/>
                </a:solidFill>
                <a:latin typeface="Courier New" panose="02070309020205020404" pitchFamily="49" charset="0"/>
                <a:cs typeface="Courier New" pitchFamily="49" charset="0"/>
              </a:rPr>
              <a:t>// line c4 (NEW LINE) </a:t>
            </a:r>
          </a:p>
          <a:p>
            <a:pPr/>
            <a:r>
              <a:rPr lang="en-US" altLang="ko-KR" sz="1400">
                <a:solidFill>
                  <a:prstClr val="black"/>
                </a:solidFill>
                <a:latin typeface="Courier New" panose="02070309020205020404" pitchFamily="49" charset="0"/>
                <a:cs typeface="Courier New" pitchFamily="49" charset="0"/>
              </a:rPr>
              <a:t>24  		printf("%d\n", tmp); </a:t>
            </a:r>
          </a:p>
          <a:p>
            <a:pPr/>
            <a:r>
              <a:rPr lang="en-US" altLang="ko-KR" sz="1400">
                <a:solidFill>
                  <a:prstClr val="black"/>
                </a:solidFill>
                <a:latin typeface="Courier New" panose="02070309020205020404" pitchFamily="49" charset="0"/>
                <a:cs typeface="Courier New" pitchFamily="49" charset="0"/>
              </a:rPr>
              <a:t>25  	} </a:t>
            </a:r>
          </a:p>
          <a:p>
            <a:pPr/>
            <a:r>
              <a:rPr lang="en-US" altLang="ko-KR" sz="1400">
                <a:solidFill>
                  <a:prstClr val="black"/>
                </a:solidFill>
                <a:latin typeface="Courier New" panose="02070309020205020404" pitchFamily="49" charset="0"/>
                <a:cs typeface="Courier New" pitchFamily="49" charset="0"/>
              </a:rPr>
              <a:t>26  } </a:t>
            </a:r>
          </a:p>
        </p:txBody>
      </p:sp>
      <p:sp>
        <p:nvSpPr>
          <p:cNvPr id="7" name="TextBox 6"/>
          <p:cNvSpPr txBox="1"/>
          <p:nvPr/>
        </p:nvSpPr>
        <p:spPr>
          <a:xfrm>
            <a:off x="3695734" y="4293097"/>
            <a:ext cx="3425105" cy="307777"/>
          </a:xfrm>
          <a:prstGeom prst="rect">
            <a:avLst/>
          </a:prstGeom>
          <a:noFill/>
        </p:spPr>
        <p:txBody>
          <a:bodyPr wrap="non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Adding Mutual Exclusion (Incorrectly)</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036489697"/>
      </p:ext>
    </p:extLst>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Solution: Adding Mutual Exclusion (Cont.)</a:t>
            </a:r>
            <a:endParaRPr lang="ko-KR" altLang="en-US"/>
          </a:p>
        </p:txBody>
      </p:sp>
      <p:sp>
        <p:nvSpPr>
          <p:cNvPr id="3" name="내용 개체 틀 2"/>
          <p:cNvSpPr>
            <a:spLocks noGrp="1"/>
          </p:cNvSpPr>
          <p:nvPr>
            <p:ph idx="1"/>
          </p:nvPr>
        </p:nvSpPr>
        <p:spPr/>
        <p:txBody>
          <a:bodyPr/>
          <a:lstStyle>
            <a:defPPr/>
          </a:lstStyle>
          <a:p>
            <a:pPr/>
            <a:r>
              <a:rPr lang="en-US" altLang="ko-KR"/>
              <a:t>Imagine two thread: one producer and one consumer.</a:t>
            </a:r>
          </a:p>
          <a:p>
            <a:pPr lvl="1"/>
            <a:r>
              <a:rPr lang="en-US" altLang="ko-KR"/>
              <a:t>The consumer </a:t>
            </a:r>
            <a:r>
              <a:rPr lang="en-US" altLang="ko-KR" b="1"/>
              <a:t>acquire</a:t>
            </a:r>
            <a:r>
              <a:rPr lang="en-US" altLang="ko-KR"/>
              <a:t> the </a:t>
            </a:r>
            <a:r>
              <a:rPr lang="en-US" altLang="ko-KR" err="1">
                <a:latin typeface="Courier New" panose="02070309020205020404" pitchFamily="49" charset="0"/>
                <a:cs typeface="Courier New" pitchFamily="49" charset="0"/>
              </a:rPr>
              <a:t>mutex</a:t>
            </a:r>
            <a:r>
              <a:rPr lang="en-US" altLang="ko-KR"/>
              <a:t> (line c0).</a:t>
            </a:r>
          </a:p>
          <a:p>
            <a:pPr lvl="1"/>
            <a:r>
              <a:rPr lang="en-US" altLang="ko-KR"/>
              <a:t>The consumer </a:t>
            </a:r>
            <a:r>
              <a:rPr lang="en-US" altLang="ko-KR" b="1"/>
              <a:t>calls</a:t>
            </a:r>
            <a:r>
              <a:rPr lang="en-US" altLang="ko-KR"/>
              <a:t> </a:t>
            </a:r>
            <a:r>
              <a:rPr lang="en-US" altLang="ko-KR" err="1">
                <a:latin typeface="Courier New" panose="02070309020205020404" pitchFamily="49" charset="0"/>
                <a:cs typeface="Courier New" pitchFamily="49" charset="0"/>
              </a:rPr>
              <a:t>sem_wait() </a:t>
            </a:r>
            <a:r>
              <a:rPr lang="en-US" altLang="ko-KR"/>
              <a:t>on the full semaphore (line c1).</a:t>
            </a:r>
          </a:p>
          <a:p>
            <a:pPr lvl="1"/>
            <a:r>
              <a:rPr lang="en-US" altLang="ko-KR">
                <a:sym typeface="Wingdings" pitchFamily="2" charset="2"/>
              </a:rPr>
              <a:t>The consumer is </a:t>
            </a:r>
            <a:r>
              <a:rPr lang="en-US" altLang="ko-KR" b="1">
                <a:sym typeface="Wingdings" pitchFamily="2" charset="2"/>
              </a:rPr>
              <a:t>blocked</a:t>
            </a:r>
            <a:r>
              <a:rPr lang="en-US" altLang="ko-KR">
                <a:sym typeface="Wingdings" pitchFamily="2" charset="2"/>
              </a:rPr>
              <a:t> and </a:t>
            </a:r>
            <a:r>
              <a:rPr lang="en-US" altLang="ko-KR" b="1">
                <a:sym typeface="Wingdings" pitchFamily="2" charset="2"/>
              </a:rPr>
              <a:t>yield</a:t>
            </a:r>
            <a:r>
              <a:rPr lang="en-US" altLang="ko-KR">
                <a:sym typeface="Wingdings" pitchFamily="2" charset="2"/>
              </a:rPr>
              <a:t> the CPU.</a:t>
            </a:r>
          </a:p>
          <a:p>
            <a:pPr lvl="2"/>
            <a:r>
              <a:rPr lang="en-US" altLang="ko-KR">
                <a:sym typeface="Wingdings" pitchFamily="2" charset="2"/>
              </a:rPr>
              <a:t>The consumer </a:t>
            </a:r>
            <a:r>
              <a:rPr lang="en-US" altLang="ko-KR" u="sng">
                <a:sym typeface="Wingdings" pitchFamily="2" charset="2"/>
              </a:rPr>
              <a:t>still holds the mutex</a:t>
            </a:r>
            <a:r>
              <a:rPr lang="en-US" altLang="ko-KR">
                <a:sym typeface="Wingdings" pitchFamily="2" charset="2"/>
              </a:rPr>
              <a:t>!</a:t>
            </a:r>
          </a:p>
          <a:p>
            <a:pPr lvl="1"/>
            <a:r>
              <a:rPr lang="en-US" altLang="ko-KR">
                <a:sym typeface="Wingdings" pitchFamily="2" charset="2"/>
              </a:rPr>
              <a:t>The producer </a:t>
            </a:r>
            <a:r>
              <a:rPr lang="en-US" altLang="ko-KR" b="1">
                <a:sym typeface="Wingdings" pitchFamily="2" charset="2"/>
              </a:rPr>
              <a:t>calls</a:t>
            </a:r>
            <a:r>
              <a:rPr lang="en-US" altLang="ko-KR">
                <a:sym typeface="Wingdings" pitchFamily="2" charset="2"/>
              </a:rPr>
              <a:t> </a:t>
            </a:r>
            <a:r>
              <a:rPr lang="en-US" altLang="ko-KR" err="1">
                <a:latin typeface="Courier New" panose="02070309020205020404" pitchFamily="49" charset="0"/>
                <a:cs typeface="Courier New" pitchFamily="49" charset="0"/>
                <a:sym typeface="Wingdings" pitchFamily="2" charset="2"/>
              </a:rPr>
              <a:t>sem_wait()</a:t>
            </a:r>
            <a:r>
              <a:rPr lang="en-US" altLang="ko-KR">
                <a:sym typeface="Wingdings" pitchFamily="2" charset="2"/>
              </a:rPr>
              <a:t> on the binary </a:t>
            </a:r>
            <a:r>
              <a:rPr lang="en-US" altLang="ko-KR" err="1">
                <a:latin typeface="Courier New" panose="02070309020205020404" pitchFamily="49" charset="0"/>
                <a:cs typeface="Courier New" pitchFamily="49" charset="0"/>
                <a:sym typeface="Wingdings" pitchFamily="2" charset="2"/>
              </a:rPr>
              <a:t>mutex</a:t>
            </a:r>
            <a:r>
              <a:rPr lang="en-US" altLang="ko-KR">
                <a:sym typeface="Wingdings" pitchFamily="2" charset="2"/>
              </a:rPr>
              <a:t> semaphore (line p0).</a:t>
            </a:r>
          </a:p>
          <a:p>
            <a:pPr lvl="1"/>
            <a:r>
              <a:rPr lang="en-US" altLang="ko-KR">
                <a:sym typeface="Wingdings" pitchFamily="2" charset="2"/>
              </a:rPr>
              <a:t>The producer is now </a:t>
            </a:r>
            <a:r>
              <a:rPr lang="en-US" altLang="ko-KR" b="1">
                <a:sym typeface="Wingdings" pitchFamily="2" charset="2"/>
              </a:rPr>
              <a:t>stuck</a:t>
            </a:r>
            <a:r>
              <a:rPr lang="en-US" altLang="ko-KR">
                <a:sym typeface="Wingdings" pitchFamily="2" charset="2"/>
              </a:rPr>
              <a:t> waiting too. </a:t>
            </a:r>
            <a:r>
              <a:rPr lang="en-US" altLang="ko-KR">
                <a:solidFill>
                  <a:schemeClr val="accent6">
                    <a:lumMod val="75000"/>
                  </a:schemeClr>
                </a:solidFill>
                <a:sym typeface="Wingdings" pitchFamily="2" charset="2"/>
              </a:rPr>
              <a:t>a classic deadlock</a:t>
            </a:r>
            <a:r>
              <a:rPr lang="en-US" altLang="ko-KR">
                <a:sym typeface="Wingdings" pitchFamily="2" charset="2"/>
              </a:rPr>
              <a:t>.</a:t>
            </a:r>
            <a:endParaRPr lang="en-US" altLang="ko-KR"/>
          </a:p>
        </p:txBody>
      </p:sp>
      <p:grpSp>
        <p:nvGrpSpPr>
          <p:cNvPr id="6"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7"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936453268"/>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0" name="object 2"/>
          <p:cNvSpPr txBox="1">
            <a:spLocks noGrp="1"/>
          </p:cNvSpPr>
          <p:nvPr>
            <p:ph type="title"/>
          </p:nvPr>
        </p:nvSpPr>
        <p:spPr>
          <a:xfrm>
            <a:off x="1175658" y="627017"/>
            <a:ext cx="9327782" cy="689932"/>
          </a:xfrm>
          <a:prstGeom prst="rect">
            <a:avLst/>
          </a:prstGeom>
        </p:spPr>
        <p:txBody>
          <a:bodyPr vert="horz" wrap="square" lIns="0" tIns="12700" rIns="0" bIns="0" rtlCol="0">
            <a:spAutoFit/>
          </a:bodyPr>
          <a:lstStyle>
            <a:defPPr/>
          </a:lstStyle>
          <a:p>
            <a:pPr marL="12700">
              <a:lnSpc>
                <a:spcPct val="100000"/>
              </a:lnSpc>
              <a:spcBef>
                <a:spcPts val="100"/>
              </a:spcBef>
            </a:pPr>
            <a:r>
              <a:rPr lang="en-US" altLang="ko-KR" b="1"/>
              <a:t>Evaluating locks – Basic criteria</a:t>
            </a:r>
            <a:endParaRPr b="1" spc="-5"/>
          </a:p>
        </p:txBody>
      </p:sp>
      <p:sp>
        <p:nvSpPr>
          <p:cNvPr id="21" name="내용 개체 틀 2"/>
          <p:cNvSpPr>
            <a:spLocks noGrp="1"/>
          </p:cNvSpPr>
          <p:nvPr>
            <p:ph idx="1"/>
          </p:nvPr>
        </p:nvSpPr>
        <p:spPr>
          <a:xfrm>
            <a:off x="1154242" y="1603948"/>
            <a:ext cx="7075357" cy="4777380"/>
          </a:xfrm>
        </p:spPr>
        <p:txBody>
          <a:bodyPr>
            <a:normAutofit/>
          </a:bodyPr>
          <a:lstStyle>
            <a:defPPr/>
          </a:lstStyle>
          <a:p>
            <a:r>
              <a:rPr lang="en-US" altLang="ko-KR" b="1"/>
              <a:t>Mutual exclusion</a:t>
            </a:r>
          </a:p>
          <a:p>
            <a:pPr lvl="1"/>
            <a:r>
              <a:rPr lang="en-US" altLang="ko-KR"/>
              <a:t>Does the lock work, preventing multiple threads from entering </a:t>
            </a:r>
            <a:r>
              <a:rPr lang="en-US" altLang="ko-KR" i="1"/>
              <a:t>a critical section</a:t>
            </a:r>
            <a:r>
              <a:rPr lang="en-US" altLang="ko-KR"/>
              <a:t>?</a:t>
            </a:r>
          </a:p>
          <a:p>
            <a:pPr lvl="1"/>
            <a:endParaRPr lang="en-US" altLang="ko-KR"/>
          </a:p>
          <a:p>
            <a:r>
              <a:rPr lang="en-US" altLang="ko-KR" b="1"/>
              <a:t>Fairness</a:t>
            </a:r>
          </a:p>
          <a:p>
            <a:pPr lvl="1"/>
            <a:r>
              <a:rPr lang="en-US" altLang="ko-KR"/>
              <a:t>Does each thread contending for the lock get a fair shot at acquiring it once it is free? (Starvation)</a:t>
            </a:r>
          </a:p>
          <a:p>
            <a:pPr lvl="1"/>
            <a:endParaRPr lang="en-US" altLang="ko-KR"/>
          </a:p>
          <a:p>
            <a:r>
              <a:rPr lang="en-US" altLang="ko-KR" b="1"/>
              <a:t>Performance</a:t>
            </a:r>
          </a:p>
          <a:p>
            <a:pPr lvl="1"/>
            <a:r>
              <a:rPr lang="en-US" altLang="ko-KR"/>
              <a:t>The time overheads added by using the lock</a:t>
            </a:r>
          </a:p>
          <a:p>
            <a:pPr lvl="1"/>
            <a:endParaRPr lang="ko-KR" altLang="en-US"/>
          </a:p>
        </p:txBody>
      </p:sp>
    </p:spTree>
    <p:extLst>
      <p:ext uri="{BB962C8B-B14F-4D97-AF65-F5344CB8AC3E}">
        <p14:creationId xmlns:p14="http://schemas.microsoft.com/office/powerpoint/2010/main" val="1726660631"/>
      </p:ext>
    </p:extLst>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Finally, A Working Solution</a:t>
            </a:r>
            <a:endParaRPr lang="ko-KR" altLang="en-US"/>
          </a:p>
        </p:txBody>
      </p:sp>
      <p:sp>
        <p:nvSpPr>
          <p:cNvPr id="6" name="TextBox 5"/>
          <p:cNvSpPr txBox="1"/>
          <p:nvPr/>
        </p:nvSpPr>
        <p:spPr>
          <a:xfrm>
            <a:off x="623392" y="1663908"/>
            <a:ext cx="11137237" cy="3539430"/>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1   sem_t empty; </a:t>
            </a:r>
          </a:p>
          <a:p>
            <a:pPr/>
            <a:r>
              <a:rPr lang="en-US" altLang="ko-KR" sz="1400">
                <a:solidFill>
                  <a:prstClr val="black"/>
                </a:solidFill>
                <a:latin typeface="Courier New" panose="02070309020205020404" pitchFamily="49" charset="0"/>
                <a:cs typeface="Courier New" pitchFamily="49" charset="0"/>
              </a:rPr>
              <a:t>2   sem_t full; </a:t>
            </a:r>
          </a:p>
          <a:p>
            <a:pPr/>
            <a:r>
              <a:rPr lang="en-US" altLang="ko-KR" sz="1400">
                <a:solidFill>
                  <a:prstClr val="black"/>
                </a:solidFill>
                <a:latin typeface="Courier New" panose="02070309020205020404" pitchFamily="49" charset="0"/>
                <a:cs typeface="Courier New" pitchFamily="49" charset="0"/>
              </a:rPr>
              <a:t>3   sem_t mutex; </a:t>
            </a:r>
          </a:p>
          <a:p>
            <a:pPr/>
            <a:r>
              <a:rPr lang="en-US" altLang="ko-KR" sz="1400">
                <a:solidFill>
                  <a:prstClr val="black"/>
                </a:solidFill>
                <a:latin typeface="Courier New" panose="02070309020205020404" pitchFamily="49" charset="0"/>
                <a:cs typeface="Courier New" pitchFamily="49" charset="0"/>
              </a:rPr>
              <a:t>4 </a:t>
            </a:r>
          </a:p>
          <a:p>
            <a:pPr/>
            <a:r>
              <a:rPr lang="en-US" altLang="ko-KR" sz="1400">
                <a:solidFill>
                  <a:prstClr val="black"/>
                </a:solidFill>
                <a:latin typeface="Courier New" panose="02070309020205020404" pitchFamily="49" charset="0"/>
                <a:cs typeface="Courier New" pitchFamily="49" charset="0"/>
              </a:rPr>
              <a:t>5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*producer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6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i; </a:t>
            </a:r>
          </a:p>
          <a:p>
            <a:pPr/>
            <a:r>
              <a:rPr lang="en-US" altLang="ko-KR" sz="1400">
                <a:solidFill>
                  <a:prstClr val="black"/>
                </a:solidFill>
                <a:latin typeface="Courier New" panose="02070309020205020404" pitchFamily="49" charset="0"/>
                <a:cs typeface="Courier New" pitchFamily="49" charset="0"/>
              </a:rPr>
              <a:t>7  	</a:t>
            </a:r>
            <a:r>
              <a:rPr lang="en-US" altLang="ko-KR" sz="1400">
                <a:solidFill>
                  <a:srgbClr val="F79646">
                    <a:lumMod val="75000"/>
                  </a:srgbClr>
                </a:solidFill>
                <a:latin typeface="Courier New" panose="02070309020205020404" pitchFamily="49" charset="0"/>
                <a:cs typeface="Courier New" pitchFamily="49" charset="0"/>
              </a:rPr>
              <a:t>for</a:t>
            </a:r>
            <a:r>
              <a:rPr lang="en-US" altLang="ko-KR" sz="1400">
                <a:solidFill>
                  <a:prstClr val="black"/>
                </a:solidFill>
                <a:latin typeface="Courier New" panose="02070309020205020404" pitchFamily="49" charset="0"/>
                <a:cs typeface="Courier New" pitchFamily="49" charset="0"/>
              </a:rPr>
              <a:t> (i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i &lt; loops; i++) { </a:t>
            </a:r>
          </a:p>
          <a:p>
            <a:pPr/>
            <a:r>
              <a:rPr lang="en-US" altLang="ko-KR" sz="1400">
                <a:solidFill>
                  <a:prstClr val="black"/>
                </a:solidFill>
                <a:latin typeface="Courier New" panose="02070309020205020404" pitchFamily="49" charset="0"/>
                <a:cs typeface="Courier New" pitchFamily="49" charset="0"/>
              </a:rPr>
              <a:t>8   		sem_wait(&amp;empty); 	</a:t>
            </a:r>
            <a:r>
              <a:rPr lang="en-US" altLang="ko-KR" sz="1400">
                <a:solidFill>
                  <a:srgbClr val="00B0F0"/>
                </a:solidFill>
                <a:latin typeface="Courier New" panose="02070309020205020404" pitchFamily="49" charset="0"/>
                <a:cs typeface="Courier New" pitchFamily="49" charset="0"/>
              </a:rPr>
              <a:t>// line p1</a:t>
            </a:r>
          </a:p>
          <a:p>
            <a:pPr/>
            <a:r>
              <a:rPr lang="en-US" altLang="ko-KR" sz="1400">
                <a:solidFill>
                  <a:prstClr val="black"/>
                </a:solidFill>
                <a:latin typeface="Courier New" panose="02070309020205020404" pitchFamily="49" charset="0"/>
                <a:cs typeface="Courier New" pitchFamily="49" charset="0"/>
              </a:rPr>
              <a:t>9   		sem_wait(&amp;mutex); 	</a:t>
            </a:r>
            <a:r>
              <a:rPr lang="en-US" altLang="ko-KR" sz="1400" b="1">
                <a:solidFill>
                  <a:srgbClr val="00B0F0"/>
                </a:solidFill>
                <a:latin typeface="Courier New" panose="02070309020205020404" pitchFamily="49" charset="0"/>
                <a:cs typeface="Courier New" pitchFamily="49" charset="0"/>
              </a:rPr>
              <a:t>// line p1.5 (MOVED MUTEX HERE…) </a:t>
            </a:r>
          </a:p>
          <a:p>
            <a:pPr/>
            <a:r>
              <a:rPr lang="en-US" altLang="ko-KR" sz="1400">
                <a:solidFill>
                  <a:prstClr val="black"/>
                </a:solidFill>
                <a:latin typeface="Courier New" panose="02070309020205020404" pitchFamily="49" charset="0"/>
                <a:cs typeface="Courier New" pitchFamily="49" charset="0"/>
              </a:rPr>
              <a:t>10   		put(i); 			</a:t>
            </a:r>
            <a:r>
              <a:rPr lang="en-US" altLang="ko-KR" sz="1400">
                <a:solidFill>
                  <a:srgbClr val="00B0F0"/>
                </a:solidFill>
                <a:latin typeface="Courier New" panose="02070309020205020404" pitchFamily="49" charset="0"/>
                <a:cs typeface="Courier New" pitchFamily="49" charset="0"/>
              </a:rPr>
              <a:t>// line p2 </a:t>
            </a:r>
          </a:p>
          <a:p>
            <a:pPr/>
            <a:r>
              <a:rPr lang="en-US" altLang="ko-KR" sz="1400">
                <a:solidFill>
                  <a:prstClr val="black"/>
                </a:solidFill>
                <a:latin typeface="Courier New" panose="02070309020205020404" pitchFamily="49" charset="0"/>
                <a:cs typeface="Courier New" pitchFamily="49" charset="0"/>
              </a:rPr>
              <a:t>11   		sem_post(&amp;mutex); 	</a:t>
            </a:r>
            <a:r>
              <a:rPr lang="en-US" altLang="ko-KR" sz="1400" b="1">
                <a:solidFill>
                  <a:srgbClr val="00B0F0"/>
                </a:solidFill>
                <a:latin typeface="Courier New" panose="02070309020205020404" pitchFamily="49" charset="0"/>
                <a:cs typeface="Courier New" pitchFamily="49" charset="0"/>
              </a:rPr>
              <a:t>// line p2.5 (… AND HERE) </a:t>
            </a:r>
          </a:p>
          <a:p>
            <a:pPr/>
            <a:r>
              <a:rPr lang="en-US" altLang="ko-KR" sz="1400">
                <a:solidFill>
                  <a:prstClr val="black"/>
                </a:solidFill>
                <a:latin typeface="Courier New" panose="02070309020205020404" pitchFamily="49" charset="0"/>
                <a:cs typeface="Courier New" pitchFamily="49" charset="0"/>
              </a:rPr>
              <a:t>12   		sem_post(&amp;full); 		</a:t>
            </a:r>
            <a:r>
              <a:rPr lang="en-US" altLang="ko-KR" sz="1400">
                <a:solidFill>
                  <a:srgbClr val="00B0F0"/>
                </a:solidFill>
                <a:latin typeface="Courier New" panose="02070309020205020404" pitchFamily="49" charset="0"/>
                <a:cs typeface="Courier New" pitchFamily="49" charset="0"/>
              </a:rPr>
              <a:t>// line p3</a:t>
            </a:r>
          </a:p>
          <a:p>
            <a:pPr/>
            <a:r>
              <a:rPr lang="en-US" altLang="ko-KR" sz="1400">
                <a:solidFill>
                  <a:prstClr val="black"/>
                </a:solidFill>
                <a:latin typeface="Courier New" panose="02070309020205020404" pitchFamily="49" charset="0"/>
                <a:cs typeface="Courier New" pitchFamily="49" charset="0"/>
              </a:rPr>
              <a:t>13   	} </a:t>
            </a:r>
          </a:p>
          <a:p>
            <a:pPr/>
            <a:r>
              <a:rPr lang="en-US" altLang="ko-KR" sz="1400">
                <a:solidFill>
                  <a:prstClr val="black"/>
                </a:solidFill>
                <a:latin typeface="Courier New" panose="02070309020205020404" pitchFamily="49" charset="0"/>
                <a:cs typeface="Courier New" pitchFamily="49" charset="0"/>
              </a:rPr>
              <a:t>14   } </a:t>
            </a:r>
          </a:p>
          <a:p>
            <a:pPr/>
            <a:r>
              <a:rPr lang="en-US" altLang="ko-KR" sz="1400">
                <a:solidFill>
                  <a:prstClr val="black"/>
                </a:solidFill>
                <a:latin typeface="Courier New" panose="02070309020205020404" pitchFamily="49" charset="0"/>
                <a:cs typeface="Courier New" pitchFamily="49" charset="0"/>
              </a:rPr>
              <a:t>15 </a:t>
            </a:r>
          </a:p>
          <a:p>
            <a:pPr/>
            <a:r>
              <a:rPr lang="en-US" altLang="ko-KR" sz="1400">
                <a:solidFill>
                  <a:prstClr val="black"/>
                </a:solidFill>
                <a:latin typeface="Courier New" panose="02070309020205020404" pitchFamily="49" charset="0"/>
                <a:cs typeface="Courier New" pitchFamily="49" charset="0"/>
              </a:rPr>
              <a:t>(Cont.)</a:t>
            </a:r>
          </a:p>
        </p:txBody>
      </p:sp>
      <p:sp>
        <p:nvSpPr>
          <p:cNvPr id="7" name="TextBox 6"/>
          <p:cNvSpPr txBox="1"/>
          <p:nvPr/>
        </p:nvSpPr>
        <p:spPr>
          <a:xfrm>
            <a:off x="3983766" y="5471410"/>
            <a:ext cx="3287247"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Adding Mutual Exclusion (Correctly)</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721957342"/>
      </p:ext>
    </p:extLst>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Finally, A Working Solution</a:t>
            </a:r>
            <a:endParaRPr lang="ko-KR" altLang="en-US"/>
          </a:p>
        </p:txBody>
      </p:sp>
      <p:sp>
        <p:nvSpPr>
          <p:cNvPr id="6" name="TextBox 5"/>
          <p:cNvSpPr txBox="1"/>
          <p:nvPr/>
        </p:nvSpPr>
        <p:spPr>
          <a:xfrm>
            <a:off x="623392" y="1484026"/>
            <a:ext cx="11137237" cy="4616648"/>
          </a:xfrm>
          <a:prstGeom prst="rect">
            <a:avLst/>
          </a:prstGeom>
          <a:noFill/>
          <a:ln>
            <a:solidFill>
              <a:schemeClr val="tx1"/>
            </a:solidFill>
          </a:ln>
        </p:spPr>
        <p:txBody>
          <a:bodyPr wrap="square" rtlCol="0">
            <a:spAutoFit/>
          </a:bodyPr>
          <a:lstStyle>
            <a:defPPr>
              <a:defRPr lang="en-US"/>
            </a:defPPr>
          </a:lstStyle>
          <a:p>
            <a:pPr/>
            <a:r>
              <a:rPr lang="en-US" altLang="ko-KR" sz="1400">
                <a:solidFill>
                  <a:prstClr val="black"/>
                </a:solidFill>
                <a:latin typeface="Courier New" panose="02070309020205020404" pitchFamily="49" charset="0"/>
                <a:cs typeface="Courier New" pitchFamily="49" charset="0"/>
              </a:rPr>
              <a:t>(Cont.)</a:t>
            </a:r>
          </a:p>
          <a:p>
            <a:pPr/>
            <a:r>
              <a:rPr lang="en-US" altLang="ko-KR" sz="1400">
                <a:solidFill>
                  <a:prstClr val="black"/>
                </a:solidFill>
                <a:latin typeface="Courier New" panose="02070309020205020404" pitchFamily="49" charset="0"/>
                <a:cs typeface="Courier New" pitchFamily="49" charset="0"/>
              </a:rPr>
              <a:t>16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*consumer(</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*arg) { </a:t>
            </a:r>
          </a:p>
          <a:p>
            <a:pPr/>
            <a:r>
              <a:rPr lang="en-US" altLang="ko-KR" sz="1400">
                <a:solidFill>
                  <a:prstClr val="black"/>
                </a:solidFill>
                <a:latin typeface="Courier New" panose="02070309020205020404" pitchFamily="49" charset="0"/>
                <a:cs typeface="Courier New" pitchFamily="49" charset="0"/>
              </a:rPr>
              <a:t>17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i; </a:t>
            </a:r>
          </a:p>
          <a:p>
            <a:pPr/>
            <a:r>
              <a:rPr lang="en-US" altLang="ko-KR" sz="1400">
                <a:solidFill>
                  <a:prstClr val="black"/>
                </a:solidFill>
                <a:latin typeface="Courier New" panose="02070309020205020404" pitchFamily="49" charset="0"/>
                <a:cs typeface="Courier New" pitchFamily="49" charset="0"/>
              </a:rPr>
              <a:t>18   	</a:t>
            </a:r>
            <a:r>
              <a:rPr lang="en-US" altLang="ko-KR" sz="1400">
                <a:solidFill>
                  <a:srgbClr val="F79646">
                    <a:lumMod val="75000"/>
                  </a:srgbClr>
                </a:solidFill>
                <a:latin typeface="Courier New" panose="02070309020205020404" pitchFamily="49" charset="0"/>
                <a:cs typeface="Courier New" pitchFamily="49" charset="0"/>
              </a:rPr>
              <a:t>for</a:t>
            </a:r>
            <a:r>
              <a:rPr lang="en-US" altLang="ko-KR" sz="1400">
                <a:solidFill>
                  <a:prstClr val="black"/>
                </a:solidFill>
                <a:latin typeface="Courier New" panose="02070309020205020404" pitchFamily="49" charset="0"/>
                <a:cs typeface="Courier New" pitchFamily="49" charset="0"/>
              </a:rPr>
              <a:t> (i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i &lt; loops; i++) { </a:t>
            </a:r>
          </a:p>
          <a:p>
            <a:pPr/>
            <a:r>
              <a:rPr lang="en-US" altLang="ko-KR" sz="1400">
                <a:solidFill>
                  <a:prstClr val="black"/>
                </a:solidFill>
                <a:latin typeface="Courier New" panose="02070309020205020404" pitchFamily="49" charset="0"/>
                <a:cs typeface="Courier New" pitchFamily="49" charset="0"/>
              </a:rPr>
              <a:t>19   		sem_wait(&amp;full); 		</a:t>
            </a:r>
            <a:r>
              <a:rPr lang="en-US" altLang="ko-KR" sz="1400">
                <a:solidFill>
                  <a:srgbClr val="00B0F0"/>
                </a:solidFill>
                <a:latin typeface="Courier New" panose="02070309020205020404" pitchFamily="49" charset="0"/>
                <a:cs typeface="Courier New" pitchFamily="49" charset="0"/>
              </a:rPr>
              <a:t>// line c1</a:t>
            </a:r>
          </a:p>
          <a:p>
            <a:pPr/>
            <a:r>
              <a:rPr lang="en-US" altLang="ko-KR" sz="1400">
                <a:solidFill>
                  <a:prstClr val="black"/>
                </a:solidFill>
                <a:latin typeface="Courier New" panose="02070309020205020404" pitchFamily="49" charset="0"/>
                <a:cs typeface="Courier New" pitchFamily="49" charset="0"/>
              </a:rPr>
              <a:t>20   		sem_wait(&amp;mutex); 	</a:t>
            </a:r>
            <a:r>
              <a:rPr lang="en-US" altLang="ko-KR" sz="1400" b="1">
                <a:solidFill>
                  <a:srgbClr val="00B0F0"/>
                </a:solidFill>
                <a:latin typeface="Courier New" panose="02070309020205020404" pitchFamily="49" charset="0"/>
                <a:cs typeface="Courier New" pitchFamily="49" charset="0"/>
              </a:rPr>
              <a:t>// line c1.5 (MOVED MUTEX HERE…) </a:t>
            </a:r>
          </a:p>
          <a:p>
            <a:pPr/>
            <a:r>
              <a:rPr lang="en-US" altLang="ko-KR" sz="1400">
                <a:solidFill>
                  <a:prstClr val="black"/>
                </a:solidFill>
                <a:latin typeface="Courier New" panose="02070309020205020404" pitchFamily="49" charset="0"/>
                <a:cs typeface="Courier New" pitchFamily="49" charset="0"/>
              </a:rPr>
              <a:t>21   		int tmp = get(); 		</a:t>
            </a:r>
            <a:r>
              <a:rPr lang="en-US" altLang="ko-KR" sz="1400">
                <a:solidFill>
                  <a:srgbClr val="00B0F0"/>
                </a:solidFill>
                <a:latin typeface="Courier New" panose="02070309020205020404" pitchFamily="49" charset="0"/>
                <a:cs typeface="Courier New" pitchFamily="49" charset="0"/>
              </a:rPr>
              <a:t>// line c2 </a:t>
            </a:r>
          </a:p>
          <a:p>
            <a:pPr/>
            <a:r>
              <a:rPr lang="en-US" altLang="ko-KR" sz="1400">
                <a:solidFill>
                  <a:prstClr val="black"/>
                </a:solidFill>
                <a:latin typeface="Courier New" panose="02070309020205020404" pitchFamily="49" charset="0"/>
                <a:cs typeface="Courier New" pitchFamily="49" charset="0"/>
              </a:rPr>
              <a:t>22   		sem_post(&amp;mutex); 	</a:t>
            </a:r>
            <a:r>
              <a:rPr lang="en-US" altLang="ko-KR" sz="1400" b="1">
                <a:solidFill>
                  <a:srgbClr val="00B0F0"/>
                </a:solidFill>
                <a:latin typeface="Courier New" panose="02070309020205020404" pitchFamily="49" charset="0"/>
                <a:cs typeface="Courier New" pitchFamily="49" charset="0"/>
              </a:rPr>
              <a:t>// line c2.5 (… AND HERE</a:t>
            </a:r>
            <a:r>
              <a:rPr lang="en-US" altLang="ko-KR" sz="1400">
                <a:solidFill>
                  <a:srgbClr val="00B0F0"/>
                </a:solidFill>
                <a:latin typeface="Courier New" panose="02070309020205020404" pitchFamily="49" charset="0"/>
                <a:cs typeface="Courier New" pitchFamily="49" charset="0"/>
              </a:rPr>
              <a:t>) </a:t>
            </a:r>
          </a:p>
          <a:p>
            <a:pPr marL="342900" indent="-342900">
              <a:buAutoNum type="arabicPlain" startAt="23"/>
            </a:pPr>
            <a:r>
              <a:rPr lang="en-US" altLang="ko-KR" sz="1400">
                <a:solidFill>
                  <a:prstClr val="black"/>
                </a:solidFill>
                <a:latin typeface="Courier New" panose="02070309020205020404" pitchFamily="49" charset="0"/>
                <a:cs typeface="Courier New" pitchFamily="49" charset="0"/>
              </a:rPr>
              <a:t> 		sem_post(&amp;empty); 	</a:t>
            </a:r>
            <a:r>
              <a:rPr lang="en-US" altLang="ko-KR" sz="1400">
                <a:solidFill>
                  <a:srgbClr val="00B0F0"/>
                </a:solidFill>
                <a:latin typeface="Courier New" panose="02070309020205020404" pitchFamily="49" charset="0"/>
                <a:cs typeface="Courier New" pitchFamily="49" charset="0"/>
              </a:rPr>
              <a:t>// line c3</a:t>
            </a:r>
          </a:p>
          <a:p>
            <a:pPr marL="342900" indent="-342900">
              <a:buAutoNum type="arabicPlain" startAt="23"/>
            </a:pPr>
            <a:r>
              <a:rPr lang="en-US" altLang="ko-KR" sz="1400">
                <a:latin typeface="Courier New" panose="02070309020205020404" pitchFamily="49" charset="0"/>
                <a:cs typeface="Courier New" pitchFamily="49" charset="0"/>
              </a:rPr>
              <a:t> 		printf(“%d\n”, tmp);</a:t>
            </a:r>
          </a:p>
          <a:p>
            <a:pPr marL="342900" indent="-342900">
              <a:buAutoNum type="arabicPlain" startAt="23"/>
            </a:pPr>
            <a:r>
              <a:rPr lang="en-US" altLang="ko-KR" sz="1400">
                <a:latin typeface="Courier New" panose="02070309020205020404" pitchFamily="49" charset="0"/>
                <a:cs typeface="Courier New" pitchFamily="49" charset="0"/>
              </a:rPr>
              <a:t> 	}</a:t>
            </a:r>
          </a:p>
          <a:p>
            <a:pPr marL="342900" indent="-342900">
              <a:buAutoNum type="arabicPlain" startAt="23"/>
            </a:pPr>
            <a:r>
              <a:rPr lang="en-US" altLang="ko-KR" sz="1400">
                <a:latin typeface="Courier New" panose="02070309020205020404" pitchFamily="49" charset="0"/>
                <a:cs typeface="Courier New" pitchFamily="49" charset="0"/>
              </a:rPr>
              <a:t> }</a:t>
            </a:r>
          </a:p>
          <a:p>
            <a:pPr marL="342900" indent="-342900">
              <a:buAutoNum type="arabicPlain" startAt="23"/>
            </a:pPr>
            <a:r>
              <a:rPr lang="en-US" altLang="ko-KR" sz="1400">
                <a:latin typeface="Courier New" panose="02070309020205020404" pitchFamily="49" charset="0"/>
                <a:cs typeface="Courier New" pitchFamily="49" charset="0"/>
              </a:rPr>
              <a:t> </a:t>
            </a:r>
          </a:p>
          <a:p>
            <a:pPr marL="342900" indent="-342900">
              <a:buAutoNum type="arabicPlain" startAt="23"/>
            </a:pPr>
            <a:r>
              <a:rPr lang="en-US" altLang="ko-KR" sz="1400">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int </a:t>
            </a:r>
            <a:r>
              <a:rPr lang="en-US" altLang="ko-KR" sz="1400">
                <a:latin typeface="Courier New" panose="02070309020205020404" pitchFamily="49" charset="0"/>
                <a:cs typeface="Courier New" pitchFamily="49" charset="0"/>
              </a:rPr>
              <a:t>main(</a:t>
            </a:r>
            <a:r>
              <a:rPr lang="en-US" altLang="ko-KR" sz="1400" err="1">
                <a:solidFill>
                  <a:srgbClr val="00B050"/>
                </a:solidFill>
                <a:latin typeface="Courier New" panose="02070309020205020404" pitchFamily="49" charset="0"/>
                <a:cs typeface="Courier New" pitchFamily="49" charset="0"/>
              </a:rPr>
              <a:t>int</a:t>
            </a:r>
            <a:r>
              <a:rPr lang="en-US" altLang="ko-KR" sz="1400">
                <a:latin typeface="Courier New" panose="02070309020205020404" pitchFamily="49" charset="0"/>
                <a:cs typeface="Courier New" pitchFamily="49" charset="0"/>
              </a:rPr>
              <a:t> argc, </a:t>
            </a:r>
            <a:r>
              <a:rPr lang="en-US" altLang="ko-KR" sz="1400">
                <a:solidFill>
                  <a:srgbClr val="00B050"/>
                </a:solidFill>
                <a:latin typeface="Courier New" panose="02070309020205020404" pitchFamily="49" charset="0"/>
                <a:cs typeface="Courier New" pitchFamily="49" charset="0"/>
              </a:rPr>
              <a:t>char</a:t>
            </a:r>
            <a:r>
              <a:rPr lang="en-US" altLang="ko-KR" sz="1400">
                <a:latin typeface="Courier New" panose="02070309020205020404" pitchFamily="49" charset="0"/>
                <a:cs typeface="Courier New" pitchFamily="49" charset="0"/>
              </a:rPr>
              <a:t> *argv[]) {</a:t>
            </a:r>
          </a:p>
          <a:p>
            <a:pPr marL="342900" indent="-342900">
              <a:buAutoNum type="arabicPlain" startAt="23"/>
            </a:pPr>
            <a:r>
              <a:rPr lang="en-US" altLang="ko-KR" sz="1400">
                <a:latin typeface="Courier New" panose="02070309020205020404" pitchFamily="49" charset="0"/>
                <a:cs typeface="Courier New" pitchFamily="49" charset="0"/>
              </a:rPr>
              <a:t> 	// …</a:t>
            </a:r>
          </a:p>
          <a:p>
            <a:pPr marL="342900" indent="-342900">
              <a:buAutoNum type="arabicPlain" startAt="23"/>
            </a:pPr>
            <a:r>
              <a:rPr lang="en-US" altLang="ko-KR" sz="1400">
                <a:latin typeface="Courier New" panose="02070309020205020404" pitchFamily="49" charset="0"/>
                <a:cs typeface="Courier New" pitchFamily="49" charset="0"/>
              </a:rPr>
              <a:t> 	sem_init(&amp;empty, </a:t>
            </a:r>
            <a:r>
              <a:rPr lang="en-US" altLang="ko-KR" sz="1400">
                <a:solidFill>
                  <a:srgbClr val="FF0000"/>
                </a:solidFill>
                <a:latin typeface="Courier New" panose="02070309020205020404" pitchFamily="49" charset="0"/>
                <a:cs typeface="Courier New" pitchFamily="49" charset="0"/>
              </a:rPr>
              <a:t>0</a:t>
            </a:r>
            <a:r>
              <a:rPr lang="en-US" altLang="ko-KR" sz="1400">
                <a:latin typeface="Courier New" panose="02070309020205020404" pitchFamily="49" charset="0"/>
                <a:cs typeface="Courier New" pitchFamily="49" charset="0"/>
              </a:rPr>
              <a:t>, MAX); </a:t>
            </a:r>
            <a:r>
              <a:rPr lang="en-US" altLang="ko-KR" sz="1400">
                <a:solidFill>
                  <a:srgbClr val="00B0F0"/>
                </a:solidFill>
                <a:latin typeface="Courier New" panose="02070309020205020404" pitchFamily="49" charset="0"/>
                <a:cs typeface="Courier New" pitchFamily="49" charset="0"/>
              </a:rPr>
              <a:t>// MAX buffers are empty to begin with …</a:t>
            </a:r>
          </a:p>
          <a:p>
            <a:pPr marL="342900" indent="-342900">
              <a:buAutoNum type="arabicPlain" startAt="23"/>
            </a:pPr>
            <a:r>
              <a:rPr lang="en-US" altLang="ko-KR" sz="1400">
                <a:latin typeface="Courier New" panose="02070309020205020404" pitchFamily="49" charset="0"/>
                <a:cs typeface="Courier New" pitchFamily="49" charset="0"/>
              </a:rPr>
              <a:t> 	sem_init(&amp;full, </a:t>
            </a:r>
            <a:r>
              <a:rPr lang="en-US" altLang="ko-KR" sz="1400">
                <a:solidFill>
                  <a:srgbClr val="FF0000"/>
                </a:solidFill>
                <a:latin typeface="Courier New" panose="02070309020205020404" pitchFamily="49" charset="0"/>
                <a:cs typeface="Courier New" pitchFamily="49" charset="0"/>
              </a:rPr>
              <a:t>0</a:t>
            </a:r>
            <a:r>
              <a:rPr lang="en-US" altLang="ko-KR" sz="1400">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0</a:t>
            </a:r>
            <a:r>
              <a:rPr lang="en-US" altLang="ko-KR" sz="1400">
                <a:latin typeface="Courier New" panose="02070309020205020404" pitchFamily="49" charset="0"/>
                <a:cs typeface="Courier New" pitchFamily="49" charset="0"/>
              </a:rPr>
              <a:t>);    </a:t>
            </a:r>
            <a:r>
              <a:rPr lang="en-US" altLang="ko-KR" sz="1400">
                <a:solidFill>
                  <a:srgbClr val="00B0F0"/>
                </a:solidFill>
                <a:latin typeface="Courier New" panose="02070309020205020404" pitchFamily="49" charset="0"/>
                <a:cs typeface="Courier New" pitchFamily="49" charset="0"/>
              </a:rPr>
              <a:t>// ... and 0 are full</a:t>
            </a:r>
          </a:p>
          <a:p>
            <a:pPr marL="342900" indent="-342900">
              <a:buAutoNum type="arabicPlain" startAt="23"/>
            </a:pPr>
            <a:r>
              <a:rPr lang="en-US" altLang="ko-KR" sz="1400">
                <a:latin typeface="Courier New" panose="02070309020205020404" pitchFamily="49" charset="0"/>
                <a:cs typeface="Courier New" pitchFamily="49" charset="0"/>
              </a:rPr>
              <a:t> 	sem_init(&amp;mutex, </a:t>
            </a:r>
            <a:r>
              <a:rPr lang="en-US" altLang="ko-KR" sz="1400">
                <a:solidFill>
                  <a:srgbClr val="FF0000"/>
                </a:solidFill>
                <a:latin typeface="Courier New" panose="02070309020205020404" pitchFamily="49" charset="0"/>
                <a:cs typeface="Courier New" pitchFamily="49" charset="0"/>
              </a:rPr>
              <a:t>0</a:t>
            </a:r>
            <a:r>
              <a:rPr lang="en-US" altLang="ko-KR" sz="1400">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1</a:t>
            </a:r>
            <a:r>
              <a:rPr lang="en-US" altLang="ko-KR" sz="1400">
                <a:latin typeface="Courier New" panose="02070309020205020404" pitchFamily="49" charset="0"/>
                <a:cs typeface="Courier New" pitchFamily="49" charset="0"/>
              </a:rPr>
              <a:t>);   </a:t>
            </a:r>
            <a:r>
              <a:rPr lang="en-US" altLang="ko-KR" sz="1400">
                <a:solidFill>
                  <a:srgbClr val="00B0F0"/>
                </a:solidFill>
                <a:latin typeface="Courier New" panose="02070309020205020404" pitchFamily="49" charset="0"/>
                <a:cs typeface="Courier New" pitchFamily="49" charset="0"/>
              </a:rPr>
              <a:t>// mutex=1 because it is a lock</a:t>
            </a:r>
          </a:p>
          <a:p>
            <a:pPr marL="342900" indent="-342900">
              <a:buAutoNum type="arabicPlain" startAt="23"/>
            </a:pPr>
            <a:r>
              <a:rPr lang="en-US" altLang="ko-KR" sz="1400">
                <a:latin typeface="Courier New" panose="02070309020205020404" pitchFamily="49" charset="0"/>
                <a:cs typeface="Courier New" pitchFamily="49" charset="0"/>
              </a:rPr>
              <a:t> 	// …</a:t>
            </a:r>
          </a:p>
          <a:p>
            <a:pPr marL="342900" indent="-342900">
              <a:buAutoNum type="arabicPlain" startAt="23"/>
            </a:pPr>
            <a:r>
              <a:rPr lang="en-US" altLang="ko-KR" sz="1400">
                <a:latin typeface="Courier New" panose="02070309020205020404" pitchFamily="49" charset="0"/>
                <a:cs typeface="Courier New" pitchFamily="49" charset="0"/>
              </a:rPr>
              <a:t> }</a:t>
            </a:r>
          </a:p>
          <a:p>
            <a:pPr marL="342900" indent="-342900">
              <a:buAutoNum type="arabicPlain" startAt="23"/>
            </a:pPr>
            <a:endParaRPr lang="en-US" altLang="ko-KR" sz="1400">
              <a:latin typeface="Courier New" panose="02070309020205020404" pitchFamily="49" charset="0"/>
              <a:cs typeface="Courier New" pitchFamily="49" charset="0"/>
            </a:endParaRPr>
          </a:p>
        </p:txBody>
      </p:sp>
      <p:sp>
        <p:nvSpPr>
          <p:cNvPr id="7" name="TextBox 6"/>
          <p:cNvSpPr txBox="1"/>
          <p:nvPr/>
        </p:nvSpPr>
        <p:spPr>
          <a:xfrm>
            <a:off x="3983766" y="6220918"/>
            <a:ext cx="3287247"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Adding Mutual Exclusion (Correctly)</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553340245"/>
      </p:ext>
    </p:extLst>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Reader-Writer Locks</a:t>
            </a:r>
            <a:endParaRPr lang="ko-KR" altLang="en-US"/>
          </a:p>
        </p:txBody>
      </p:sp>
      <p:sp>
        <p:nvSpPr>
          <p:cNvPr id="3" name="내용 개체 틀 2"/>
          <p:cNvSpPr>
            <a:spLocks noGrp="1"/>
          </p:cNvSpPr>
          <p:nvPr>
            <p:ph idx="1"/>
          </p:nvPr>
        </p:nvSpPr>
        <p:spPr/>
        <p:txBody>
          <a:bodyPr/>
          <a:lstStyle>
            <a:defPPr/>
          </a:lstStyle>
          <a:p>
            <a:pPr/>
            <a:r>
              <a:rPr lang="en-US" altLang="ko-KR"/>
              <a:t>Imagine a number of concurrent list operations, including </a:t>
            </a:r>
            <a:r>
              <a:rPr lang="en-US" altLang="ko-KR" b="1"/>
              <a:t>inserts</a:t>
            </a:r>
            <a:r>
              <a:rPr lang="en-US" altLang="ko-KR"/>
              <a:t> and simple </a:t>
            </a:r>
            <a:r>
              <a:rPr lang="en-US" altLang="ko-KR" b="1"/>
              <a:t>lookups</a:t>
            </a:r>
            <a:r>
              <a:rPr lang="en-US" altLang="ko-KR"/>
              <a:t>.</a:t>
            </a:r>
          </a:p>
          <a:p>
            <a:pPr lvl="1"/>
            <a:r>
              <a:rPr lang="en-US" altLang="ko-KR" b="1"/>
              <a:t>insert:</a:t>
            </a:r>
          </a:p>
          <a:p>
            <a:pPr lvl="2"/>
            <a:r>
              <a:rPr lang="en-US" altLang="ko-KR"/>
              <a:t>Change the state of the list</a:t>
            </a:r>
          </a:p>
          <a:p>
            <a:pPr lvl="2"/>
            <a:r>
              <a:rPr lang="en-US" altLang="ko-KR"/>
              <a:t>A traditional </a:t>
            </a:r>
            <a:r>
              <a:rPr lang="en-US" altLang="ko-KR" u="sng"/>
              <a:t>critical section</a:t>
            </a:r>
            <a:r>
              <a:rPr lang="en-US" altLang="ko-KR"/>
              <a:t> makes sense.</a:t>
            </a:r>
          </a:p>
          <a:p>
            <a:pPr lvl="1"/>
            <a:r>
              <a:rPr lang="en-US" altLang="ko-KR" b="1"/>
              <a:t>lookup:</a:t>
            </a:r>
          </a:p>
          <a:p>
            <a:pPr lvl="2"/>
            <a:r>
              <a:rPr lang="en-US" altLang="ko-KR"/>
              <a:t>Simply </a:t>
            </a:r>
            <a:r>
              <a:rPr lang="en-US" altLang="ko-KR" i="1"/>
              <a:t>read</a:t>
            </a:r>
            <a:r>
              <a:rPr lang="en-US" altLang="ko-KR"/>
              <a:t> the data structure.</a:t>
            </a:r>
          </a:p>
          <a:p>
            <a:pPr lvl="2"/>
            <a:r>
              <a:rPr lang="en-US" altLang="ko-KR"/>
              <a:t>As long as we can guarantee that no insert is on-going, we can allow many lookups to proceed </a:t>
            </a:r>
            <a:r>
              <a:rPr lang="en-US" altLang="ko-KR">
                <a:solidFill>
                  <a:schemeClr val="accent6">
                    <a:lumMod val="75000"/>
                  </a:schemeClr>
                </a:solidFill>
              </a:rPr>
              <a:t>concurrently</a:t>
            </a:r>
            <a:r>
              <a:rPr lang="en-US" altLang="ko-KR"/>
              <a:t>.</a:t>
            </a:r>
          </a:p>
          <a:p>
            <a:pPr lvl="2"/>
            <a:endParaRPr lang="en-US" altLang="ko-KR"/>
          </a:p>
        </p:txBody>
      </p:sp>
      <p:sp>
        <p:nvSpPr>
          <p:cNvPr id="6" name="모서리가 둥근 직사각형 5"/>
          <p:cNvSpPr/>
          <p:nvPr/>
        </p:nvSpPr>
        <p:spPr>
          <a:xfrm>
            <a:off x="1391477" y="5229200"/>
            <a:ext cx="8928992" cy="648072"/>
          </a:xfrm>
          <a:prstGeom prst="roundRect">
            <a:avLst/>
          </a:prstGeom>
          <a:solidFill>
            <a:srgbClr val="FFC000"/>
          </a:solidFill>
          <a:ln w="15875">
            <a:solidFill>
              <a:schemeClr val="accent6">
                <a:lumMod val="50000"/>
              </a:schemeClr>
            </a:solid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b="1">
                <a:solidFill>
                  <a:prstClr val="black"/>
                </a:solidFill>
                <a:latin typeface="맑은 고딕" pitchFamily="50" charset="-127"/>
                <a:ea typeface="맑은 고딕" pitchFamily="50" charset="-127"/>
              </a:rPr>
              <a:t>This special type of lock is known as a </a:t>
            </a:r>
            <a:r>
              <a:rPr lang="en-US" altLang="ko-KR" b="1">
                <a:solidFill>
                  <a:srgbClr val="FF0000"/>
                </a:solidFill>
                <a:latin typeface="맑은 고딕" pitchFamily="50" charset="-127"/>
                <a:ea typeface="맑은 고딕" pitchFamily="50" charset="-127"/>
              </a:rPr>
              <a:t>reader-write lock</a:t>
            </a:r>
            <a:r>
              <a:rPr lang="en-US" altLang="ko-KR" b="1">
                <a:solidFill>
                  <a:prstClr val="black"/>
                </a:solidFill>
                <a:latin typeface="맑은 고딕" pitchFamily="50" charset="-127"/>
                <a:ea typeface="맑은 고딕" pitchFamily="50" charset="-127"/>
              </a:rPr>
              <a:t>.</a:t>
            </a: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80540996"/>
      </p:ext>
    </p:extLst>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a:xfrm>
            <a:off x="838200" y="365126"/>
            <a:ext cx="10515600" cy="759136"/>
          </a:xfrm>
        </p:spPr>
        <p:txBody>
          <a:bodyPr/>
          <a:lstStyle>
            <a:defPPr/>
          </a:lstStyle>
          <a:p>
            <a:pPr/>
            <a:r>
              <a:rPr lang="en-US" altLang="ko-KR"/>
              <a:t>A Reader-Writer Locks</a:t>
            </a:r>
            <a:endParaRPr lang="ko-KR" altLang="en-US"/>
          </a:p>
        </p:txBody>
      </p:sp>
      <p:sp>
        <p:nvSpPr>
          <p:cNvPr id="3" name="내용 개체 틀 2"/>
          <p:cNvSpPr>
            <a:spLocks noGrp="1"/>
          </p:cNvSpPr>
          <p:nvPr>
            <p:ph idx="1"/>
          </p:nvPr>
        </p:nvSpPr>
        <p:spPr>
          <a:xfrm>
            <a:off x="838200" y="1169234"/>
            <a:ext cx="10515600" cy="5007730"/>
          </a:xfrm>
        </p:spPr>
        <p:txBody>
          <a:bodyPr/>
          <a:lstStyle>
            <a:defPPr/>
          </a:lstStyle>
          <a:p>
            <a:pPr/>
            <a:r>
              <a:rPr lang="en-US" altLang="ko-KR"/>
              <a:t>Only </a:t>
            </a:r>
            <a:r>
              <a:rPr lang="en-US" altLang="ko-KR" b="1"/>
              <a:t>a single writer </a:t>
            </a:r>
            <a:r>
              <a:rPr lang="en-US" altLang="ko-KR"/>
              <a:t>can acquire the lock.</a:t>
            </a:r>
          </a:p>
          <a:p>
            <a:pPr/>
            <a:r>
              <a:rPr lang="en-US" altLang="ko-KR"/>
              <a:t>Once a reader has acquired </a:t>
            </a:r>
            <a:r>
              <a:rPr lang="en-US" altLang="ko-KR">
                <a:solidFill>
                  <a:schemeClr val="accent6">
                    <a:lumMod val="75000"/>
                  </a:schemeClr>
                </a:solidFill>
              </a:rPr>
              <a:t>a read lock</a:t>
            </a:r>
            <a:r>
              <a:rPr lang="en-US" altLang="ko-KR"/>
              <a:t>, </a:t>
            </a:r>
          </a:p>
          <a:p>
            <a:pPr lvl="1"/>
            <a:r>
              <a:rPr lang="en-US" altLang="ko-KR" b="1"/>
              <a:t>More readers </a:t>
            </a:r>
            <a:r>
              <a:rPr lang="en-US" altLang="ko-KR"/>
              <a:t>will be allowed to acquire the read lock too.</a:t>
            </a:r>
          </a:p>
          <a:p>
            <a:pPr lvl="1"/>
            <a:r>
              <a:rPr lang="en-US" altLang="ko-KR"/>
              <a:t>A writer will </a:t>
            </a:r>
            <a:r>
              <a:rPr lang="en-US" altLang="ko-KR" u="sng"/>
              <a:t>have to wait</a:t>
            </a:r>
            <a:r>
              <a:rPr lang="en-US" altLang="ko-KR"/>
              <a:t> until all readers are finished.</a:t>
            </a:r>
            <a:endParaRPr lang="ko-KR" altLang="en-US"/>
          </a:p>
        </p:txBody>
      </p:sp>
      <p:sp>
        <p:nvSpPr>
          <p:cNvPr id="6" name="TextBox 5"/>
          <p:cNvSpPr txBox="1"/>
          <p:nvPr/>
        </p:nvSpPr>
        <p:spPr>
          <a:xfrm>
            <a:off x="479376" y="3057342"/>
            <a:ext cx="11233248" cy="3323987"/>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typedef struc</a:t>
            </a:r>
            <a:r>
              <a:rPr lang="en-US" altLang="ko-KR" sz="1400" err="1">
                <a:solidFill>
                  <a:prstClr val="black"/>
                </a:solidFill>
                <a:latin typeface="Courier New" panose="02070309020205020404" pitchFamily="49" charset="0"/>
                <a:cs typeface="Courier New" pitchFamily="49" charset="0"/>
              </a:rPr>
              <a:t>t _rwlock_t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sem_t lock; 	</a:t>
            </a:r>
            <a:r>
              <a:rPr lang="en-US" altLang="ko-KR" sz="1400">
                <a:solidFill>
                  <a:srgbClr val="00B0F0"/>
                </a:solidFill>
                <a:latin typeface="Courier New" panose="02070309020205020404" pitchFamily="49" charset="0"/>
                <a:cs typeface="Courier New" pitchFamily="49" charset="0"/>
              </a:rPr>
              <a:t>// binary semaphore (basic 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sem_t writelock; 	</a:t>
            </a:r>
            <a:r>
              <a:rPr lang="en-US" altLang="ko-KR" sz="1400">
                <a:solidFill>
                  <a:srgbClr val="00B0F0"/>
                </a:solidFill>
                <a:latin typeface="Courier New" panose="02070309020205020404" pitchFamily="49" charset="0"/>
                <a:cs typeface="Courier New" pitchFamily="49" charset="0"/>
              </a:rPr>
              <a:t>// used to allow ONE writer or MANY readers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int</a:t>
            </a:r>
            <a:r>
              <a:rPr lang="en-US" altLang="ko-KR" sz="1400">
                <a:solidFill>
                  <a:prstClr val="black"/>
                </a:solidFill>
                <a:latin typeface="Courier New" panose="02070309020205020404" pitchFamily="49" charset="0"/>
                <a:cs typeface="Courier New" pitchFamily="49" charset="0"/>
              </a:rPr>
              <a:t> readers; 	</a:t>
            </a:r>
            <a:r>
              <a:rPr lang="en-US" altLang="ko-KR" sz="1400">
                <a:solidFill>
                  <a:srgbClr val="00B0F0"/>
                </a:solidFill>
                <a:latin typeface="Courier New" panose="02070309020205020404" pitchFamily="49" charset="0"/>
                <a:cs typeface="Courier New" pitchFamily="49" charset="0"/>
              </a:rPr>
              <a:t>// count of readers reading in critical section</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rwlock_t;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rwlock_init(rwlock_t *rw)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rw-&gt;readers =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sem_init(&amp;rw-&gt;lock,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sem_init(&amp;rw-&gt;writelock, </a:t>
            </a:r>
            <a:r>
              <a:rPr lang="en-US" altLang="ko-KR" sz="1400">
                <a:solidFill>
                  <a:srgbClr val="FF0000"/>
                </a:solidFill>
                <a:latin typeface="Courier New" panose="02070309020205020404" pitchFamily="49" charset="0"/>
                <a:cs typeface="Courier New" pitchFamily="49" charset="0"/>
              </a:rPr>
              <a:t>0</a:t>
            </a:r>
            <a:r>
              <a:rPr lang="en-US" altLang="ko-KR" sz="1400">
                <a:solidFill>
                  <a:prstClr val="black"/>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rwlock_acquire_readlock(rwlock_t *rw)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sem_wait(&amp;rw-&gt;lock);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endParaRPr lang="en-US" altLang="ko-KR" sz="1300">
              <a:solidFill>
                <a:prstClr val="black"/>
              </a:solidFill>
              <a:latin typeface="Courier New" panose="02070309020205020404" pitchFamily="49" charset="0"/>
              <a:ea typeface="맑은 고딕" pitchFamily="50" charset="-127"/>
              <a:cs typeface="Courier New" pitchFamily="49" charset="0"/>
            </a:endParaRP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842172834"/>
      </p:ext>
    </p:extLst>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Reader-Writer Locks (Cont.)</a:t>
            </a:r>
            <a:endParaRPr lang="ko-KR" altLang="en-US"/>
          </a:p>
        </p:txBody>
      </p:sp>
      <p:sp>
        <p:nvSpPr>
          <p:cNvPr id="6" name="TextBox 5"/>
          <p:cNvSpPr txBox="1"/>
          <p:nvPr/>
        </p:nvSpPr>
        <p:spPr>
          <a:xfrm>
            <a:off x="479376" y="1573966"/>
            <a:ext cx="11233248" cy="4616648"/>
          </a:xfrm>
          <a:prstGeom prst="rect">
            <a:avLst/>
          </a:prstGeom>
          <a:noFill/>
          <a:ln>
            <a:solidFill>
              <a:schemeClr val="tx1"/>
            </a:solidFill>
          </a:ln>
        </p:spPr>
        <p:txBody>
          <a:bodyPr wrap="square" rtlCol="0">
            <a:spAutoFit/>
          </a:bodyPr>
          <a:lstStyle>
            <a:defPPr>
              <a:defRPr lang="en-US"/>
            </a:defPPr>
          </a:lstStyle>
          <a:p>
            <a:pPr marL="342900" indent="-342900">
              <a:buFont typeface="Wingdings" pitchFamily="2" charset="2"/>
              <a:buAutoNum type="arabicPlain" startAt="15"/>
            </a:pPr>
            <a:r>
              <a:rPr lang="en-US" altLang="ko-KR" sz="1400">
                <a:solidFill>
                  <a:prstClr val="black"/>
                </a:solidFill>
                <a:latin typeface="Courier New" panose="02070309020205020404" pitchFamily="49" charset="0"/>
                <a:cs typeface="Courier New" pitchFamily="49" charset="0"/>
              </a:rPr>
              <a:t>	rw-&gt;readers++; </a:t>
            </a:r>
          </a:p>
          <a:p>
            <a:pPr marL="342900" indent="-342900">
              <a:buFontTx/>
              <a:buAutoNum type="arabicPlain" startAt="15"/>
            </a:pPr>
            <a:r>
              <a:rPr lang="en-US" altLang="ko-KR" sz="1400">
                <a:solidFill>
                  <a:prstClr val="black"/>
                </a:solidFill>
                <a:latin typeface="Courier New" panose="02070309020205020404" pitchFamily="49" charset="0"/>
                <a:cs typeface="Courier New" pitchFamily="49" charset="0"/>
              </a:rPr>
              <a:t> 	</a:t>
            </a:r>
            <a:r>
              <a:rPr lang="en-US" altLang="ko-KR" sz="1400">
                <a:solidFill>
                  <a:srgbClr val="F79646">
                    <a:lumMod val="75000"/>
                  </a:srgbClr>
                </a:solidFill>
                <a:latin typeface="Courier New" panose="02070309020205020404" pitchFamily="49" charset="0"/>
                <a:cs typeface="Courier New" pitchFamily="49" charset="0"/>
              </a:rPr>
              <a:t>if</a:t>
            </a:r>
            <a:r>
              <a:rPr lang="en-US" altLang="ko-KR" sz="1400">
                <a:solidFill>
                  <a:prstClr val="black"/>
                </a:solidFill>
                <a:latin typeface="Courier New" panose="02070309020205020404" pitchFamily="49" charset="0"/>
                <a:cs typeface="Courier New" pitchFamily="49" charset="0"/>
              </a:rPr>
              <a:t> (rw-&gt;readers == </a:t>
            </a:r>
            <a:r>
              <a:rPr lang="en-US" altLang="ko-KR" sz="1400">
                <a:solidFill>
                  <a:srgbClr val="FF0000"/>
                </a:solidFill>
                <a:latin typeface="Courier New" panose="02070309020205020404" pitchFamily="49" charset="0"/>
                <a:cs typeface="Courier New" pitchFamily="49" charset="0"/>
              </a:rPr>
              <a:t>1</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cs typeface="Courier New" pitchFamily="49" charset="0"/>
              </a:rPr>
              <a:t> 		sem_wait(&amp;rw-&gt;writelock); </a:t>
            </a:r>
            <a:r>
              <a:rPr lang="en-US" altLang="ko-KR" sz="1400">
                <a:solidFill>
                  <a:srgbClr val="00B0F0"/>
                </a:solidFill>
                <a:latin typeface="Courier New" panose="02070309020205020404" pitchFamily="49" charset="0"/>
                <a:cs typeface="Courier New" pitchFamily="49" charset="0"/>
              </a:rPr>
              <a:t>// first reader acquires writelock</a:t>
            </a: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cs typeface="Courier New" pitchFamily="49" charset="0"/>
              </a:rPr>
              <a:t> 	sem_post(&amp;rw-&gt;lock); </a:t>
            </a:r>
          </a:p>
          <a:p>
            <a:pPr marL="342900" indent="-342900">
              <a:buFontTx/>
              <a:buAutoNum type="arabicPlain" startAt="15"/>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startAt="15"/>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rwlock_release_readlock(rwlock_t *rw) {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sem_wait(&amp;rw-&gt;lock);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rw-&gt;readers--;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chemeClr val="accent6">
                    <a:lumMod val="75000"/>
                  </a:schemeClr>
                </a:solidFill>
                <a:latin typeface="Courier New" panose="02070309020205020404" pitchFamily="49" charset="0"/>
                <a:ea typeface="맑은 고딕" pitchFamily="50" charset="-127"/>
                <a:cs typeface="Courier New" pitchFamily="49" charset="0"/>
              </a:rPr>
              <a:t>if</a:t>
            </a:r>
            <a:r>
              <a:rPr lang="en-US" altLang="ko-KR" sz="1400">
                <a:solidFill>
                  <a:prstClr val="black"/>
                </a:solidFill>
                <a:latin typeface="Courier New" panose="02070309020205020404" pitchFamily="49" charset="0"/>
                <a:ea typeface="맑은 고딕" pitchFamily="50" charset="-127"/>
                <a:cs typeface="Courier New" pitchFamily="49" charset="0"/>
              </a:rPr>
              <a:t> (rw-&gt;readers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sem_post(&amp;rw-&gt;writelock); </a:t>
            </a:r>
            <a:r>
              <a:rPr lang="en-US" altLang="ko-KR" sz="1400">
                <a:solidFill>
                  <a:srgbClr val="00B0F0"/>
                </a:solidFill>
                <a:latin typeface="Courier New" panose="02070309020205020404" pitchFamily="49" charset="0"/>
                <a:ea typeface="맑은 고딕" pitchFamily="50" charset="-127"/>
                <a:cs typeface="Courier New" pitchFamily="49" charset="0"/>
              </a:rPr>
              <a:t>// last reader releases writelock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sem_post(&amp;rw-&gt;lock);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rwlock_acquire_writelock(rwlock_t *rw) {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sem_wait(&amp;rw-&gt;writelock);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rwlock_release_writelock(rwlock_t *rw) {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sem_post(&amp;rw-&gt;writelock); </a:t>
            </a:r>
          </a:p>
          <a:p>
            <a:pPr marL="342900" indent="-342900">
              <a:buFontTx/>
              <a:buAutoNum type="arabicPlain" startAt="15"/>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67257873"/>
      </p:ext>
    </p:extLst>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Reader-Writer Locks (Cont.)</a:t>
            </a:r>
            <a:endParaRPr lang="ko-KR" altLang="en-US"/>
          </a:p>
        </p:txBody>
      </p:sp>
      <p:sp>
        <p:nvSpPr>
          <p:cNvPr id="3" name="내용 개체 틀 2"/>
          <p:cNvSpPr>
            <a:spLocks noGrp="1"/>
          </p:cNvSpPr>
          <p:nvPr>
            <p:ph idx="1"/>
          </p:nvPr>
        </p:nvSpPr>
        <p:spPr/>
        <p:txBody>
          <a:bodyPr/>
          <a:lstStyle>
            <a:defPPr/>
          </a:lstStyle>
          <a:p>
            <a:pPr/>
            <a:r>
              <a:rPr lang="en-US" altLang="ko-KR"/>
              <a:t>The reader-writer locks have </a:t>
            </a:r>
            <a:r>
              <a:rPr lang="en-US" altLang="ko-KR">
                <a:solidFill>
                  <a:schemeClr val="accent6">
                    <a:lumMod val="75000"/>
                  </a:schemeClr>
                </a:solidFill>
              </a:rPr>
              <a:t>fairness problem</a:t>
            </a:r>
            <a:r>
              <a:rPr lang="en-US" altLang="ko-KR"/>
              <a:t>.</a:t>
            </a:r>
          </a:p>
          <a:p>
            <a:pPr lvl="1"/>
            <a:r>
              <a:rPr lang="en-US" altLang="ko-KR"/>
              <a:t>It would be relatively easy for reader to </a:t>
            </a:r>
            <a:r>
              <a:rPr lang="en-US" altLang="ko-KR" b="1"/>
              <a:t>starve writer</a:t>
            </a:r>
            <a:r>
              <a:rPr lang="en-US" altLang="ko-KR"/>
              <a:t>.</a:t>
            </a:r>
          </a:p>
          <a:p>
            <a:pPr lvl="1"/>
            <a:r>
              <a:rPr lang="en-US" altLang="ko-KR"/>
              <a:t>How to </a:t>
            </a:r>
            <a:r>
              <a:rPr lang="en-US" altLang="ko-KR" u="sng"/>
              <a:t>prevent</a:t>
            </a:r>
            <a:r>
              <a:rPr lang="en-US" altLang="ko-KR"/>
              <a:t> more readers from entering the lock once a writer is waiting?</a:t>
            </a:r>
            <a:endParaRPr lang="ko-KR" altLang="en-US"/>
          </a:p>
        </p:txBody>
      </p:sp>
      <p:grpSp>
        <p:nvGrpSpPr>
          <p:cNvPr id="6"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7"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232612390"/>
      </p:ext>
    </p:extLst>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Dining Philosophers</a:t>
            </a:r>
            <a:endParaRPr lang="ko-KR" altLang="en-US"/>
          </a:p>
        </p:txBody>
      </p:sp>
      <p:sp>
        <p:nvSpPr>
          <p:cNvPr id="3" name="내용 개체 틀 2"/>
          <p:cNvSpPr>
            <a:spLocks noGrp="1"/>
          </p:cNvSpPr>
          <p:nvPr>
            <p:ph idx="1"/>
          </p:nvPr>
        </p:nvSpPr>
        <p:spPr/>
        <p:txBody>
          <a:bodyPr/>
          <a:lstStyle>
            <a:defPPr/>
          </a:lstStyle>
          <a:p>
            <a:pPr/>
            <a:r>
              <a:rPr lang="en-US" altLang="ko-KR" sz="1800"/>
              <a:t>Assume there are five “</a:t>
            </a:r>
            <a:r>
              <a:rPr lang="en-US" altLang="ko-KR" sz="1800" b="1"/>
              <a:t>philosophers</a:t>
            </a:r>
            <a:r>
              <a:rPr lang="en-US" altLang="ko-KR" sz="1800"/>
              <a:t>” sitting around a table.</a:t>
            </a:r>
          </a:p>
          <a:p>
            <a:pPr lvl="1"/>
            <a:r>
              <a:rPr lang="en-US" altLang="ko-KR" sz="1600"/>
              <a:t>Between each pair of philosophers is </a:t>
            </a:r>
            <a:r>
              <a:rPr lang="en-US" altLang="ko-KR" sz="1600" u="sng"/>
              <a:t>a single fork</a:t>
            </a:r>
            <a:r>
              <a:rPr lang="en-US" altLang="ko-KR" sz="1600"/>
              <a:t> (five total).</a:t>
            </a:r>
          </a:p>
          <a:p>
            <a:pPr lvl="1"/>
            <a:r>
              <a:rPr lang="en-US" altLang="ko-KR" sz="1600"/>
              <a:t>The philosophers each have times where they </a:t>
            </a:r>
            <a:r>
              <a:rPr lang="en-US" altLang="ko-KR" sz="1600" b="1"/>
              <a:t>think</a:t>
            </a:r>
            <a:r>
              <a:rPr lang="en-US" altLang="ko-KR" sz="1600"/>
              <a:t>, and don’t need any forks, and times where they </a:t>
            </a:r>
            <a:r>
              <a:rPr lang="en-US" altLang="ko-KR" sz="1600" b="1"/>
              <a:t>eat</a:t>
            </a:r>
            <a:r>
              <a:rPr lang="en-US" altLang="ko-KR" sz="1600"/>
              <a:t>.</a:t>
            </a:r>
          </a:p>
          <a:p>
            <a:pPr lvl="1"/>
            <a:r>
              <a:rPr lang="en-US" altLang="ko-KR" sz="1600"/>
              <a:t>In order to </a:t>
            </a:r>
            <a:r>
              <a:rPr lang="en-US" altLang="ko-KR" sz="1600" i="1"/>
              <a:t>eat</a:t>
            </a:r>
            <a:r>
              <a:rPr lang="en-US" altLang="ko-KR" sz="1600"/>
              <a:t>, a philosopher needs </a:t>
            </a:r>
            <a:r>
              <a:rPr lang="en-US" altLang="ko-KR" sz="1600">
                <a:solidFill>
                  <a:schemeClr val="accent6">
                    <a:lumMod val="75000"/>
                  </a:schemeClr>
                </a:solidFill>
              </a:rPr>
              <a:t>two forks</a:t>
            </a:r>
            <a:r>
              <a:rPr lang="en-US" altLang="ko-KR" sz="1600"/>
              <a:t>, both the one on their </a:t>
            </a:r>
            <a:r>
              <a:rPr lang="en-US" altLang="ko-KR" sz="1600" i="1"/>
              <a:t>left</a:t>
            </a:r>
            <a:r>
              <a:rPr lang="en-US" altLang="ko-KR" sz="1600"/>
              <a:t> and the one on their </a:t>
            </a:r>
            <a:r>
              <a:rPr lang="en-US" altLang="ko-KR" sz="1600" i="1"/>
              <a:t>right</a:t>
            </a:r>
            <a:r>
              <a:rPr lang="en-US" altLang="ko-KR" sz="1600"/>
              <a:t>.</a:t>
            </a:r>
          </a:p>
          <a:p>
            <a:pPr lvl="1"/>
            <a:r>
              <a:rPr lang="en-US" altLang="ko-KR" sz="1600" b="1"/>
              <a:t>The contention for these forks.</a:t>
            </a:r>
          </a:p>
          <a:p>
            <a:pPr lvl="1"/>
            <a:endParaRPr lang="ko-KR" altLang="en-US" sz="1600"/>
          </a:p>
        </p:txBody>
      </p:sp>
      <p:sp>
        <p:nvSpPr>
          <p:cNvPr id="6" name="타원 5"/>
          <p:cNvSpPr/>
          <p:nvPr/>
        </p:nvSpPr>
        <p:spPr>
          <a:xfrm>
            <a:off x="8688288" y="3140968"/>
            <a:ext cx="1056117" cy="792088"/>
          </a:xfrm>
          <a:prstGeom prst="ellipse">
            <a:avLst/>
          </a:prstGeom>
          <a:solidFill>
            <a:schemeClr val="tx1">
              <a:lumMod val="50000"/>
              <a:lumOff val="50000"/>
            </a:schemeClr>
          </a:solidFill>
          <a:ln w="15875">
            <a:solidFill>
              <a:schemeClr val="tx1"/>
            </a:solidFill>
          </a:ln>
        </p:spPr>
        <p:style>
          <a:lnRef idx="1">
            <a:schemeClr val="accent2"/>
          </a:lnRef>
          <a:fillRef idx="2">
            <a:schemeClr val="accent2"/>
          </a:fillRef>
          <a:effectRef idx="1">
            <a:schemeClr val="accent2"/>
          </a:effectRef>
          <a:fontRef idx="minor">
            <a:schemeClr val="dk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P1</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7" name="직사각형 6"/>
          <p:cNvSpPr/>
          <p:nvPr/>
        </p:nvSpPr>
        <p:spPr>
          <a:xfrm>
            <a:off x="10128448" y="3501008"/>
            <a:ext cx="576064" cy="432048"/>
          </a:xfrm>
          <a:prstGeom prst="rect">
            <a:avLst/>
          </a:prstGeom>
          <a:solidFill>
            <a:schemeClr val="bg1"/>
          </a:solidFill>
          <a:ln w="9525">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f1</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8" name="타원 7"/>
          <p:cNvSpPr/>
          <p:nvPr/>
        </p:nvSpPr>
        <p:spPr>
          <a:xfrm>
            <a:off x="10416480" y="4077072"/>
            <a:ext cx="1056117" cy="792088"/>
          </a:xfrm>
          <a:prstGeom prst="ellipse">
            <a:avLst/>
          </a:prstGeom>
          <a:solidFill>
            <a:schemeClr val="tx1">
              <a:lumMod val="50000"/>
              <a:lumOff val="50000"/>
            </a:schemeClr>
          </a:solidFill>
          <a:ln w="15875">
            <a:solidFill>
              <a:schemeClr val="tx1"/>
            </a:solidFill>
          </a:ln>
        </p:spPr>
        <p:style>
          <a:lnRef idx="1">
            <a:schemeClr val="accent2"/>
          </a:lnRef>
          <a:fillRef idx="2">
            <a:schemeClr val="accent2"/>
          </a:fillRef>
          <a:effectRef idx="1">
            <a:schemeClr val="accent2"/>
          </a:effectRef>
          <a:fontRef idx="minor">
            <a:schemeClr val="dk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P0</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9" name="타원 8"/>
          <p:cNvSpPr/>
          <p:nvPr/>
        </p:nvSpPr>
        <p:spPr>
          <a:xfrm>
            <a:off x="9936427" y="5585563"/>
            <a:ext cx="1056117" cy="792088"/>
          </a:xfrm>
          <a:prstGeom prst="ellipse">
            <a:avLst/>
          </a:prstGeom>
          <a:solidFill>
            <a:schemeClr val="tx1">
              <a:lumMod val="50000"/>
              <a:lumOff val="50000"/>
            </a:schemeClr>
          </a:solidFill>
          <a:ln w="15875">
            <a:solidFill>
              <a:schemeClr val="tx1"/>
            </a:solidFill>
          </a:ln>
        </p:spPr>
        <p:style>
          <a:lnRef idx="1">
            <a:schemeClr val="accent2"/>
          </a:lnRef>
          <a:fillRef idx="2">
            <a:schemeClr val="accent2"/>
          </a:fillRef>
          <a:effectRef idx="1">
            <a:schemeClr val="accent2"/>
          </a:effectRef>
          <a:fontRef idx="minor">
            <a:schemeClr val="dk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P4</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0" name="직사각형 9"/>
          <p:cNvSpPr/>
          <p:nvPr/>
        </p:nvSpPr>
        <p:spPr>
          <a:xfrm>
            <a:off x="10704512" y="5085184"/>
            <a:ext cx="576064" cy="432048"/>
          </a:xfrm>
          <a:prstGeom prst="rect">
            <a:avLst/>
          </a:prstGeom>
          <a:solidFill>
            <a:schemeClr val="bg1"/>
          </a:solidFill>
          <a:ln w="9525">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f0</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1" name="직사각형 10"/>
          <p:cNvSpPr/>
          <p:nvPr/>
        </p:nvSpPr>
        <p:spPr>
          <a:xfrm>
            <a:off x="8976320" y="5877272"/>
            <a:ext cx="576064" cy="432048"/>
          </a:xfrm>
          <a:prstGeom prst="rect">
            <a:avLst/>
          </a:prstGeom>
          <a:solidFill>
            <a:schemeClr val="bg1"/>
          </a:solidFill>
          <a:ln w="9525">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f4</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2" name="타원 11"/>
          <p:cNvSpPr/>
          <p:nvPr/>
        </p:nvSpPr>
        <p:spPr>
          <a:xfrm>
            <a:off x="7536160" y="5589240"/>
            <a:ext cx="1056117" cy="792088"/>
          </a:xfrm>
          <a:prstGeom prst="ellipse">
            <a:avLst/>
          </a:prstGeom>
          <a:solidFill>
            <a:schemeClr val="tx1">
              <a:lumMod val="50000"/>
              <a:lumOff val="50000"/>
            </a:schemeClr>
          </a:solidFill>
          <a:ln w="15875">
            <a:solidFill>
              <a:schemeClr val="tx1"/>
            </a:solidFill>
          </a:ln>
        </p:spPr>
        <p:style>
          <a:lnRef idx="1">
            <a:schemeClr val="accent2"/>
          </a:lnRef>
          <a:fillRef idx="2">
            <a:schemeClr val="accent2"/>
          </a:fillRef>
          <a:effectRef idx="1">
            <a:schemeClr val="accent2"/>
          </a:effectRef>
          <a:fontRef idx="minor">
            <a:schemeClr val="dk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P3</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3" name="직사각형 12"/>
          <p:cNvSpPr/>
          <p:nvPr/>
        </p:nvSpPr>
        <p:spPr>
          <a:xfrm>
            <a:off x="7152117" y="5085184"/>
            <a:ext cx="576064" cy="432048"/>
          </a:xfrm>
          <a:prstGeom prst="rect">
            <a:avLst/>
          </a:prstGeom>
          <a:solidFill>
            <a:schemeClr val="bg1"/>
          </a:solidFill>
          <a:ln w="9525">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f3</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4" name="타원 13"/>
          <p:cNvSpPr/>
          <p:nvPr/>
        </p:nvSpPr>
        <p:spPr>
          <a:xfrm>
            <a:off x="6864086" y="4077072"/>
            <a:ext cx="1056117" cy="792088"/>
          </a:xfrm>
          <a:prstGeom prst="ellipse">
            <a:avLst/>
          </a:prstGeom>
          <a:solidFill>
            <a:schemeClr val="tx1">
              <a:lumMod val="50000"/>
              <a:lumOff val="50000"/>
            </a:schemeClr>
          </a:solidFill>
          <a:ln w="15875">
            <a:solidFill>
              <a:schemeClr val="tx1"/>
            </a:solidFill>
          </a:ln>
        </p:spPr>
        <p:style>
          <a:lnRef idx="1">
            <a:schemeClr val="accent2"/>
          </a:lnRef>
          <a:fillRef idx="2">
            <a:schemeClr val="accent2"/>
          </a:fillRef>
          <a:effectRef idx="1">
            <a:schemeClr val="accent2"/>
          </a:effectRef>
          <a:fontRef idx="minor">
            <a:schemeClr val="dk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P2</a:t>
            </a:r>
            <a:endParaRPr lang="ko-KR" altLang="en-US" sz="1600">
              <a:solidFill>
                <a:prstClr val="black"/>
              </a:solidFill>
              <a:latin typeface="맑은 고딕" pitchFamily="50" charset="-127"/>
              <a:ea typeface="맑은 고딕" pitchFamily="50" charset="-127"/>
              <a:cs typeface="Courier New" pitchFamily="49" charset="0"/>
            </a:endParaRPr>
          </a:p>
        </p:txBody>
      </p:sp>
      <p:sp>
        <p:nvSpPr>
          <p:cNvPr id="15" name="직사각형 14"/>
          <p:cNvSpPr/>
          <p:nvPr/>
        </p:nvSpPr>
        <p:spPr>
          <a:xfrm>
            <a:off x="7728181" y="3501008"/>
            <a:ext cx="576064" cy="432048"/>
          </a:xfrm>
          <a:prstGeom prst="rect">
            <a:avLst/>
          </a:prstGeom>
          <a:solidFill>
            <a:schemeClr val="bg1"/>
          </a:solidFill>
          <a:ln w="9525">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lIns="36000" rIns="36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a:solidFill>
                  <a:prstClr val="black"/>
                </a:solidFill>
                <a:latin typeface="맑은 고딕" pitchFamily="50" charset="-127"/>
                <a:ea typeface="맑은 고딕" pitchFamily="50" charset="-127"/>
                <a:cs typeface="Courier New" pitchFamily="49" charset="0"/>
              </a:rPr>
              <a:t>f2</a:t>
            </a:r>
            <a:endParaRPr lang="ko-KR" altLang="en-US" sz="1600">
              <a:solidFill>
                <a:prstClr val="black"/>
              </a:solidFill>
              <a:latin typeface="맑은 고딕" pitchFamily="50" charset="-127"/>
              <a:ea typeface="맑은 고딕" pitchFamily="50" charset="-127"/>
              <a:cs typeface="Courier New" pitchFamily="49" charset="0"/>
            </a:endParaRPr>
          </a:p>
        </p:txBody>
      </p:sp>
      <p:grpSp>
        <p:nvGrpSpPr>
          <p:cNvPr id="16"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7"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9" name="Rectangle 1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0" name="Rectangle 19">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244231349"/>
      </p:ext>
    </p:extLst>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Dining Philosophers (Cont.)</a:t>
            </a:r>
            <a:endParaRPr lang="ko-KR" altLang="en-US"/>
          </a:p>
        </p:txBody>
      </p:sp>
      <p:sp>
        <p:nvSpPr>
          <p:cNvPr id="3" name="내용 개체 틀 2"/>
          <p:cNvSpPr>
            <a:spLocks noGrp="1"/>
          </p:cNvSpPr>
          <p:nvPr>
            <p:ph idx="1"/>
          </p:nvPr>
        </p:nvSpPr>
        <p:spPr/>
        <p:txBody>
          <a:bodyPr/>
          <a:lstStyle>
            <a:defPPr/>
          </a:lstStyle>
          <a:p>
            <a:pPr/>
            <a:r>
              <a:rPr lang="en-US" altLang="ko-KR"/>
              <a:t>Key challenge</a:t>
            </a:r>
          </a:p>
          <a:p>
            <a:pPr lvl="1"/>
            <a:r>
              <a:rPr lang="en-US" altLang="ko-KR"/>
              <a:t>There is </a:t>
            </a:r>
            <a:r>
              <a:rPr lang="en-US" altLang="ko-KR" b="1"/>
              <a:t>no deadlock</a:t>
            </a:r>
            <a:r>
              <a:rPr lang="en-US" altLang="ko-KR"/>
              <a:t>.</a:t>
            </a:r>
          </a:p>
          <a:p>
            <a:pPr lvl="1"/>
            <a:r>
              <a:rPr lang="en-US" altLang="ko-KR" b="1"/>
              <a:t>No</a:t>
            </a:r>
            <a:r>
              <a:rPr lang="en-US" altLang="ko-KR"/>
              <a:t> philosopher </a:t>
            </a:r>
            <a:r>
              <a:rPr lang="en-US" altLang="ko-KR" b="1"/>
              <a:t>starves</a:t>
            </a:r>
            <a:r>
              <a:rPr lang="en-US" altLang="ko-KR"/>
              <a:t> and never gets to eat.</a:t>
            </a:r>
          </a:p>
          <a:p>
            <a:pPr lvl="1"/>
            <a:r>
              <a:rPr lang="en-US" altLang="ko-KR" b="1"/>
              <a:t>Concurrency</a:t>
            </a:r>
            <a:r>
              <a:rPr lang="en-US" altLang="ko-KR"/>
              <a:t> is high.</a:t>
            </a:r>
          </a:p>
          <a:p>
            <a:pPr lvl="1"/>
            <a:endParaRPr lang="en-US" altLang="ko-KR"/>
          </a:p>
          <a:p>
            <a:pPr lvl="1"/>
            <a:endParaRPr lang="en-US" altLang="ko-KR"/>
          </a:p>
          <a:p>
            <a:pPr lvl="1"/>
            <a:endParaRPr lang="en-US" altLang="ko-KR"/>
          </a:p>
          <a:p>
            <a:pPr lvl="1"/>
            <a:endParaRPr lang="en-US" altLang="ko-KR"/>
          </a:p>
          <a:p>
            <a:pPr lvl="2"/>
            <a:endParaRPr lang="en-US" altLang="ko-KR"/>
          </a:p>
          <a:p>
            <a:pPr lvl="2"/>
            <a:r>
              <a:rPr lang="en-US" altLang="ko-KR"/>
              <a:t>Philosopher </a:t>
            </a:r>
            <a:r>
              <a:rPr lang="en-US" altLang="ko-KR">
                <a:latin typeface="Courier New" panose="02070309020205020404" pitchFamily="49" charset="0"/>
                <a:cs typeface="Courier New" pitchFamily="49" charset="0"/>
              </a:rPr>
              <a:t>p</a:t>
            </a:r>
            <a:r>
              <a:rPr lang="en-US" altLang="ko-KR"/>
              <a:t> wishes to refer to the for on their left </a:t>
            </a:r>
            <a:r>
              <a:rPr lang="en-US" altLang="ko-KR">
                <a:sym typeface="Wingdings" pitchFamily="2" charset="2"/>
              </a:rPr>
              <a:t> call </a:t>
            </a:r>
            <a:r>
              <a:rPr lang="en-US" altLang="ko-KR">
                <a:latin typeface="Courier New" panose="02070309020205020404" pitchFamily="49" charset="0"/>
                <a:cs typeface="Courier New" pitchFamily="49" charset="0"/>
              </a:rPr>
              <a:t>left(p)</a:t>
            </a:r>
            <a:r>
              <a:rPr lang="en-US" altLang="ko-KR"/>
              <a:t>.</a:t>
            </a:r>
          </a:p>
          <a:p>
            <a:pPr lvl="2"/>
            <a:r>
              <a:rPr lang="en-US" altLang="ko-KR"/>
              <a:t>Philosopher </a:t>
            </a:r>
            <a:r>
              <a:rPr lang="en-US" altLang="ko-KR">
                <a:latin typeface="Courier New" panose="02070309020205020404" pitchFamily="49" charset="0"/>
                <a:cs typeface="Courier New" pitchFamily="49" charset="0"/>
              </a:rPr>
              <a:t>p</a:t>
            </a:r>
            <a:r>
              <a:rPr lang="en-US" altLang="ko-KR"/>
              <a:t> wishes to refer to the for on their right </a:t>
            </a:r>
            <a:r>
              <a:rPr lang="en-US" altLang="ko-KR">
                <a:sym typeface="Wingdings" pitchFamily="2" charset="2"/>
              </a:rPr>
              <a:t> call </a:t>
            </a:r>
            <a:r>
              <a:rPr lang="en-US" altLang="ko-KR">
                <a:latin typeface="Courier New" panose="02070309020205020404" pitchFamily="49" charset="0"/>
                <a:cs typeface="Courier New" pitchFamily="49" charset="0"/>
                <a:sym typeface="Wingdings" pitchFamily="2" charset="2"/>
              </a:rPr>
              <a:t>right</a:t>
            </a:r>
            <a:r>
              <a:rPr lang="en-US" altLang="ko-KR">
                <a:latin typeface="Courier New" panose="02070309020205020404" pitchFamily="49" charset="0"/>
                <a:cs typeface="Courier New" pitchFamily="49" charset="0"/>
              </a:rPr>
              <a:t>(p)</a:t>
            </a:r>
            <a:r>
              <a:rPr lang="en-US" altLang="ko-KR"/>
              <a:t>.</a:t>
            </a:r>
          </a:p>
          <a:p>
            <a:pPr lvl="1"/>
            <a:endParaRPr lang="ko-KR" altLang="en-US"/>
          </a:p>
        </p:txBody>
      </p:sp>
      <p:sp>
        <p:nvSpPr>
          <p:cNvPr id="19" name="TextBox 18"/>
          <p:cNvSpPr txBox="1"/>
          <p:nvPr/>
        </p:nvSpPr>
        <p:spPr>
          <a:xfrm>
            <a:off x="1688899" y="3567658"/>
            <a:ext cx="4224469" cy="1292662"/>
          </a:xfrm>
          <a:prstGeom prst="rect">
            <a:avLst/>
          </a:prstGeom>
          <a:noFill/>
          <a:ln>
            <a:solidFill>
              <a:schemeClr val="tx1"/>
            </a:solidFill>
          </a:ln>
        </p:spPr>
        <p:txBody>
          <a:bodyPr wrap="square" lIns="252000" rtlCol="0">
            <a:spAutoFit/>
          </a:bodyPr>
          <a:lstStyle>
            <a:defPPr>
              <a:defRPr lang="en-US"/>
            </a:defPPr>
          </a:lstStyle>
          <a:p>
            <a:pPr/>
            <a:r>
              <a:rPr lang="en-US" altLang="ko-KR" sz="1300">
                <a:solidFill>
                  <a:srgbClr val="F79646"/>
                </a:solidFill>
                <a:latin typeface="Courier New" panose="02070309020205020404" pitchFamily="49" charset="0"/>
                <a:ea typeface="맑은 고딕" pitchFamily="50" charset="-127"/>
                <a:cs typeface="Courier New" pitchFamily="49" charset="0"/>
              </a:rPr>
              <a:t>while</a:t>
            </a:r>
            <a:r>
              <a:rPr lang="en-US" altLang="ko-KR" sz="1300">
                <a:solidFill>
                  <a:prstClr val="black"/>
                </a:solidFill>
                <a:latin typeface="Courier New" panose="02070309020205020404" pitchFamily="49" charset="0"/>
                <a:ea typeface="맑은 고딕" pitchFamily="50" charset="-127"/>
                <a:cs typeface="Courier New" pitchFamily="49" charset="0"/>
              </a:rPr>
              <a:t> (</a:t>
            </a:r>
            <a:r>
              <a:rPr lang="en-US" altLang="ko-KR" sz="1300">
                <a:solidFill>
                  <a:srgbClr val="FF0000"/>
                </a:solidFill>
                <a:latin typeface="Courier New" panose="02070309020205020404" pitchFamily="49" charset="0"/>
                <a:ea typeface="맑은 고딕" pitchFamily="50" charset="-127"/>
                <a:cs typeface="Courier New" pitchFamily="49" charset="0"/>
              </a:rPr>
              <a:t>1</a:t>
            </a:r>
            <a:r>
              <a:rPr lang="en-US" altLang="ko-KR" sz="1300">
                <a:solidFill>
                  <a:prstClr val="black"/>
                </a:solidFill>
                <a:latin typeface="Courier New" panose="02070309020205020404" pitchFamily="49" charset="0"/>
                <a:ea typeface="맑은 고딕" pitchFamily="50" charset="-127"/>
                <a:cs typeface="Courier New" pitchFamily="49" charset="0"/>
              </a:rPr>
              <a:t>) {</a:t>
            </a:r>
          </a:p>
          <a:p>
            <a:pPr/>
            <a:r>
              <a:rPr lang="en-US" altLang="ko-KR" sz="1300">
                <a:solidFill>
                  <a:prstClr val="black"/>
                </a:solidFill>
                <a:latin typeface="Courier New" panose="02070309020205020404" pitchFamily="49" charset="0"/>
                <a:ea typeface="맑은 고딕" pitchFamily="50" charset="-127"/>
                <a:cs typeface="Courier New" pitchFamily="49" charset="0"/>
              </a:rPr>
              <a:t>	think();</a:t>
            </a:r>
          </a:p>
          <a:p>
            <a:pPr/>
            <a:r>
              <a:rPr lang="en-US" altLang="ko-KR" sz="1300">
                <a:solidFill>
                  <a:prstClr val="black"/>
                </a:solidFill>
                <a:latin typeface="Courier New" panose="02070309020205020404" pitchFamily="49" charset="0"/>
                <a:ea typeface="맑은 고딕" pitchFamily="50" charset="-127"/>
                <a:cs typeface="Courier New" pitchFamily="49" charset="0"/>
              </a:rPr>
              <a:t>	getforks();</a:t>
            </a:r>
          </a:p>
          <a:p>
            <a:pPr/>
            <a:r>
              <a:rPr lang="en-US" altLang="ko-KR" sz="1300">
                <a:solidFill>
                  <a:prstClr val="black"/>
                </a:solidFill>
                <a:latin typeface="Courier New" panose="02070309020205020404" pitchFamily="49" charset="0"/>
                <a:ea typeface="맑은 고딕" pitchFamily="50" charset="-127"/>
                <a:cs typeface="Courier New" pitchFamily="49" charset="0"/>
              </a:rPr>
              <a:t>	eat();</a:t>
            </a:r>
          </a:p>
          <a:p>
            <a:pPr/>
            <a:r>
              <a:rPr lang="en-US" altLang="ko-KR" sz="1300">
                <a:solidFill>
                  <a:prstClr val="black"/>
                </a:solidFill>
                <a:latin typeface="Courier New" panose="02070309020205020404" pitchFamily="49" charset="0"/>
                <a:ea typeface="맑은 고딕" pitchFamily="50" charset="-127"/>
                <a:cs typeface="Courier New" pitchFamily="49" charset="0"/>
              </a:rPr>
              <a:t>	putforks();</a:t>
            </a:r>
          </a:p>
          <a:p>
            <a:pPr/>
            <a:r>
              <a:rPr lang="en-US" altLang="ko-KR" sz="1300">
                <a:solidFill>
                  <a:prstClr val="black"/>
                </a:solidFill>
                <a:latin typeface="Courier New" panose="02070309020205020404" pitchFamily="49" charset="0"/>
                <a:ea typeface="맑은 고딕" pitchFamily="50" charset="-127"/>
                <a:cs typeface="Courier New" pitchFamily="49" charset="0"/>
              </a:rPr>
              <a:t>}</a:t>
            </a:r>
          </a:p>
        </p:txBody>
      </p:sp>
      <p:sp>
        <p:nvSpPr>
          <p:cNvPr id="20" name="TextBox 19"/>
          <p:cNvSpPr txBox="1"/>
          <p:nvPr/>
        </p:nvSpPr>
        <p:spPr>
          <a:xfrm>
            <a:off x="6585444" y="3417756"/>
            <a:ext cx="4512501" cy="1292662"/>
          </a:xfrm>
          <a:prstGeom prst="rect">
            <a:avLst/>
          </a:prstGeom>
          <a:noFill/>
          <a:ln>
            <a:solidFill>
              <a:schemeClr val="tx1"/>
            </a:solidFill>
          </a:ln>
        </p:spPr>
        <p:txBody>
          <a:bodyPr wrap="square" lIns="252000" rtlCol="0">
            <a:spAutoFit/>
          </a:bodyPr>
          <a:lstStyle>
            <a:defPPr>
              <a:defRPr lang="en-US"/>
            </a:defPPr>
          </a:lstStyle>
          <a:p>
            <a:pPr/>
            <a:r>
              <a:rPr lang="en-US" altLang="ko-KR" sz="1300">
                <a:solidFill>
                  <a:srgbClr val="00B0F0"/>
                </a:solidFill>
                <a:latin typeface="Courier New" panose="02070309020205020404" pitchFamily="49" charset="0"/>
                <a:ea typeface="맑은 고딕" pitchFamily="50" charset="-127"/>
                <a:cs typeface="Courier New" pitchFamily="49" charset="0"/>
              </a:rPr>
              <a:t>// helper functions</a:t>
            </a:r>
          </a:p>
          <a:p>
            <a:pPr/>
            <a:r>
              <a:rPr lang="en-US" altLang="ko-KR" sz="1300" err="1">
                <a:solidFill>
                  <a:srgbClr val="00B050"/>
                </a:solidFill>
                <a:latin typeface="Courier New" panose="02070309020205020404" pitchFamily="49" charset="0"/>
                <a:ea typeface="맑은 고딕" pitchFamily="50" charset="-127"/>
                <a:cs typeface="Courier New" pitchFamily="49" charset="0"/>
              </a:rPr>
              <a:t>int</a:t>
            </a:r>
            <a:r>
              <a:rPr lang="en-US" altLang="ko-KR" sz="1300">
                <a:solidFill>
                  <a:prstClr val="black"/>
                </a:solidFill>
                <a:latin typeface="Courier New" panose="02070309020205020404" pitchFamily="49" charset="0"/>
                <a:ea typeface="맑은 고딕" pitchFamily="50" charset="-127"/>
                <a:cs typeface="Courier New" pitchFamily="49" charset="0"/>
              </a:rPr>
              <a:t> left(</a:t>
            </a:r>
            <a:r>
              <a:rPr lang="en-US" altLang="ko-KR" sz="1300" err="1">
                <a:solidFill>
                  <a:srgbClr val="00B050"/>
                </a:solidFill>
                <a:latin typeface="Courier New" panose="02070309020205020404" pitchFamily="49" charset="0"/>
                <a:ea typeface="맑은 고딕" pitchFamily="50" charset="-127"/>
                <a:cs typeface="Courier New" pitchFamily="49" charset="0"/>
              </a:rPr>
              <a:t>int</a:t>
            </a:r>
            <a:r>
              <a:rPr lang="en-US" altLang="ko-KR" sz="1300">
                <a:solidFill>
                  <a:prstClr val="black"/>
                </a:solidFill>
                <a:latin typeface="Courier New" panose="02070309020205020404" pitchFamily="49" charset="0"/>
                <a:ea typeface="맑은 고딕" pitchFamily="50" charset="-127"/>
                <a:cs typeface="Courier New" pitchFamily="49" charset="0"/>
              </a:rPr>
              <a:t> p) { </a:t>
            </a:r>
            <a:r>
              <a:rPr lang="en-US" altLang="ko-KR" sz="1300">
                <a:solidFill>
                  <a:schemeClr val="accent6">
                    <a:lumMod val="75000"/>
                  </a:schemeClr>
                </a:solidFill>
                <a:latin typeface="Courier New" panose="02070309020205020404" pitchFamily="49" charset="0"/>
                <a:ea typeface="맑은 고딕" pitchFamily="50" charset="-127"/>
                <a:cs typeface="Courier New" pitchFamily="49" charset="0"/>
              </a:rPr>
              <a:t>return</a:t>
            </a:r>
            <a:r>
              <a:rPr lang="en-US" altLang="ko-KR" sz="1300">
                <a:solidFill>
                  <a:prstClr val="black"/>
                </a:solidFill>
                <a:latin typeface="Courier New" panose="02070309020205020404" pitchFamily="49" charset="0"/>
                <a:ea typeface="맑은 고딕" pitchFamily="50" charset="-127"/>
                <a:cs typeface="Courier New" pitchFamily="49" charset="0"/>
              </a:rPr>
              <a:t> p; }</a:t>
            </a:r>
          </a:p>
          <a:p>
            <a:pPr/>
            <a:endParaRPr lang="en-US" altLang="ko-KR" sz="1300">
              <a:solidFill>
                <a:prstClr val="black"/>
              </a:solidFill>
              <a:latin typeface="Courier New" panose="02070309020205020404" pitchFamily="49" charset="0"/>
              <a:ea typeface="맑은 고딕" pitchFamily="50" charset="-127"/>
              <a:cs typeface="Courier New" pitchFamily="49" charset="0"/>
            </a:endParaRPr>
          </a:p>
          <a:p>
            <a:pPr/>
            <a:r>
              <a:rPr lang="en-US" altLang="ko-KR" sz="1300" err="1">
                <a:solidFill>
                  <a:srgbClr val="00B050"/>
                </a:solidFill>
                <a:latin typeface="Courier New" panose="02070309020205020404" pitchFamily="49" charset="0"/>
                <a:ea typeface="맑은 고딕" pitchFamily="50" charset="-127"/>
                <a:cs typeface="Courier New" pitchFamily="49" charset="0"/>
              </a:rPr>
              <a:t>int</a:t>
            </a:r>
            <a:r>
              <a:rPr lang="en-US" altLang="ko-KR" sz="1300">
                <a:solidFill>
                  <a:prstClr val="black"/>
                </a:solidFill>
                <a:latin typeface="Courier New" panose="02070309020205020404" pitchFamily="49" charset="0"/>
                <a:ea typeface="맑은 고딕" pitchFamily="50" charset="-127"/>
                <a:cs typeface="Courier New" pitchFamily="49" charset="0"/>
              </a:rPr>
              <a:t> right(</a:t>
            </a:r>
            <a:r>
              <a:rPr lang="en-US" altLang="ko-KR" sz="1300" err="1">
                <a:solidFill>
                  <a:srgbClr val="00B050"/>
                </a:solidFill>
                <a:latin typeface="Courier New" panose="02070309020205020404" pitchFamily="49" charset="0"/>
                <a:ea typeface="맑은 고딕" pitchFamily="50" charset="-127"/>
                <a:cs typeface="Courier New" pitchFamily="49" charset="0"/>
              </a:rPr>
              <a:t>int</a:t>
            </a:r>
            <a:r>
              <a:rPr lang="en-US" altLang="ko-KR" sz="1300">
                <a:solidFill>
                  <a:prstClr val="black"/>
                </a:solidFill>
                <a:latin typeface="Courier New" panose="02070309020205020404" pitchFamily="49" charset="0"/>
                <a:ea typeface="맑은 고딕" pitchFamily="50" charset="-127"/>
                <a:cs typeface="Courier New" pitchFamily="49" charset="0"/>
              </a:rPr>
              <a:t> p) {</a:t>
            </a:r>
          </a:p>
          <a:p>
            <a:pPr/>
            <a:r>
              <a:rPr lang="en-US" altLang="ko-KR" sz="1300">
                <a:solidFill>
                  <a:prstClr val="black"/>
                </a:solidFill>
                <a:latin typeface="Courier New" panose="02070309020205020404" pitchFamily="49" charset="0"/>
                <a:ea typeface="맑은 고딕" pitchFamily="50" charset="-127"/>
                <a:cs typeface="Courier New" pitchFamily="49" charset="0"/>
              </a:rPr>
              <a:t>	</a:t>
            </a:r>
            <a:r>
              <a:rPr lang="en-US" altLang="ko-KR" sz="1300">
                <a:solidFill>
                  <a:schemeClr val="accent6">
                    <a:lumMod val="75000"/>
                  </a:schemeClr>
                </a:solidFill>
                <a:latin typeface="Courier New" panose="02070309020205020404" pitchFamily="49" charset="0"/>
                <a:ea typeface="맑은 고딕" pitchFamily="50" charset="-127"/>
                <a:cs typeface="Courier New" pitchFamily="49" charset="0"/>
              </a:rPr>
              <a:t>return </a:t>
            </a:r>
            <a:r>
              <a:rPr lang="en-US" altLang="ko-KR" sz="1300">
                <a:solidFill>
                  <a:prstClr val="black"/>
                </a:solidFill>
                <a:latin typeface="Courier New" panose="02070309020205020404" pitchFamily="49" charset="0"/>
                <a:ea typeface="맑은 고딕" pitchFamily="50" charset="-127"/>
                <a:cs typeface="Courier New" pitchFamily="49" charset="0"/>
              </a:rPr>
              <a:t>(p + </a:t>
            </a:r>
            <a:r>
              <a:rPr lang="en-US" altLang="ko-KR" sz="1300">
                <a:solidFill>
                  <a:srgbClr val="FF0000"/>
                </a:solidFill>
                <a:latin typeface="Courier New" panose="02070309020205020404" pitchFamily="49" charset="0"/>
                <a:ea typeface="맑은 고딕" pitchFamily="50" charset="-127"/>
                <a:cs typeface="Courier New" pitchFamily="49" charset="0"/>
              </a:rPr>
              <a:t>1</a:t>
            </a:r>
            <a:r>
              <a:rPr lang="en-US" altLang="ko-KR" sz="1300">
                <a:solidFill>
                  <a:prstClr val="black"/>
                </a:solidFill>
                <a:latin typeface="Courier New" panose="02070309020205020404" pitchFamily="49" charset="0"/>
                <a:ea typeface="맑은 고딕" pitchFamily="50" charset="-127"/>
                <a:cs typeface="Courier New" pitchFamily="49" charset="0"/>
              </a:rPr>
              <a:t>) % </a:t>
            </a:r>
            <a:r>
              <a:rPr lang="en-US" altLang="ko-KR" sz="1300">
                <a:solidFill>
                  <a:srgbClr val="FF0000"/>
                </a:solidFill>
                <a:latin typeface="Courier New" panose="02070309020205020404" pitchFamily="49" charset="0"/>
                <a:ea typeface="맑은 고딕" pitchFamily="50" charset="-127"/>
                <a:cs typeface="Courier New" pitchFamily="49" charset="0"/>
              </a:rPr>
              <a:t>5</a:t>
            </a:r>
            <a:r>
              <a:rPr lang="en-US" altLang="ko-KR" sz="1300">
                <a:solidFill>
                  <a:prstClr val="black"/>
                </a:solidFill>
                <a:latin typeface="Courier New" panose="02070309020205020404" pitchFamily="49" charset="0"/>
                <a:ea typeface="맑은 고딕" pitchFamily="50" charset="-127"/>
                <a:cs typeface="Courier New" pitchFamily="49" charset="0"/>
              </a:rPr>
              <a:t>;</a:t>
            </a:r>
          </a:p>
          <a:p>
            <a:pPr/>
            <a:r>
              <a:rPr lang="en-US" altLang="ko-KR" sz="1300">
                <a:solidFill>
                  <a:prstClr val="black"/>
                </a:solidFill>
                <a:latin typeface="Courier New" panose="02070309020205020404" pitchFamily="49" charset="0"/>
                <a:ea typeface="맑은 고딕" pitchFamily="50" charset="-127"/>
                <a:cs typeface="Courier New" pitchFamily="49" charset="0"/>
              </a:rPr>
              <a:t>}</a:t>
            </a:r>
          </a:p>
        </p:txBody>
      </p:sp>
      <p:sp>
        <p:nvSpPr>
          <p:cNvPr id="21" name="TextBox 20"/>
          <p:cNvSpPr txBox="1"/>
          <p:nvPr/>
        </p:nvSpPr>
        <p:spPr>
          <a:xfrm>
            <a:off x="1910275" y="4869160"/>
            <a:ext cx="2836289"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Basic loop of each philosopher</a:t>
            </a:r>
            <a:endParaRPr lang="ko-KR" altLang="en-US" sz="1400" b="1">
              <a:solidFill>
                <a:prstClr val="black"/>
              </a:solidFill>
              <a:latin typeface="맑은 고딕" pitchFamily="50" charset="-127"/>
              <a:ea typeface="맑은 고딕" pitchFamily="50" charset="-127"/>
            </a:endParaRPr>
          </a:p>
        </p:txBody>
      </p:sp>
      <p:sp>
        <p:nvSpPr>
          <p:cNvPr id="22" name="TextBox 21"/>
          <p:cNvSpPr txBox="1"/>
          <p:nvPr/>
        </p:nvSpPr>
        <p:spPr>
          <a:xfrm>
            <a:off x="6585443" y="4796852"/>
            <a:ext cx="3449342"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Helper functions (Downey’s solutions)</a:t>
            </a:r>
            <a:endParaRPr lang="ko-KR" altLang="en-US" sz="1400" b="1">
              <a:solidFill>
                <a:prstClr val="black"/>
              </a:solidFill>
              <a:latin typeface="맑은 고딕" pitchFamily="50" charset="-127"/>
              <a:ea typeface="맑은 고딕" pitchFamily="50" charset="-127"/>
            </a:endParaRPr>
          </a:p>
        </p:txBody>
      </p:sp>
      <p:grpSp>
        <p:nvGrpSpPr>
          <p:cNvPr id="10"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1"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7" name="Rectangle 16">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8" name="Rectangle 17">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792412753"/>
      </p:ext>
    </p:extLst>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The Dining Philosophers (Cont.)</a:t>
            </a:r>
            <a:endParaRPr lang="ko-KR" altLang="en-US"/>
          </a:p>
        </p:txBody>
      </p:sp>
      <p:sp>
        <p:nvSpPr>
          <p:cNvPr id="3" name="내용 개체 틀 2"/>
          <p:cNvSpPr>
            <a:spLocks noGrp="1"/>
          </p:cNvSpPr>
          <p:nvPr>
            <p:ph idx="1"/>
          </p:nvPr>
        </p:nvSpPr>
        <p:spPr/>
        <p:txBody>
          <a:bodyPr>
            <a:normAutofit lnSpcReduction="10000"/>
          </a:bodyPr>
          <a:lstStyle>
            <a:defPPr/>
          </a:lstStyle>
          <a:p>
            <a:r>
              <a:rPr lang="en-US" altLang="ko-KR"/>
              <a:t>We need some </a:t>
            </a:r>
            <a:r>
              <a:rPr lang="en-US" altLang="ko-KR" b="1"/>
              <a:t>semaphore</a:t>
            </a:r>
            <a:r>
              <a:rPr lang="en-US" altLang="ko-KR"/>
              <a:t>, one for each fork: </a:t>
            </a:r>
            <a:r>
              <a:rPr lang="en-US" altLang="ko-KR" err="1">
                <a:latin typeface="Courier New" panose="02070309020205020404" pitchFamily="49" charset="0"/>
                <a:cs typeface="Courier New" pitchFamily="49" charset="0"/>
              </a:rPr>
              <a:t>sem_t forks[5]</a:t>
            </a:r>
            <a:r>
              <a:rPr lang="en-US" altLang="ko-KR"/>
              <a:t>.</a:t>
            </a:r>
          </a:p>
          <a:p>
            <a:endParaRPr lang="en-US" altLang="ko-KR"/>
          </a:p>
          <a:p>
            <a:endParaRPr lang="en-US" altLang="ko-KR"/>
          </a:p>
          <a:p>
            <a:endParaRPr lang="en-US" altLang="ko-KR"/>
          </a:p>
          <a:p>
            <a:endParaRPr lang="en-US" altLang="ko-KR"/>
          </a:p>
          <a:p>
            <a:endParaRPr lang="en-US" altLang="ko-KR"/>
          </a:p>
          <a:p>
            <a:pPr lvl="1"/>
            <a:r>
              <a:rPr lang="en-US" altLang="ko-KR">
                <a:solidFill>
                  <a:schemeClr val="accent6">
                    <a:lumMod val="75000"/>
                  </a:schemeClr>
                </a:solidFill>
              </a:rPr>
              <a:t>Deadlock</a:t>
            </a:r>
            <a:r>
              <a:rPr lang="en-US" altLang="ko-KR"/>
              <a:t> occur!</a:t>
            </a:r>
          </a:p>
          <a:p>
            <a:pPr lvl="2"/>
            <a:r>
              <a:rPr lang="en-US" altLang="ko-KR"/>
              <a:t>If each philosopher happens to </a:t>
            </a:r>
            <a:r>
              <a:rPr lang="en-US" altLang="ko-KR" b="1"/>
              <a:t>grab the fork on their left</a:t>
            </a:r>
            <a:r>
              <a:rPr lang="en-US" altLang="ko-KR"/>
              <a:t> before any philosopher can grab the fork on their right.</a:t>
            </a:r>
          </a:p>
          <a:p>
            <a:pPr lvl="2"/>
            <a:r>
              <a:rPr lang="en-US" altLang="ko-KR"/>
              <a:t>Each will be stuck </a:t>
            </a:r>
            <a:r>
              <a:rPr lang="en-US" altLang="ko-KR" i="1"/>
              <a:t>holding one fork</a:t>
            </a:r>
            <a:r>
              <a:rPr lang="en-US" altLang="ko-KR"/>
              <a:t> and waiting for another, </a:t>
            </a:r>
            <a:r>
              <a:rPr lang="en-US" altLang="ko-KR" i="1"/>
              <a:t>forever</a:t>
            </a:r>
            <a:r>
              <a:rPr lang="en-US" altLang="ko-KR"/>
              <a:t>.</a:t>
            </a:r>
          </a:p>
          <a:p>
            <a:endParaRPr lang="ko-KR" altLang="en-US"/>
          </a:p>
        </p:txBody>
      </p:sp>
      <p:sp>
        <p:nvSpPr>
          <p:cNvPr id="6" name="TextBox 5"/>
          <p:cNvSpPr txBox="1"/>
          <p:nvPr/>
        </p:nvSpPr>
        <p:spPr>
          <a:xfrm>
            <a:off x="2927648" y="2263514"/>
            <a:ext cx="5664629" cy="1963712"/>
          </a:xfrm>
          <a:prstGeom prst="rect">
            <a:avLst/>
          </a:prstGeom>
          <a:noFill/>
          <a:ln>
            <a:solidFill>
              <a:schemeClr val="tx1"/>
            </a:solidFill>
          </a:ln>
        </p:spPr>
        <p:txBody>
          <a:bodyPr wrap="square" rtlCol="0">
            <a:no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 </a:t>
            </a:r>
            <a:r>
              <a:rPr lang="en-US" altLang="ko-KR" sz="1400" err="1">
                <a:solidFill>
                  <a:prstClr val="black"/>
                </a:solidFill>
                <a:latin typeface="Courier New" panose="02070309020205020404" pitchFamily="49" charset="0"/>
                <a:cs typeface="Courier New" pitchFamily="49" charset="0"/>
              </a:rPr>
              <a:t>getforks()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sem_wait(forks[left(p)]);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sem_wait(forks[right(p)]);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putforks()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sem_post(forks[left(p)]);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sem_post(forks[right(p)]);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endParaRPr lang="en-US" altLang="ko-KR" sz="1300">
              <a:solidFill>
                <a:prstClr val="black"/>
              </a:solidFill>
              <a:latin typeface="Courier New" panose="02070309020205020404" pitchFamily="49" charset="0"/>
              <a:ea typeface="맑은 고딕" pitchFamily="50" charset="-127"/>
              <a:cs typeface="Courier New" pitchFamily="49" charset="0"/>
            </a:endParaRPr>
          </a:p>
        </p:txBody>
      </p:sp>
      <p:sp>
        <p:nvSpPr>
          <p:cNvPr id="7" name="TextBox 6"/>
          <p:cNvSpPr txBox="1"/>
          <p:nvPr/>
        </p:nvSpPr>
        <p:spPr>
          <a:xfrm>
            <a:off x="2159563" y="4272197"/>
            <a:ext cx="7834131" cy="307777"/>
          </a:xfrm>
          <a:prstGeom prst="rect">
            <a:avLst/>
          </a:prstGeom>
          <a:noFill/>
        </p:spPr>
        <p:txBody>
          <a:bodyPr wrap="square" rtlCol="0">
            <a:spAutoFit/>
          </a:bodyPr>
          <a:lstStyle>
            <a:defPPr>
              <a:defRPr lang="en-US"/>
            </a:defPPr>
          </a:lstStyle>
          <a:p>
            <a:pPr algn="ctr"/>
            <a:r>
              <a:rPr lang="en-US" altLang="ko-KR" sz="1400" b="1">
                <a:solidFill>
                  <a:prstClr val="black"/>
                </a:solidFill>
                <a:latin typeface="맑은 고딕" pitchFamily="50" charset="-127"/>
                <a:ea typeface="맑은 고딕" pitchFamily="50" charset="-127"/>
              </a:rPr>
              <a:t>The </a:t>
            </a:r>
            <a:r>
              <a:rPr lang="en-US" altLang="ko-KR" sz="1400" b="1" err="1">
                <a:solidFill>
                  <a:prstClr val="black"/>
                </a:solidFill>
                <a:latin typeface="Courier New" panose="02070309020205020404" pitchFamily="49" charset="0"/>
                <a:ea typeface="맑은 고딕" pitchFamily="50" charset="-127"/>
                <a:cs typeface="Courier New" pitchFamily="49" charset="0"/>
              </a:rPr>
              <a:t>getforks() </a:t>
            </a:r>
            <a:r>
              <a:rPr lang="en-US" altLang="ko-KR" sz="1400" b="1">
                <a:solidFill>
                  <a:prstClr val="black"/>
                </a:solidFill>
                <a:latin typeface="맑은 고딕" pitchFamily="50" charset="-127"/>
                <a:ea typeface="맑은 고딕" pitchFamily="50" charset="-127"/>
              </a:rPr>
              <a:t>and </a:t>
            </a:r>
            <a:r>
              <a:rPr lang="en-US" altLang="ko-KR" sz="1400" b="1" err="1">
                <a:solidFill>
                  <a:prstClr val="black"/>
                </a:solidFill>
                <a:latin typeface="Courier New" panose="02070309020205020404" pitchFamily="49" charset="0"/>
                <a:ea typeface="맑은 고딕" pitchFamily="50" charset="-127"/>
                <a:cs typeface="Courier New" pitchFamily="49" charset="0"/>
              </a:rPr>
              <a:t>putforks()</a:t>
            </a:r>
            <a:r>
              <a:rPr lang="en-US" altLang="ko-KR" sz="1400" b="1">
                <a:solidFill>
                  <a:prstClr val="black"/>
                </a:solidFill>
                <a:latin typeface="맑은 고딕" pitchFamily="50" charset="-127"/>
                <a:ea typeface="맑은 고딕" pitchFamily="50" charset="-127"/>
              </a:rPr>
              <a:t> Routines (Broken Solution)</a:t>
            </a:r>
            <a:endParaRPr lang="ko-KR" altLang="en-US" sz="1400" b="1">
              <a:solidFill>
                <a:prstClr val="black"/>
              </a:solidFill>
              <a:latin typeface="맑은 고딕" pitchFamily="50" charset="-127"/>
              <a:ea typeface="맑은 고딕" pitchFamily="50" charset="-127"/>
            </a:endParaRPr>
          </a:p>
        </p:txBody>
      </p:sp>
      <p:grpSp>
        <p:nvGrpSpPr>
          <p:cNvPr id="8"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6" name="Rectangle 1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846569134"/>
      </p:ext>
    </p:extLst>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제목 1"/>
          <p:cNvSpPr>
            <a:spLocks noGrp="1"/>
          </p:cNvSpPr>
          <p:nvPr>
            <p:ph type="title"/>
          </p:nvPr>
        </p:nvSpPr>
        <p:spPr/>
        <p:txBody>
          <a:bodyPr/>
          <a:lstStyle>
            <a:defPPr/>
          </a:lstStyle>
          <a:p>
            <a:pPr/>
            <a:r>
              <a:rPr lang="en-US" altLang="ko-KR"/>
              <a:t>A Solution: Breaking The Dependency</a:t>
            </a:r>
          </a:p>
        </p:txBody>
      </p:sp>
      <p:sp>
        <p:nvSpPr>
          <p:cNvPr id="3" name="내용 개체 틀 2"/>
          <p:cNvSpPr>
            <a:spLocks noGrp="1"/>
          </p:cNvSpPr>
          <p:nvPr>
            <p:ph idx="1"/>
          </p:nvPr>
        </p:nvSpPr>
        <p:spPr/>
        <p:txBody>
          <a:bodyPr/>
          <a:lstStyle>
            <a:defPPr/>
          </a:lstStyle>
          <a:p>
            <a:pPr/>
            <a:r>
              <a:rPr lang="en-US" altLang="ko-KR"/>
              <a:t>Change </a:t>
            </a:r>
            <a:r>
              <a:rPr lang="en-US" altLang="ko-KR">
                <a:solidFill>
                  <a:schemeClr val="accent6">
                    <a:lumMod val="75000"/>
                  </a:schemeClr>
                </a:solidFill>
              </a:rPr>
              <a:t>how forks are acquired</a:t>
            </a:r>
            <a:r>
              <a:rPr lang="en-US" altLang="ko-KR"/>
              <a:t>.</a:t>
            </a:r>
          </a:p>
          <a:p>
            <a:pPr lvl="1"/>
            <a:r>
              <a:rPr lang="en-US" altLang="ko-KR"/>
              <a:t>Let’s assume that philosopher 4 acquire the forks in a </a:t>
            </a:r>
            <a:r>
              <a:rPr lang="en-US" altLang="ko-KR" i="1"/>
              <a:t>different order</a:t>
            </a:r>
            <a:r>
              <a:rPr lang="en-US" altLang="ko-KR"/>
              <a:t>.</a:t>
            </a:r>
          </a:p>
          <a:p>
            <a:pPr lvl="1"/>
            <a:endParaRPr lang="en-US" altLang="ko-KR"/>
          </a:p>
          <a:p>
            <a:pPr lvl="1"/>
            <a:endParaRPr lang="en-US" altLang="ko-KR"/>
          </a:p>
          <a:p>
            <a:pPr lvl="1"/>
            <a:endParaRPr lang="en-US" altLang="ko-KR"/>
          </a:p>
          <a:p>
            <a:pPr lvl="1"/>
            <a:endParaRPr lang="en-US" altLang="ko-KR"/>
          </a:p>
          <a:p>
            <a:pPr lvl="1"/>
            <a:endParaRPr lang="en-US" altLang="ko-KR"/>
          </a:p>
          <a:p>
            <a:pPr lvl="2"/>
            <a:r>
              <a:rPr lang="en-US" altLang="ko-KR"/>
              <a:t>There is no situation where each philosopher grabs one fork and is stuck waiting for another. </a:t>
            </a:r>
            <a:r>
              <a:rPr lang="en-US" altLang="ko-KR" b="1"/>
              <a:t>The cycle of waiting is broken</a:t>
            </a:r>
            <a:r>
              <a:rPr lang="en-US" altLang="ko-KR"/>
              <a:t>.</a:t>
            </a:r>
          </a:p>
          <a:p>
            <a:pPr lvl="2"/>
            <a:endParaRPr lang="en-US" altLang="ko-KR"/>
          </a:p>
          <a:p>
            <a:pPr lvl="1"/>
            <a:endParaRPr lang="ko-KR" altLang="en-US"/>
          </a:p>
        </p:txBody>
      </p:sp>
      <p:sp>
        <p:nvSpPr>
          <p:cNvPr id="6" name="TextBox 5"/>
          <p:cNvSpPr txBox="1"/>
          <p:nvPr/>
        </p:nvSpPr>
        <p:spPr>
          <a:xfrm>
            <a:off x="2447595" y="2698230"/>
            <a:ext cx="7296811" cy="2031325"/>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prstClr val="black"/>
                </a:solidFill>
                <a:latin typeface="Courier New" panose="02070309020205020404" pitchFamily="49" charset="0"/>
                <a:cs typeface="Courier New" pitchFamily="49" charset="0"/>
              </a:rPr>
              <a:t> getforks()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a:t>
            </a:r>
            <a:r>
              <a:rPr lang="en-US" altLang="ko-KR" sz="1400">
                <a:solidFill>
                  <a:srgbClr val="F79646">
                    <a:lumMod val="75000"/>
                  </a:srgbClr>
                </a:solidFill>
                <a:latin typeface="Courier New" panose="02070309020205020404" pitchFamily="49" charset="0"/>
                <a:cs typeface="Courier New" pitchFamily="49" charset="0"/>
              </a:rPr>
              <a:t>if</a:t>
            </a:r>
            <a:r>
              <a:rPr lang="en-US" altLang="ko-KR" sz="1400">
                <a:solidFill>
                  <a:prstClr val="black"/>
                </a:solidFill>
                <a:latin typeface="Courier New" panose="02070309020205020404" pitchFamily="49" charset="0"/>
                <a:cs typeface="Courier New" pitchFamily="49" charset="0"/>
              </a:rPr>
              <a:t> (p == </a:t>
            </a:r>
            <a:r>
              <a:rPr lang="en-US" altLang="ko-KR" sz="1400">
                <a:solidFill>
                  <a:srgbClr val="FF0000"/>
                </a:solidFill>
                <a:latin typeface="Courier New" panose="02070309020205020404" pitchFamily="49" charset="0"/>
                <a:cs typeface="Courier New" pitchFamily="49" charset="0"/>
              </a:rPr>
              <a:t>4</a:t>
            </a: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sem_wait(forks[right(p)]);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sem_wait(forks[left(p)]);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r>
              <a:rPr lang="en-US" altLang="ko-KR" sz="1400">
                <a:solidFill>
                  <a:srgbClr val="F79646">
                    <a:lumMod val="75000"/>
                  </a:srgbClr>
                </a:solidFill>
                <a:latin typeface="Courier New" panose="02070309020205020404" pitchFamily="49" charset="0"/>
                <a:cs typeface="Courier New" pitchFamily="49" charset="0"/>
              </a:rPr>
              <a:t>else</a:t>
            </a: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sem_wait(forks[left(p)]);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sem_wait(forks[right(p)]);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p>
          <a:p>
            <a:pPr marL="342900" indent="-342900">
              <a:buFontTx/>
              <a:buAutoNum type="arabicPlain"/>
            </a:pPr>
            <a:r>
              <a:rPr lang="en-US" altLang="ko-KR" sz="1400">
                <a:solidFill>
                  <a:prstClr val="black"/>
                </a:solidFill>
                <a:latin typeface="Courier New" panose="02070309020205020404" pitchFamily="49" charset="0"/>
                <a:cs typeface="Courier New" pitchFamily="49" charset="0"/>
              </a:rPr>
              <a:t> } </a:t>
            </a:r>
            <a:endParaRPr lang="en-US" altLang="ko-KR" sz="1300">
              <a:solidFill>
                <a:prstClr val="black"/>
              </a:solidFill>
              <a:latin typeface="Courier New" panose="02070309020205020404" pitchFamily="49" charset="0"/>
              <a:ea typeface="맑은 고딕" pitchFamily="50" charset="-127"/>
              <a:cs typeface="Courier New" pitchFamily="49" charset="0"/>
            </a:endParaRPr>
          </a:p>
        </p:txBody>
      </p:sp>
      <p:grpSp>
        <p:nvGrpSpPr>
          <p:cNvPr id="7"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4200619591"/>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0" name="Title 19"/>
          <p:cNvSpPr>
            <a:spLocks noGrp="1"/>
          </p:cNvSpPr>
          <p:nvPr>
            <p:ph type="title"/>
          </p:nvPr>
        </p:nvSpPr>
        <p:spPr>
          <a:xfrm>
            <a:off x="838200" y="365125"/>
            <a:ext cx="10515600" cy="549275"/>
          </a:xfrm>
        </p:spPr>
        <p:txBody>
          <a:bodyPr>
            <a:normAutofit fontScale="90000"/>
          </a:bodyPr>
          <a:lstStyle>
            <a:defPPr/>
          </a:lstStyle>
          <a:p>
            <a:r>
              <a:rPr lang="en-US" altLang="ko-KR" b="1"/>
              <a:t>Controlling Interrupts</a:t>
            </a:r>
            <a:endParaRPr lang="en-US" b="1"/>
          </a:p>
        </p:txBody>
      </p:sp>
      <p:sp>
        <p:nvSpPr>
          <p:cNvPr id="21" name="내용 개체 틀 2"/>
          <p:cNvSpPr>
            <a:spLocks noGrp="1"/>
          </p:cNvSpPr>
          <p:nvPr>
            <p:ph idx="1"/>
          </p:nvPr>
        </p:nvSpPr>
        <p:spPr>
          <a:xfrm>
            <a:off x="944379" y="1229194"/>
            <a:ext cx="9938480" cy="5152134"/>
          </a:xfrm>
        </p:spPr>
        <p:txBody>
          <a:bodyPr>
            <a:normAutofit/>
          </a:bodyPr>
          <a:lstStyle>
            <a:defPPr/>
          </a:lstStyle>
          <a:p>
            <a:r>
              <a:rPr lang="en-US" altLang="ko-KR" b="1"/>
              <a:t>Disable Interrupts </a:t>
            </a:r>
            <a:r>
              <a:rPr lang="en-US" altLang="ko-KR"/>
              <a:t>for critical sections</a:t>
            </a:r>
          </a:p>
          <a:p>
            <a:pPr lvl="1"/>
            <a:r>
              <a:rPr lang="en-US" altLang="ko-KR"/>
              <a:t>One of the earliest solutions used to provide mutual exclusion</a:t>
            </a:r>
          </a:p>
          <a:p>
            <a:pPr lvl="1"/>
            <a:r>
              <a:rPr lang="en-US" altLang="ko-KR"/>
              <a:t>Invented for </a:t>
            </a:r>
            <a:r>
              <a:rPr lang="en-US" altLang="ko-KR" u="sng"/>
              <a:t>single-processor</a:t>
            </a:r>
            <a:r>
              <a:rPr lang="en-US" altLang="ko-KR"/>
              <a:t> systems.</a:t>
            </a:r>
          </a:p>
          <a:p>
            <a:endParaRPr lang="en-US" altLang="ko-KR"/>
          </a:p>
          <a:p>
            <a:endParaRPr lang="en-US" altLang="ko-KR"/>
          </a:p>
          <a:p>
            <a:endParaRPr lang="en-US" altLang="ko-KR"/>
          </a:p>
          <a:p>
            <a:endParaRPr lang="en-US" altLang="ko-KR"/>
          </a:p>
          <a:p>
            <a:pPr lvl="1"/>
            <a:r>
              <a:rPr lang="en-US" altLang="ko-KR"/>
              <a:t>Problem:</a:t>
            </a:r>
          </a:p>
          <a:p>
            <a:pPr lvl="2"/>
            <a:r>
              <a:rPr lang="en-US" altLang="ko-KR"/>
              <a:t>Require too much </a:t>
            </a:r>
            <a:r>
              <a:rPr lang="en-US" altLang="ko-KR" i="1"/>
              <a:t>trust</a:t>
            </a:r>
            <a:r>
              <a:rPr lang="en-US" altLang="ko-KR"/>
              <a:t> in applications</a:t>
            </a:r>
          </a:p>
          <a:p>
            <a:pPr lvl="3"/>
            <a:r>
              <a:rPr lang="en-US" altLang="ko-KR"/>
              <a:t>Greedy (or malicious) program could monopolize the processor.</a:t>
            </a:r>
          </a:p>
          <a:p>
            <a:pPr lvl="2"/>
            <a:r>
              <a:rPr lang="en-US" altLang="ko-KR"/>
              <a:t>Do not work on </a:t>
            </a:r>
            <a:r>
              <a:rPr lang="en-US" altLang="ko-KR">
                <a:solidFill>
                  <a:schemeClr val="accent6">
                    <a:lumMod val="75000"/>
                  </a:schemeClr>
                </a:solidFill>
              </a:rPr>
              <a:t>multiprocessors</a:t>
            </a:r>
          </a:p>
          <a:p>
            <a:pPr lvl="2"/>
            <a:r>
              <a:rPr lang="en-US" altLang="ko-KR"/>
              <a:t>Code that masks or unmasks interrupts be executed </a:t>
            </a:r>
            <a:r>
              <a:rPr lang="en-US" altLang="ko-KR" i="1"/>
              <a:t>slowly</a:t>
            </a:r>
            <a:r>
              <a:rPr lang="en-US" altLang="ko-KR"/>
              <a:t> by modern CPUs</a:t>
            </a:r>
            <a:endParaRPr lang="ko-KR" altLang="en-US"/>
          </a:p>
        </p:txBody>
      </p:sp>
      <p:sp>
        <p:nvSpPr>
          <p:cNvPr id="23" name="TextBox 22"/>
          <p:cNvSpPr txBox="1"/>
          <p:nvPr/>
        </p:nvSpPr>
        <p:spPr>
          <a:xfrm>
            <a:off x="2339752" y="2608289"/>
            <a:ext cx="4320480" cy="1569660"/>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lock()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DisableInterrupts();</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a:solidFill>
                  <a:prstClr val="black"/>
                </a:solidFill>
                <a:latin typeface="Courier New" panose="02070309020205020404" pitchFamily="49" charset="0"/>
                <a:ea typeface="맑은 고딕" pitchFamily="50" charset="-127"/>
                <a:cs typeface="Courier New" pitchFamily="49" charset="0"/>
              </a:rPr>
              <a:t> unlock()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EnableInterrupts();</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1726660631"/>
      </p:ext>
    </p:extLst>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914407021"/>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9144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152400" y="2645838"/>
            <a:ext cx="9296400" cy="2535762"/>
          </a:xfrm>
        </p:spPr>
        <p:txBody>
          <a:bodyPr>
            <a:noAutofit/>
          </a:bodyPr>
          <a:lstStyle>
            <a:defPPr/>
          </a:lstStyle>
          <a:p>
            <a:pPr>
              <a:lnSpc>
                <a:spcPct val="150000"/>
              </a:lnSpc>
              <a:spcBef>
                <a:spcPts val="600"/>
              </a:spcBef>
              <a:spcAft>
                <a:spcPts val="600"/>
              </a:spcAft>
            </a:pP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39: </a:t>
            </a:r>
            <a:r>
              <a:rPr lang="en-US" b="1" spc="50">
                <a:ln w="0"/>
                <a:solidFill>
                  <a:schemeClr val="bg1"/>
                </a:solidFill>
                <a:effectLst>
                  <a:innerShdw blurRad="63500" dist="50800" dir="13500000">
                    <a:srgbClr val="000000">
                      <a:alpha val="50000"/>
                    </a:srgbClr>
                  </a:innerShdw>
                </a:effectLst>
                <a:latin typeface="+mn-lt"/>
              </a:rPr>
              <a:t>Deadlocks</a:t>
            </a: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7"/>
            <a:ext cx="9144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1893815" y="6048017"/>
            <a:ext cx="5221622"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3659851" y="201700"/>
            <a:ext cx="18242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1" y="1"/>
            <a:ext cx="7368833" cy="1219199"/>
          </a:xfrm>
        </p:spPr>
        <p:txBody>
          <a:bodyPr>
            <a:normAutofit fontScale="90000"/>
          </a:bodyPr>
          <a:lstStyle>
            <a:defPPr/>
          </a:lstStyle>
          <a:p>
            <a:pPr algn="l"/>
            <a:r>
              <a:rPr lang="en-US" altLang="ko-KR"/>
              <a:t>Common Concurrency Problems</a:t>
            </a:r>
            <a:endParaRPr lang="en-US" b="1"/>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TextBox 17">
            <a:extLst>
              <a:ext uri="{FF2B5EF4-FFF2-40B4-BE49-F238E27FC236}">
                <a16:creationId xmlns:a16="http://schemas.microsoft.com/office/drawing/2014/main" id="{DABB5022-BB39-4E39-9E25-06A79B709D5A}"/>
              </a:ext>
            </a:extLst>
          </p:cNvPr>
          <p:cNvSpPr txBox="1"/>
          <p:nvPr/>
        </p:nvSpPr>
        <p:spPr>
          <a:xfrm>
            <a:off x="383631" y="1073297"/>
            <a:ext cx="7955768" cy="1200329"/>
          </a:xfrm>
          <a:prstGeom prst="rect">
            <a:avLst/>
          </a:prstGeom>
          <a:noFill/>
        </p:spPr>
        <p:txBody>
          <a:bodyPr wrap="square">
            <a:spAutoFit/>
          </a:bodyPr>
          <a:lstStyle>
            <a:defPPr>
              <a:defRPr lang="en-US"/>
            </a:defPPr>
          </a:lstStyle>
          <a:p>
            <a:pPr/>
            <a:r>
              <a:rPr lang="en-US" altLang="ko-KR"/>
              <a:t>More recent work focuses on studying other types of </a:t>
            </a:r>
            <a:r>
              <a:rPr lang="en-US" altLang="ko-KR">
                <a:solidFill>
                  <a:schemeClr val="accent6">
                    <a:lumMod val="75000"/>
                  </a:schemeClr>
                </a:solidFill>
              </a:rPr>
              <a:t>common concurrency bugs</a:t>
            </a:r>
            <a:r>
              <a:rPr lang="en-US" altLang="ko-KR"/>
              <a:t>.</a:t>
            </a:r>
          </a:p>
          <a:p>
            <a:pPr lvl="1"/>
            <a:endParaRPr lang="en-US" altLang="ko-KR"/>
          </a:p>
          <a:p>
            <a:pPr marL="285750" indent="-285750">
              <a:buFont typeface="Arial" pitchFamily="34" charset="0"/>
              <a:buChar char="•"/>
            </a:pPr>
            <a:r>
              <a:rPr lang="en-US" altLang="ko-KR"/>
              <a:t>Take a brief look at some example concurrency problems found in real code bases.</a:t>
            </a:r>
            <a:endParaRPr lang="ko-KR" altLang="en-US"/>
          </a:p>
        </p:txBody>
      </p:sp>
      <p:sp>
        <p:nvSpPr>
          <p:cNvPr id="19" name="내용 개체 틀 2">
            <a:extLst>
              <a:ext uri="{FF2B5EF4-FFF2-40B4-BE49-F238E27FC236}">
                <a16:creationId xmlns:a16="http://schemas.microsoft.com/office/drawing/2014/main" id="{642FE3D8-6F39-4844-AF58-F56244BB7469}"/>
              </a:ext>
            </a:extLst>
          </p:cNvPr>
          <p:cNvSpPr>
            <a:spLocks noGrp="1"/>
          </p:cNvSpPr>
          <p:nvPr>
            <p:ph idx="1"/>
          </p:nvPr>
        </p:nvSpPr>
        <p:spPr>
          <a:xfrm>
            <a:off x="393156" y="2193645"/>
            <a:ext cx="7812892" cy="756553"/>
          </a:xfrm>
        </p:spPr>
        <p:txBody>
          <a:bodyPr/>
          <a:lstStyle>
            <a:defPPr/>
          </a:lstStyle>
          <a:p>
            <a:pPr/>
            <a:r>
              <a:rPr lang="en-US" altLang="ko-KR" sz="1800"/>
              <a:t>Focus on four major open-source applications</a:t>
            </a:r>
          </a:p>
          <a:p>
            <a:pPr lvl="1"/>
            <a:r>
              <a:rPr lang="en-US" altLang="ko-KR" sz="1800"/>
              <a:t>MySQL, Apache, Mozilla, OpenOffice.</a:t>
            </a:r>
          </a:p>
          <a:p>
            <a:pPr/>
            <a:endParaRPr lang="ko-KR" altLang="en-US"/>
          </a:p>
        </p:txBody>
      </p:sp>
      <p:graphicFrame>
        <p:nvGraphicFramePr>
          <p:cNvPr id="21" name="표 5">
            <a:extLst>
              <a:ext uri="{FF2B5EF4-FFF2-40B4-BE49-F238E27FC236}">
                <a16:creationId xmlns:a16="http://schemas.microsoft.com/office/drawing/2014/main" id="{54AE8EE0-49BC-478F-938E-34976E92A06C}"/>
              </a:ext>
            </a:extLst>
          </p:cNvPr>
          <p:cNvGraphicFramePr>
            <a:graphicFrameLocks noGrp="1"/>
          </p:cNvGraphicFramePr>
          <p:nvPr>
            <p:extLst>
              <p:ext uri="{D42A27DB-BD31-4B8C-83A1-F6EECF244321}">
                <p14:modId xmlns:p14="http://schemas.microsoft.com/office/powerpoint/2010/main" val="4157281321"/>
              </p:ext>
            </p:extLst>
          </p:nvPr>
        </p:nvGraphicFramePr>
        <p:xfrm>
          <a:off x="766501" y="2932236"/>
          <a:ext cx="5688632" cy="1645920"/>
        </p:xfrm>
        <a:graphic>
          <a:graphicData uri="http://schemas.openxmlformats.org/drawingml/2006/table">
            <a:tbl>
              <a:tblPr firstRow="1" bandRow="1">
                <a:tableStyleId>{5C22544A-7EE6-4342-B048-85BDC9FD1C3A}</a:tableStyleId>
              </a:tblPr>
              <a:tblGrid>
                <a:gridCol w="1655150">
                  <a:extLst>
                    <a:ext uri="{9D8B030D-6E8A-4147-A177-3AD203B41FA5}">
                      <a16:colId xmlns:a16="http://schemas.microsoft.com/office/drawing/2014/main" val="20000"/>
                    </a:ext>
                  </a:extLst>
                </a:gridCol>
                <a:gridCol w="1567620">
                  <a:extLst>
                    <a:ext uri="{9D8B030D-6E8A-4147-A177-3AD203B41FA5}">
                      <a16:colId xmlns:a16="http://schemas.microsoft.com/office/drawing/2014/main" val="20001"/>
                    </a:ext>
                  </a:extLst>
                </a:gridCol>
                <a:gridCol w="1312761">
                  <a:extLst>
                    <a:ext uri="{9D8B030D-6E8A-4147-A177-3AD203B41FA5}">
                      <a16:colId xmlns:a16="http://schemas.microsoft.com/office/drawing/2014/main" val="20002"/>
                    </a:ext>
                  </a:extLst>
                </a:gridCol>
                <a:gridCol w="1153101">
                  <a:extLst>
                    <a:ext uri="{9D8B030D-6E8A-4147-A177-3AD203B41FA5}">
                      <a16:colId xmlns:a16="http://schemas.microsoft.com/office/drawing/2014/main" val="20003"/>
                    </a:ext>
                  </a:extLst>
                </a:gridCol>
              </a:tblGrid>
              <a:tr h="195982">
                <a:tc>
                  <a:txBody>
                    <a:bodyPr vert="horz" wrap="square"/>
                    <a:lstStyle>
                      <a:defPPr/>
                    </a:lstStyle>
                    <a:p>
                      <a:pPr algn="ctr" latinLnBrk="1"/>
                      <a:r>
                        <a:rPr lang="en-US" altLang="ko-KR" sz="1200" b="1">
                          <a:solidFill>
                            <a:schemeClr val="bg1"/>
                          </a:solidFill>
                          <a:latin typeface="맑은 고딕" pitchFamily="50" charset="-127"/>
                          <a:ea typeface="맑은 고딕" pitchFamily="50" charset="-127"/>
                        </a:rPr>
                        <a:t>Application</a:t>
                      </a:r>
                      <a:endParaRPr lang="ko-KR" altLang="en-US" sz="12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200" b="1">
                          <a:solidFill>
                            <a:schemeClr val="bg1"/>
                          </a:solidFill>
                          <a:latin typeface="맑은 고딕" pitchFamily="50" charset="-127"/>
                          <a:ea typeface="맑은 고딕" pitchFamily="50" charset="-127"/>
                        </a:rPr>
                        <a:t>What it does</a:t>
                      </a:r>
                      <a:endParaRPr lang="ko-KR" altLang="en-US" sz="12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200" b="1">
                          <a:solidFill>
                            <a:schemeClr val="bg1"/>
                          </a:solidFill>
                          <a:latin typeface="맑은 고딕" pitchFamily="50" charset="-127"/>
                          <a:ea typeface="맑은 고딕" pitchFamily="50" charset="-127"/>
                        </a:rPr>
                        <a:t>Non-Deadlock</a:t>
                      </a:r>
                      <a:endParaRPr lang="ko-KR" altLang="en-US" sz="12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200" b="1">
                          <a:solidFill>
                            <a:schemeClr val="bg1"/>
                          </a:solidFill>
                          <a:latin typeface="맑은 고딕" pitchFamily="50" charset="-127"/>
                          <a:ea typeface="맑은 고딕" pitchFamily="50" charset="-127"/>
                        </a:rPr>
                        <a:t>Deadlock</a:t>
                      </a:r>
                      <a:endParaRPr lang="ko-KR" altLang="en-US" sz="12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MySQL</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Database Server</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14</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Apache</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Web Server</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13</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4</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Mozilla</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Web Browser</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41</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16</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Open Office</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Office Suite</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6</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0">
                          <a:solidFill>
                            <a:schemeClr val="tx1"/>
                          </a:solidFill>
                          <a:latin typeface="맑은 고딕" pitchFamily="50" charset="-127"/>
                          <a:ea typeface="맑은 고딕" pitchFamily="50" charset="-127"/>
                        </a:rPr>
                        <a:t>2</a:t>
                      </a:r>
                      <a:endParaRPr lang="ko-KR" altLang="en-US" sz="12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vert="horz" wrap="square"/>
                    <a:lstStyle>
                      <a:defPPr/>
                    </a:lstStyle>
                    <a:p>
                      <a:pPr algn="ctr" latinLnBrk="1"/>
                      <a:r>
                        <a:rPr lang="en-US" altLang="ko-KR" sz="1200" b="1">
                          <a:solidFill>
                            <a:schemeClr val="tx1"/>
                          </a:solidFill>
                          <a:latin typeface="맑은 고딕" pitchFamily="50" charset="-127"/>
                          <a:ea typeface="맑은 고딕" pitchFamily="50" charset="-127"/>
                        </a:rPr>
                        <a:t>Total</a:t>
                      </a:r>
                      <a:endParaRPr lang="ko-KR" altLang="en-US" sz="1200" b="1">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endParaRPr lang="ko-KR" altLang="en-US" sz="1200" b="1">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1">
                          <a:solidFill>
                            <a:schemeClr val="tx1"/>
                          </a:solidFill>
                          <a:latin typeface="맑은 고딕" pitchFamily="50" charset="-127"/>
                          <a:ea typeface="맑은 고딕" pitchFamily="50" charset="-127"/>
                        </a:rPr>
                        <a:t>74</a:t>
                      </a:r>
                      <a:endParaRPr lang="ko-KR" altLang="en-US" sz="1200" b="1">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200" b="1">
                          <a:solidFill>
                            <a:schemeClr val="tx1"/>
                          </a:solidFill>
                          <a:latin typeface="맑은 고딕" pitchFamily="50" charset="-127"/>
                          <a:ea typeface="맑은 고딕" pitchFamily="50" charset="-127"/>
                        </a:rPr>
                        <a:t>31</a:t>
                      </a:r>
                      <a:endParaRPr lang="ko-KR" altLang="en-US" sz="1200" b="1">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23" name="TextBox 22">
            <a:extLst>
              <a:ext uri="{FF2B5EF4-FFF2-40B4-BE49-F238E27FC236}">
                <a16:creationId xmlns:a16="http://schemas.microsoft.com/office/drawing/2014/main" id="{EB6A7914-061A-47D0-9148-AF6BE3C3D7CF}"/>
              </a:ext>
            </a:extLst>
          </p:cNvPr>
          <p:cNvSpPr txBox="1"/>
          <p:nvPr/>
        </p:nvSpPr>
        <p:spPr>
          <a:xfrm>
            <a:off x="2080293" y="4667993"/>
            <a:ext cx="3672408" cy="307777"/>
          </a:xfrm>
          <a:prstGeom prst="rect">
            <a:avLst/>
          </a:prstGeom>
          <a:solidFill>
            <a:schemeClr val="bg1"/>
          </a:solidFill>
          <a:effectLst/>
        </p:spPr>
        <p:txBody>
          <a:bodyPr wrap="square" rtlCol="0">
            <a:spAutoFit/>
          </a:bodyPr>
          <a:lstStyle>
            <a:defPPr>
              <a:defRPr lang="en-US"/>
            </a:defPPr>
          </a:lstStyle>
          <a:p>
            <a:pPr algn="ctr"/>
            <a:r>
              <a:rPr lang="en-US" sz="1400" b="1">
                <a:solidFill>
                  <a:prstClr val="black"/>
                </a:solidFill>
                <a:latin typeface="맑은 고딕" pitchFamily="50" charset="-127"/>
                <a:ea typeface="맑은 고딕" pitchFamily="50" charset="-127"/>
              </a:rPr>
              <a:t>Bugs In Modern Applications</a:t>
            </a:r>
          </a:p>
        </p:txBody>
      </p:sp>
      <p:sp>
        <p:nvSpPr>
          <p:cNvPr id="25" name="TextBox 24">
            <a:extLst>
              <a:ext uri="{FF2B5EF4-FFF2-40B4-BE49-F238E27FC236}">
                <a16:creationId xmlns:a16="http://schemas.microsoft.com/office/drawing/2014/main" id="{BE8A23E9-1681-4774-A290-9FEE0DDAC5BC}"/>
              </a:ext>
            </a:extLst>
          </p:cNvPr>
          <p:cNvSpPr txBox="1"/>
          <p:nvPr/>
        </p:nvSpPr>
        <p:spPr>
          <a:xfrm>
            <a:off x="766501" y="4914563"/>
            <a:ext cx="6757314" cy="1200329"/>
          </a:xfrm>
          <a:prstGeom prst="rect">
            <a:avLst/>
          </a:prstGeom>
          <a:noFill/>
        </p:spPr>
        <p:txBody>
          <a:bodyPr wrap="square">
            <a:spAutoFit/>
          </a:bodyPr>
          <a:lstStyle>
            <a:defPPr>
              <a:defRPr lang="en-US"/>
            </a:defPPr>
          </a:lstStyle>
          <a:p>
            <a:pPr/>
            <a:r>
              <a:rPr lang="en-US" altLang="ko-KR"/>
              <a:t>Make up </a:t>
            </a:r>
            <a:r>
              <a:rPr lang="en-US" altLang="ko-KR">
                <a:solidFill>
                  <a:schemeClr val="accent6">
                    <a:lumMod val="75000"/>
                  </a:schemeClr>
                </a:solidFill>
              </a:rPr>
              <a:t>a majority of concurrency </a:t>
            </a:r>
            <a:r>
              <a:rPr lang="en-US" altLang="ko-KR"/>
              <a:t>bugs.</a:t>
            </a:r>
          </a:p>
          <a:p>
            <a:pPr/>
            <a:r>
              <a:rPr lang="en-US" altLang="ko-KR"/>
              <a:t>Two major types of non deadlock bugs:</a:t>
            </a:r>
          </a:p>
          <a:p>
            <a:pPr marL="742950" lvl="1" indent="-285750">
              <a:buFont typeface="Arial" pitchFamily="34" charset="0"/>
              <a:buChar char="•"/>
            </a:pPr>
            <a:r>
              <a:rPr lang="en-US" altLang="ko-KR"/>
              <a:t>Atomicity violation</a:t>
            </a:r>
          </a:p>
          <a:p>
            <a:pPr marL="742950" lvl="1" indent="-285750">
              <a:buFont typeface="Arial" pitchFamily="34" charset="0"/>
              <a:buChar char="•"/>
            </a:pPr>
            <a:r>
              <a:rPr lang="en-US" altLang="ko-KR"/>
              <a:t>Order violation</a:t>
            </a:r>
            <a:endParaRPr lang="ko-KR" altLang="en-US"/>
          </a:p>
        </p:txBody>
      </p:sp>
    </p:spTree>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sz="1600"/>
            </a:p>
          </p:txBody>
        </p:sp>
      </p:grpSp>
      <p:sp>
        <p:nvSpPr>
          <p:cNvPr id="18" name="제목 1">
            <a:extLst>
              <a:ext uri="{FF2B5EF4-FFF2-40B4-BE49-F238E27FC236}">
                <a16:creationId xmlns:a16="http://schemas.microsoft.com/office/drawing/2014/main" id="{B89FF160-7DA2-481F-B331-BC028B14353E}"/>
              </a:ext>
            </a:extLst>
          </p:cNvPr>
          <p:cNvSpPr>
            <a:spLocks noGrp="1"/>
          </p:cNvSpPr>
          <p:nvPr>
            <p:ph type="title"/>
          </p:nvPr>
        </p:nvSpPr>
        <p:spPr>
          <a:xfrm>
            <a:off x="214313" y="55563"/>
            <a:ext cx="8786812" cy="585787"/>
          </a:xfrm>
        </p:spPr>
        <p:txBody>
          <a:bodyPr>
            <a:normAutofit fontScale="90000"/>
          </a:bodyPr>
          <a:lstStyle>
            <a:defPPr/>
          </a:lstStyle>
          <a:p>
            <a:r>
              <a:rPr lang="en-US" altLang="ko-KR" sz="3600"/>
              <a:t>Atomicity-Violation Bugs </a:t>
            </a:r>
            <a:endParaRPr lang="ko-KR" altLang="en-US" sz="3600"/>
          </a:p>
        </p:txBody>
      </p:sp>
      <p:sp>
        <p:nvSpPr>
          <p:cNvPr id="19" name="내용 개체 틀 2">
            <a:extLst>
              <a:ext uri="{FF2B5EF4-FFF2-40B4-BE49-F238E27FC236}">
                <a16:creationId xmlns:a16="http://schemas.microsoft.com/office/drawing/2014/main" id="{2093543D-847D-4C24-A8BD-EF9D2CED4C04}"/>
              </a:ext>
            </a:extLst>
          </p:cNvPr>
          <p:cNvSpPr>
            <a:spLocks noGrp="1"/>
          </p:cNvSpPr>
          <p:nvPr>
            <p:ph idx="1"/>
          </p:nvPr>
        </p:nvSpPr>
        <p:spPr>
          <a:xfrm>
            <a:off x="214313" y="729673"/>
            <a:ext cx="8786812" cy="5501258"/>
          </a:xfrm>
        </p:spPr>
        <p:txBody>
          <a:bodyPr/>
          <a:lstStyle>
            <a:defPPr/>
          </a:lstStyle>
          <a:p>
            <a:pPr/>
            <a:r>
              <a:rPr lang="en-US" altLang="ko-KR" sz="2800"/>
              <a:t>The desired </a:t>
            </a:r>
            <a:r>
              <a:rPr lang="en-US" altLang="ko-KR" sz="2800" b="1" err="1"/>
              <a:t>serializability</a:t>
            </a:r>
            <a:r>
              <a:rPr lang="en-US" altLang="ko-KR" sz="2800"/>
              <a:t> among multiple memory accesses is </a:t>
            </a:r>
            <a:r>
              <a:rPr lang="en-US" altLang="ko-KR" sz="2800" i="1"/>
              <a:t>violated</a:t>
            </a:r>
            <a:r>
              <a:rPr lang="en-US" altLang="ko-KR" sz="2800"/>
              <a:t>. </a:t>
            </a:r>
          </a:p>
          <a:p>
            <a:pPr lvl="1"/>
            <a:r>
              <a:rPr lang="en-US" altLang="ko-KR" sz="2400"/>
              <a:t>Simple Example found in MySQL:</a:t>
            </a:r>
          </a:p>
          <a:p>
            <a:pPr lvl="2"/>
            <a:r>
              <a:rPr lang="en-US" altLang="ko-KR" sz="2000"/>
              <a:t>Two different threads access the field </a:t>
            </a:r>
            <a:r>
              <a:rPr lang="en-US" altLang="ko-KR" sz="2000" err="1">
                <a:latin typeface="Courier New" panose="02070309020205020404" pitchFamily="49" charset="0"/>
                <a:cs typeface="Courier New" pitchFamily="49" charset="0"/>
              </a:rPr>
              <a:t>proc_info</a:t>
            </a:r>
            <a:r>
              <a:rPr lang="en-US" altLang="ko-KR" sz="2000"/>
              <a:t> in the </a:t>
            </a:r>
            <a:r>
              <a:rPr lang="en-US" altLang="ko-KR" sz="2000" err="1">
                <a:latin typeface="Courier New" panose="02070309020205020404" pitchFamily="49" charset="0"/>
                <a:cs typeface="Courier New" pitchFamily="49" charset="0"/>
              </a:rPr>
              <a:t>struct thd</a:t>
            </a:r>
            <a:r>
              <a:rPr lang="en-US" altLang="ko-KR" sz="2000"/>
              <a:t>.</a:t>
            </a:r>
          </a:p>
          <a:p>
            <a:pPr/>
            <a:endParaRPr lang="ko-KR" altLang="en-US" sz="2800"/>
          </a:p>
        </p:txBody>
      </p:sp>
      <p:sp>
        <p:nvSpPr>
          <p:cNvPr id="20" name="직사각형 5">
            <a:extLst>
              <a:ext uri="{FF2B5EF4-FFF2-40B4-BE49-F238E27FC236}">
                <a16:creationId xmlns:a16="http://schemas.microsoft.com/office/drawing/2014/main" id="{B7C6734F-19E7-48D2-8F63-3093A1A371AE}"/>
              </a:ext>
            </a:extLst>
          </p:cNvPr>
          <p:cNvSpPr/>
          <p:nvPr/>
        </p:nvSpPr>
        <p:spPr>
          <a:xfrm>
            <a:off x="1447800" y="3532311"/>
            <a:ext cx="5976664" cy="1754326"/>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1200">
                <a:solidFill>
                  <a:schemeClr val="tx1"/>
                </a:solidFill>
                <a:latin typeface="Courier New" panose="02070309020205020404" pitchFamily="49" charset="0"/>
                <a:cs typeface="Courier New" pitchFamily="49" charset="0"/>
              </a:rPr>
              <a:t>1 </a:t>
            </a:r>
            <a:r>
              <a:rPr lang="en-US" altLang="ko-KR" sz="1200">
                <a:solidFill>
                  <a:srgbClr val="FF0000"/>
                </a:solidFill>
                <a:latin typeface="Courier New" panose="02070309020205020404" pitchFamily="49" charset="0"/>
                <a:cs typeface="Courier New" pitchFamily="49" charset="0"/>
              </a:rPr>
              <a:t>    </a:t>
            </a:r>
            <a:r>
              <a:rPr lang="en-US" altLang="ko-KR" sz="1200" b="1">
                <a:solidFill>
                  <a:schemeClr val="tx1"/>
                </a:solidFill>
                <a:latin typeface="Courier New" panose="02070309020205020404" pitchFamily="49" charset="0"/>
                <a:cs typeface="Courier New" pitchFamily="49" charset="0"/>
              </a:rPr>
              <a:t>Thread1::</a:t>
            </a:r>
          </a:p>
          <a:p>
            <a:pPr/>
            <a:r>
              <a:rPr lang="en-US" altLang="ko-KR" sz="1200">
                <a:solidFill>
                  <a:schemeClr val="tx1"/>
                </a:solidFill>
                <a:latin typeface="Courier New" panose="02070309020205020404" pitchFamily="49" charset="0"/>
                <a:ea typeface="맑은 고딕" pitchFamily="50" charset="-127"/>
                <a:cs typeface="Courier New" pitchFamily="49" charset="0"/>
              </a:rPr>
              <a:t>2 </a:t>
            </a:r>
            <a:r>
              <a:rPr lang="en-US" altLang="ko-KR" sz="1200">
                <a:solidFill>
                  <a:schemeClr val="accent6"/>
                </a:solidFill>
                <a:latin typeface="Courier New" panose="02070309020205020404" pitchFamily="49" charset="0"/>
                <a:ea typeface="맑은 고딕" pitchFamily="50" charset="-127"/>
                <a:cs typeface="Courier New" pitchFamily="49" charset="0"/>
              </a:rPr>
              <a:t>    </a:t>
            </a:r>
            <a:r>
              <a:rPr lang="en-US" altLang="ko-KR" sz="1200">
                <a:solidFill>
                  <a:schemeClr val="accent6">
                    <a:lumMod val="75000"/>
                  </a:schemeClr>
                </a:solidFill>
                <a:latin typeface="Courier New" panose="02070309020205020404" pitchFamily="49" charset="0"/>
                <a:ea typeface="맑은 고딕" pitchFamily="50" charset="-127"/>
                <a:cs typeface="Courier New" pitchFamily="49" charset="0"/>
              </a:rPr>
              <a:t>if</a:t>
            </a:r>
            <a:r>
              <a:rPr lang="en-US" altLang="ko-KR" sz="1200">
                <a:solidFill>
                  <a:schemeClr val="tx1"/>
                </a:solidFill>
                <a:latin typeface="Courier New" panose="02070309020205020404" pitchFamily="49" charset="0"/>
                <a:ea typeface="맑은 고딕" pitchFamily="50" charset="-127"/>
                <a:cs typeface="Courier New" pitchFamily="49" charset="0"/>
              </a:rPr>
              <a:t>(thd-&gt;proc_info){</a:t>
            </a:r>
          </a:p>
          <a:p>
            <a:pPr/>
            <a:r>
              <a:rPr lang="en-US" altLang="ko-KR" sz="1200">
                <a:solidFill>
                  <a:schemeClr val="tx1"/>
                </a:solidFill>
                <a:latin typeface="Courier New" panose="02070309020205020404" pitchFamily="49" charset="0"/>
                <a:ea typeface="맑은 고딕" pitchFamily="50" charset="-127"/>
                <a:cs typeface="Courier New" pitchFamily="49" charset="0"/>
              </a:rPr>
              <a:t>3     	…</a:t>
            </a:r>
          </a:p>
          <a:p>
            <a:pPr/>
            <a:r>
              <a:rPr lang="en-US" altLang="ko-KR" sz="1200">
                <a:solidFill>
                  <a:schemeClr val="tx1"/>
                </a:solidFill>
                <a:latin typeface="Courier New" panose="02070309020205020404" pitchFamily="49" charset="0"/>
                <a:ea typeface="맑은 고딕" pitchFamily="50" charset="-127"/>
                <a:cs typeface="Courier New" pitchFamily="49" charset="0"/>
              </a:rPr>
              <a:t>4 	fputs(thd-&gt;proc_info , …);</a:t>
            </a:r>
          </a:p>
          <a:p>
            <a:pPr/>
            <a:r>
              <a:rPr lang="en-US" altLang="ko-KR" sz="1200">
                <a:solidFill>
                  <a:schemeClr val="tx1"/>
                </a:solidFill>
                <a:latin typeface="Courier New" panose="02070309020205020404" pitchFamily="49" charset="0"/>
                <a:ea typeface="맑은 고딕" pitchFamily="50" charset="-127"/>
                <a:cs typeface="Courier New" pitchFamily="49" charset="0"/>
              </a:rPr>
              <a:t>5 	…</a:t>
            </a:r>
          </a:p>
          <a:p>
            <a:pPr/>
            <a:r>
              <a:rPr lang="en-US" altLang="ko-KR" sz="1200">
                <a:solidFill>
                  <a:schemeClr val="tx1"/>
                </a:solidFill>
                <a:latin typeface="Courier New" panose="02070309020205020404" pitchFamily="49" charset="0"/>
                <a:ea typeface="맑은 고딕" pitchFamily="50" charset="-127"/>
                <a:cs typeface="Courier New" pitchFamily="49" charset="0"/>
              </a:rPr>
              <a:t>6     }</a:t>
            </a:r>
          </a:p>
          <a:p>
            <a:pPr/>
            <a:r>
              <a:rPr lang="en-US" altLang="ko-KR" sz="1200">
                <a:solidFill>
                  <a:schemeClr val="tx1"/>
                </a:solidFill>
                <a:latin typeface="Courier New" panose="02070309020205020404" pitchFamily="49" charset="0"/>
                <a:ea typeface="맑은 고딕" pitchFamily="50" charset="-127"/>
                <a:cs typeface="Courier New" pitchFamily="49" charset="0"/>
              </a:rPr>
              <a:t>7</a:t>
            </a:r>
          </a:p>
          <a:p>
            <a:pPr/>
            <a:r>
              <a:rPr lang="en-US" altLang="ko-KR" sz="1200">
                <a:solidFill>
                  <a:schemeClr val="tx1"/>
                </a:solidFill>
                <a:latin typeface="Courier New" panose="02070309020205020404" pitchFamily="49" charset="0"/>
                <a:ea typeface="맑은 고딕" pitchFamily="50" charset="-127"/>
                <a:cs typeface="Courier New" pitchFamily="49" charset="0"/>
              </a:rPr>
              <a:t>8     </a:t>
            </a:r>
            <a:r>
              <a:rPr lang="en-US" altLang="ko-KR" sz="1200" b="1">
                <a:solidFill>
                  <a:schemeClr val="tx1"/>
                </a:solidFill>
                <a:latin typeface="Courier New" panose="02070309020205020404" pitchFamily="49" charset="0"/>
                <a:ea typeface="맑은 고딕" pitchFamily="50" charset="-127"/>
                <a:cs typeface="Courier New" pitchFamily="49" charset="0"/>
              </a:rPr>
              <a:t>Thread2::</a:t>
            </a:r>
          </a:p>
          <a:p>
            <a:pPr/>
            <a:r>
              <a:rPr lang="en-US" altLang="ko-KR" sz="1200">
                <a:solidFill>
                  <a:schemeClr val="tx1"/>
                </a:solidFill>
                <a:latin typeface="Courier New" panose="02070309020205020404" pitchFamily="49" charset="0"/>
                <a:ea typeface="맑은 고딕" pitchFamily="50" charset="-127"/>
                <a:cs typeface="Courier New" pitchFamily="49" charset="0"/>
              </a:rPr>
              <a:t>9     thd-&gt;proc_info = </a:t>
            </a:r>
            <a:r>
              <a:rPr lang="en-US" altLang="ko-KR" sz="1200">
                <a:solidFill>
                  <a:srgbClr val="FF0000"/>
                </a:solidFill>
                <a:latin typeface="Courier New" panose="02070309020205020404" pitchFamily="49" charset="0"/>
                <a:ea typeface="맑은 고딕" pitchFamily="50" charset="-127"/>
                <a:cs typeface="Courier New" pitchFamily="49" charset="0"/>
              </a:rPr>
              <a:t>NULL</a:t>
            </a:r>
            <a:r>
              <a:rPr lang="en-US" altLang="ko-KR" sz="1200">
                <a:solidFill>
                  <a:schemeClr val="tx1"/>
                </a:solidFill>
                <a:latin typeface="Courier New" panose="02070309020205020404" pitchFamily="49" charset="0"/>
                <a:ea typeface="맑은 고딕" pitchFamily="50" charset="-127"/>
                <a:cs typeface="Courier New" pitchFamily="49" charset="0"/>
              </a:rPr>
              <a:t>; </a:t>
            </a:r>
          </a:p>
        </p:txBody>
      </p:sp>
    </p:spTree>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3BD4B0DC-C7D8-4D4F-9074-765FA01C0420}"/>
              </a:ext>
            </a:extLst>
          </p:cNvPr>
          <p:cNvSpPr>
            <a:spLocks noGrp="1"/>
          </p:cNvSpPr>
          <p:nvPr>
            <p:ph type="title"/>
          </p:nvPr>
        </p:nvSpPr>
        <p:spPr>
          <a:xfrm>
            <a:off x="180107" y="355440"/>
            <a:ext cx="8786812" cy="585787"/>
          </a:xfrm>
        </p:spPr>
        <p:txBody>
          <a:bodyPr>
            <a:normAutofit fontScale="90000"/>
          </a:bodyPr>
          <a:lstStyle>
            <a:defPPr/>
          </a:lstStyle>
          <a:p>
            <a:r>
              <a:rPr lang="en-US" altLang="ko-KR"/>
              <a:t>Atomicity-Violation Bugs (Cont.)</a:t>
            </a:r>
            <a:endParaRPr lang="ko-KR" altLang="en-US"/>
          </a:p>
        </p:txBody>
      </p:sp>
      <p:sp>
        <p:nvSpPr>
          <p:cNvPr id="14" name="내용 개체 틀 2">
            <a:extLst>
              <a:ext uri="{FF2B5EF4-FFF2-40B4-BE49-F238E27FC236}">
                <a16:creationId xmlns:a16="http://schemas.microsoft.com/office/drawing/2014/main" id="{5A3F2409-7163-4D21-98EE-DD29F9E787B1}"/>
              </a:ext>
            </a:extLst>
          </p:cNvPr>
          <p:cNvSpPr>
            <a:spLocks noGrp="1"/>
          </p:cNvSpPr>
          <p:nvPr>
            <p:ph idx="1"/>
          </p:nvPr>
        </p:nvSpPr>
        <p:spPr>
          <a:xfrm>
            <a:off x="180107" y="1179947"/>
            <a:ext cx="8786812" cy="5501258"/>
          </a:xfrm>
        </p:spPr>
        <p:txBody>
          <a:bodyPr/>
          <a:lstStyle>
            <a:defPPr/>
          </a:lstStyle>
          <a:p>
            <a:pPr/>
            <a:r>
              <a:rPr lang="en-US" altLang="ko-KR" b="1"/>
              <a:t>Solution</a:t>
            </a:r>
            <a:r>
              <a:rPr lang="en-US" altLang="ko-KR"/>
              <a:t>: Simply add locks around the shared-variable references.</a:t>
            </a:r>
            <a:endParaRPr lang="ko-KR" altLang="en-US"/>
          </a:p>
        </p:txBody>
      </p:sp>
      <p:sp>
        <p:nvSpPr>
          <p:cNvPr id="15" name="직사각형 5">
            <a:extLst>
              <a:ext uri="{FF2B5EF4-FFF2-40B4-BE49-F238E27FC236}">
                <a16:creationId xmlns:a16="http://schemas.microsoft.com/office/drawing/2014/main" id="{80EF2FA4-C6B7-43F2-8245-164F83B8972F}"/>
              </a:ext>
            </a:extLst>
          </p:cNvPr>
          <p:cNvSpPr/>
          <p:nvPr/>
        </p:nvSpPr>
        <p:spPr>
          <a:xfrm>
            <a:off x="762000" y="2324743"/>
            <a:ext cx="7272808" cy="3323987"/>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pthread_mutex_t lock = PTHREAD_MUTEX_INITIALIZER;</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b="1">
                <a:solidFill>
                  <a:schemeClr val="tx1"/>
                </a:solidFill>
                <a:latin typeface="Courier New" panose="02070309020205020404" pitchFamily="49" charset="0"/>
                <a:cs typeface="Courier New" pitchFamily="49" charset="0"/>
              </a:rPr>
              <a:t>Thread1::</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pthread_mutex_lock(&amp;lock);</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chemeClr val="accent6">
                    <a:lumMod val="75000"/>
                  </a:schemeClr>
                </a:solidFill>
                <a:latin typeface="Courier New" panose="02070309020205020404" pitchFamily="49" charset="0"/>
                <a:ea typeface="맑은 고딕" pitchFamily="50" charset="-127"/>
                <a:cs typeface="Courier New" pitchFamily="49" charset="0"/>
              </a:rPr>
              <a:t>if</a:t>
            </a:r>
            <a:r>
              <a:rPr lang="en-US" altLang="ko-KR" sz="1400">
                <a:solidFill>
                  <a:schemeClr val="tx1"/>
                </a:solidFill>
                <a:latin typeface="Courier New" panose="02070309020205020404" pitchFamily="49" charset="0"/>
                <a:ea typeface="맑은 고딕" pitchFamily="50" charset="-127"/>
                <a:cs typeface="Courier New" pitchFamily="49" charset="0"/>
              </a:rPr>
              <a:t>(thd-&gt;proc_info){</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fputs(thd-&gt;proc_info ,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pthread_mutex_unlock(&amp;lock);</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b="1">
                <a:solidFill>
                  <a:schemeClr val="tx1"/>
                </a:solidFill>
                <a:latin typeface="Courier New" panose="02070309020205020404" pitchFamily="49" charset="0"/>
                <a:ea typeface="맑은 고딕" pitchFamily="50" charset="-127"/>
                <a:cs typeface="Courier New" pitchFamily="49" charset="0"/>
              </a:rPr>
              <a:t>Thread2::</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pthread_mutex_lock(&amp;lock);</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thd-&gt;proc_info = </a:t>
            </a:r>
            <a:r>
              <a:rPr lang="en-US" altLang="ko-KR" sz="1400">
                <a:solidFill>
                  <a:srgbClr val="FF0000"/>
                </a:solidFill>
                <a:latin typeface="Courier New" panose="02070309020205020404" pitchFamily="49" charset="0"/>
                <a:ea typeface="맑은 고딕" pitchFamily="50" charset="-127"/>
                <a:cs typeface="Courier New" pitchFamily="49" charset="0"/>
              </a:rPr>
              <a:t>NULL</a:t>
            </a: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pthread_mutex_unlock(&amp;lock);</a:t>
            </a:r>
          </a:p>
        </p:txBody>
      </p:sp>
    </p:spTree>
    <p:extLst>
      <p:ext uri="{BB962C8B-B14F-4D97-AF65-F5344CB8AC3E}">
        <p14:creationId xmlns:p14="http://schemas.microsoft.com/office/powerpoint/2010/main" val="2460205032"/>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B15213B1-FF3D-409F-BB54-156940B9ED86}"/>
              </a:ext>
            </a:extLst>
          </p:cNvPr>
          <p:cNvSpPr>
            <a:spLocks noGrp="1"/>
          </p:cNvSpPr>
          <p:nvPr>
            <p:ph type="title"/>
          </p:nvPr>
        </p:nvSpPr>
        <p:spPr>
          <a:xfrm>
            <a:off x="162939" y="124551"/>
            <a:ext cx="8786812" cy="585787"/>
          </a:xfrm>
        </p:spPr>
        <p:txBody>
          <a:bodyPr>
            <a:normAutofit fontScale="90000"/>
          </a:bodyPr>
          <a:lstStyle>
            <a:defPPr/>
          </a:lstStyle>
          <a:p>
            <a:r>
              <a:rPr lang="en-US" altLang="ko-KR"/>
              <a:t>Order-Violation Bugs</a:t>
            </a:r>
            <a:endParaRPr lang="ko-KR" altLang="en-US"/>
          </a:p>
        </p:txBody>
      </p:sp>
      <p:sp>
        <p:nvSpPr>
          <p:cNvPr id="14" name="내용 개체 틀 2">
            <a:extLst>
              <a:ext uri="{FF2B5EF4-FFF2-40B4-BE49-F238E27FC236}">
                <a16:creationId xmlns:a16="http://schemas.microsoft.com/office/drawing/2014/main" id="{5C04D465-FAA7-41C4-B367-32B39E80BD04}"/>
              </a:ext>
            </a:extLst>
          </p:cNvPr>
          <p:cNvSpPr>
            <a:spLocks noGrp="1"/>
          </p:cNvSpPr>
          <p:nvPr>
            <p:ph idx="1"/>
          </p:nvPr>
        </p:nvSpPr>
        <p:spPr>
          <a:xfrm>
            <a:off x="162939" y="949058"/>
            <a:ext cx="8786812" cy="5501258"/>
          </a:xfrm>
        </p:spPr>
        <p:txBody>
          <a:bodyPr/>
          <a:lstStyle>
            <a:defPPr/>
          </a:lstStyle>
          <a:p>
            <a:pPr/>
            <a:r>
              <a:rPr lang="en-US" altLang="ko-KR"/>
              <a:t>The </a:t>
            </a:r>
            <a:r>
              <a:rPr lang="en-US" altLang="ko-KR">
                <a:solidFill>
                  <a:schemeClr val="accent6">
                    <a:lumMod val="75000"/>
                  </a:schemeClr>
                </a:solidFill>
              </a:rPr>
              <a:t>desired order</a:t>
            </a:r>
            <a:r>
              <a:rPr lang="en-US" altLang="ko-KR"/>
              <a:t> between two memory accesses is </a:t>
            </a:r>
            <a:r>
              <a:rPr lang="en-US" altLang="ko-KR" u="sng"/>
              <a:t>flipped</a:t>
            </a:r>
            <a:r>
              <a:rPr lang="en-US" altLang="ko-KR"/>
              <a:t>.</a:t>
            </a:r>
          </a:p>
          <a:p>
            <a:pPr lvl="1"/>
            <a:r>
              <a:rPr lang="en-US" altLang="ko-KR"/>
              <a:t>i.e., </a:t>
            </a:r>
            <a:r>
              <a:rPr lang="en-US" altLang="ko-KR" b="1">
                <a:latin typeface="Courier New" panose="02070309020205020404" pitchFamily="49" charset="0"/>
                <a:cs typeface="Courier New" pitchFamily="49" charset="0"/>
              </a:rPr>
              <a:t>A</a:t>
            </a:r>
            <a:r>
              <a:rPr lang="en-US" altLang="ko-KR"/>
              <a:t> should always be executed before </a:t>
            </a:r>
            <a:r>
              <a:rPr lang="en-US" altLang="ko-KR" b="1">
                <a:latin typeface="Courier New" panose="02070309020205020404" pitchFamily="49" charset="0"/>
                <a:cs typeface="Courier New" pitchFamily="49" charset="0"/>
              </a:rPr>
              <a:t>B</a:t>
            </a:r>
            <a:r>
              <a:rPr lang="en-US" altLang="ko-KR"/>
              <a:t>, but the order is not enforced during execution.</a:t>
            </a:r>
          </a:p>
          <a:p>
            <a:pPr lvl="1"/>
            <a:r>
              <a:rPr lang="en-US" altLang="ko-KR" b="1"/>
              <a:t>Example</a:t>
            </a:r>
            <a:r>
              <a:rPr lang="en-US" altLang="ko-KR"/>
              <a:t>: </a:t>
            </a:r>
          </a:p>
          <a:p>
            <a:pPr lvl="2"/>
            <a:r>
              <a:rPr lang="en-US" altLang="ko-KR"/>
              <a:t>The code in Thread2 seems to assume that the variable </a:t>
            </a:r>
            <a:r>
              <a:rPr lang="en-US" altLang="ko-KR" err="1">
                <a:latin typeface="Courier New" panose="02070309020205020404" pitchFamily="49" charset="0"/>
                <a:cs typeface="Courier New" pitchFamily="49" charset="0"/>
              </a:rPr>
              <a:t>mThread</a:t>
            </a:r>
            <a:r>
              <a:rPr lang="en-US" altLang="ko-KR"/>
              <a:t> has already been </a:t>
            </a:r>
            <a:r>
              <a:rPr lang="en-US" altLang="ko-KR" i="1"/>
              <a:t>initialized</a:t>
            </a:r>
            <a:r>
              <a:rPr lang="en-US" altLang="ko-KR"/>
              <a:t> (and is not </a:t>
            </a:r>
            <a:r>
              <a:rPr lang="en-US" altLang="ko-KR">
                <a:latin typeface="Courier New" panose="02070309020205020404" pitchFamily="49" charset="0"/>
                <a:cs typeface="Courier New" pitchFamily="49" charset="0"/>
              </a:rPr>
              <a:t>NULL</a:t>
            </a:r>
            <a:r>
              <a:rPr lang="en-US" altLang="ko-KR"/>
              <a:t>).</a:t>
            </a:r>
          </a:p>
          <a:p>
            <a:pPr/>
            <a:endParaRPr lang="ko-KR" altLang="en-US"/>
          </a:p>
        </p:txBody>
      </p:sp>
      <p:sp>
        <p:nvSpPr>
          <p:cNvPr id="15" name="직사각형 5">
            <a:extLst>
              <a:ext uri="{FF2B5EF4-FFF2-40B4-BE49-F238E27FC236}">
                <a16:creationId xmlns:a16="http://schemas.microsoft.com/office/drawing/2014/main" id="{A15EA05C-677D-4BE8-8BB0-4D46E3BFC499}"/>
              </a:ext>
            </a:extLst>
          </p:cNvPr>
          <p:cNvSpPr/>
          <p:nvPr/>
        </p:nvSpPr>
        <p:spPr>
          <a:xfrm>
            <a:off x="1331640" y="4326920"/>
            <a:ext cx="6480720"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b="1">
                <a:solidFill>
                  <a:schemeClr val="tx1"/>
                </a:solidFill>
                <a:latin typeface="Courier New" panose="02070309020205020404" pitchFamily="49" charset="0"/>
                <a:cs typeface="Courier New" pitchFamily="49" charset="0"/>
              </a:rPr>
              <a:t>Thread1::</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schemeClr val="tx1"/>
                </a:solidFill>
                <a:latin typeface="Courier New" panose="02070309020205020404" pitchFamily="49" charset="0"/>
                <a:ea typeface="맑은 고딕" pitchFamily="50" charset="-127"/>
                <a:cs typeface="Courier New" pitchFamily="49" charset="0"/>
              </a:rPr>
              <a:t> init(){</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mThread = PR_CreateThread(mMain, …);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b="1">
                <a:solidFill>
                  <a:schemeClr val="tx1"/>
                </a:solidFill>
                <a:latin typeface="Courier New" panose="02070309020205020404" pitchFamily="49" charset="0"/>
                <a:ea typeface="맑은 고딕" pitchFamily="50" charset="-127"/>
                <a:cs typeface="Courier New" pitchFamily="49" charset="0"/>
              </a:rPr>
              <a:t>Thread2::</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schemeClr val="tx1"/>
                </a:solidFill>
                <a:latin typeface="Courier New" panose="02070309020205020404" pitchFamily="49" charset="0"/>
                <a:ea typeface="맑은 고딕" pitchFamily="50" charset="-127"/>
                <a:cs typeface="Courier New" pitchFamily="49" charset="0"/>
              </a:rPr>
              <a:t> mMain(…){</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mState = mThread-&gt;State</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3931838953"/>
      </p:ext>
    </p:extLst>
  </p:cSld>
  <p:clrMapOvr>
    <a:masterClrMapping/>
  </p:clrMapOvr>
  <p:transition/>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F3723018-10AF-4E72-AF72-331F2C4F0918}"/>
              </a:ext>
            </a:extLst>
          </p:cNvPr>
          <p:cNvSpPr>
            <a:spLocks noGrp="1"/>
          </p:cNvSpPr>
          <p:nvPr>
            <p:ph type="title"/>
          </p:nvPr>
        </p:nvSpPr>
        <p:spPr>
          <a:xfrm>
            <a:off x="214313" y="55563"/>
            <a:ext cx="8786812" cy="585787"/>
          </a:xfrm>
        </p:spPr>
        <p:txBody>
          <a:bodyPr>
            <a:normAutofit fontScale="90000"/>
          </a:bodyPr>
          <a:lstStyle>
            <a:defPPr/>
          </a:lstStyle>
          <a:p>
            <a:r>
              <a:rPr lang="en-US" altLang="ko-KR"/>
              <a:t>Order-Violation Bugs (Cont.)</a:t>
            </a:r>
            <a:endParaRPr lang="ko-KR" altLang="en-US"/>
          </a:p>
        </p:txBody>
      </p:sp>
      <p:sp>
        <p:nvSpPr>
          <p:cNvPr id="14" name="내용 개체 틀 2">
            <a:extLst>
              <a:ext uri="{FF2B5EF4-FFF2-40B4-BE49-F238E27FC236}">
                <a16:creationId xmlns:a16="http://schemas.microsoft.com/office/drawing/2014/main" id="{70AD33F9-0BCA-49D7-9849-800EEAF9667E}"/>
              </a:ext>
            </a:extLst>
          </p:cNvPr>
          <p:cNvSpPr>
            <a:spLocks noGrp="1"/>
          </p:cNvSpPr>
          <p:nvPr>
            <p:ph idx="1"/>
          </p:nvPr>
        </p:nvSpPr>
        <p:spPr>
          <a:xfrm>
            <a:off x="214313" y="880070"/>
            <a:ext cx="8786812" cy="5501258"/>
          </a:xfrm>
        </p:spPr>
        <p:txBody>
          <a:bodyPr/>
          <a:lstStyle>
            <a:defPPr/>
          </a:lstStyle>
          <a:p>
            <a:pPr/>
            <a:r>
              <a:rPr lang="en-US" altLang="ko-KR" b="1"/>
              <a:t>Solution</a:t>
            </a:r>
            <a:r>
              <a:rPr lang="en-US" altLang="ko-KR"/>
              <a:t>: Enforce ordering using </a:t>
            </a:r>
            <a:r>
              <a:rPr lang="en-US" altLang="ko-KR">
                <a:solidFill>
                  <a:schemeClr val="accent6">
                    <a:lumMod val="75000"/>
                  </a:schemeClr>
                </a:solidFill>
              </a:rPr>
              <a:t>condition variables</a:t>
            </a:r>
          </a:p>
        </p:txBody>
      </p:sp>
      <p:sp>
        <p:nvSpPr>
          <p:cNvPr id="15" name="직사각형 5">
            <a:extLst>
              <a:ext uri="{FF2B5EF4-FFF2-40B4-BE49-F238E27FC236}">
                <a16:creationId xmlns:a16="http://schemas.microsoft.com/office/drawing/2014/main" id="{2082E6DD-DC03-41E0-9E47-7B19C3CB257F}"/>
              </a:ext>
            </a:extLst>
          </p:cNvPr>
          <p:cNvSpPr/>
          <p:nvPr/>
        </p:nvSpPr>
        <p:spPr>
          <a:xfrm>
            <a:off x="683568" y="1556792"/>
            <a:ext cx="7776864" cy="440120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pthread_mutex_t mtLock = PTHREAD_MUTEX_INITIALIZER;</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pthread_cond_t mtCond = PTHREAD_COND_INITIALIZER;</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schemeClr val="tx1"/>
                </a:solidFill>
                <a:latin typeface="Courier New" panose="02070309020205020404" pitchFamily="49" charset="0"/>
                <a:ea typeface="맑은 고딕" pitchFamily="50" charset="-127"/>
                <a:cs typeface="Courier New" pitchFamily="49" charset="0"/>
              </a:rPr>
              <a:t> mtInit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schemeClr val="tx1"/>
                </a:solidFill>
                <a:latin typeface="Courier New" panose="02070309020205020404" pitchFamily="49" charset="0"/>
                <a:ea typeface="맑은 고딕" pitchFamily="50" charset="-127"/>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b="1">
                <a:solidFill>
                  <a:schemeClr val="tx1"/>
                </a:solidFill>
                <a:latin typeface="Courier New" panose="02070309020205020404" pitchFamily="49" charset="0"/>
                <a:ea typeface="맑은 고딕" pitchFamily="50" charset="-127"/>
                <a:cs typeface="Courier New" pitchFamily="49" charset="0"/>
              </a:rPr>
              <a:t>Thread 1::</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chemeClr val="accent6">
                    <a:lumMod val="75000"/>
                  </a:schemeClr>
                </a:solidFill>
                <a:latin typeface="Courier New" panose="02070309020205020404" pitchFamily="49" charset="0"/>
                <a:ea typeface="맑은 고딕" pitchFamily="50" charset="-127"/>
                <a:cs typeface="Courier New" pitchFamily="49" charset="0"/>
              </a:rPr>
              <a:t>void</a:t>
            </a:r>
            <a:r>
              <a:rPr lang="en-US" altLang="ko-KR" sz="1400">
                <a:solidFill>
                  <a:schemeClr val="tx1"/>
                </a:solidFill>
                <a:latin typeface="Courier New" panose="02070309020205020404" pitchFamily="49" charset="0"/>
                <a:ea typeface="맑은 고딕" pitchFamily="50" charset="-127"/>
                <a:cs typeface="Courier New" pitchFamily="49" charset="0"/>
              </a:rPr>
              <a:t> init(){</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mThread = PR_CreateThread(mMain,…);</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signal that the thread has been created.</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pthread_mutex_lock(&amp;mtLock);</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mtInit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schemeClr val="tx1"/>
                </a:solidFill>
                <a:latin typeface="Courier New" panose="02070309020205020404" pitchFamily="49" charset="0"/>
                <a:ea typeface="맑은 고딕" pitchFamily="50" charset="-127"/>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pthread_cond_signal(&amp;mtCond);</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pthread_mutex_unlock(&amp;mtLock);</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b="1">
                <a:solidFill>
                  <a:schemeClr val="tx1"/>
                </a:solidFill>
                <a:latin typeface="Courier New" panose="02070309020205020404" pitchFamily="49" charset="0"/>
                <a:ea typeface="맑은 고딕" pitchFamily="50" charset="-127"/>
                <a:cs typeface="Courier New" pitchFamily="49" charset="0"/>
              </a:rPr>
              <a:t>Thread2::</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schemeClr val="tx1"/>
                </a:solidFill>
                <a:latin typeface="Courier New" panose="02070309020205020404" pitchFamily="49" charset="0"/>
                <a:ea typeface="맑은 고딕" pitchFamily="50" charset="-127"/>
                <a:cs typeface="Courier New" pitchFamily="49" charset="0"/>
              </a:rPr>
              <a:t> mMain(…){</a:t>
            </a:r>
          </a:p>
          <a:p>
            <a:pPr marL="342900" indent="-342900">
              <a:buAutoNum type="arabicPlain"/>
            </a:pPr>
            <a:r>
              <a:rPr lang="en-US" altLang="ko-KR" sz="1400">
                <a:solidFill>
                  <a:schemeClr val="tx1"/>
                </a:solidFill>
                <a:latin typeface="Courier New" panose="02070309020205020404" pitchFamily="49" charset="0"/>
                <a:ea typeface="맑은 고딕" pitchFamily="50" charset="-127"/>
                <a:cs typeface="Courier New" pitchFamily="49" charset="0"/>
              </a:rPr>
              <a:t> 	…</a:t>
            </a:r>
          </a:p>
        </p:txBody>
      </p:sp>
    </p:spTree>
    <p:extLst>
      <p:ext uri="{BB962C8B-B14F-4D97-AF65-F5344CB8AC3E}">
        <p14:creationId xmlns:p14="http://schemas.microsoft.com/office/powerpoint/2010/main" val="925747275"/>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A17E935B-2860-43F0-9D6F-F7CD3B97BF42}"/>
              </a:ext>
            </a:extLst>
          </p:cNvPr>
          <p:cNvSpPr>
            <a:spLocks noGrp="1"/>
          </p:cNvSpPr>
          <p:nvPr>
            <p:ph type="title"/>
          </p:nvPr>
        </p:nvSpPr>
        <p:spPr>
          <a:xfrm>
            <a:off x="214313" y="55563"/>
            <a:ext cx="8786812" cy="585787"/>
          </a:xfrm>
        </p:spPr>
        <p:txBody>
          <a:bodyPr>
            <a:normAutofit fontScale="90000"/>
          </a:bodyPr>
          <a:lstStyle>
            <a:defPPr/>
          </a:lstStyle>
          <a:p>
            <a:r>
              <a:rPr lang="en-US" altLang="ko-KR"/>
              <a:t>Order-Violation Bugs (Cont.)</a:t>
            </a:r>
            <a:endParaRPr lang="ko-KR" altLang="en-US"/>
          </a:p>
        </p:txBody>
      </p:sp>
      <p:sp>
        <p:nvSpPr>
          <p:cNvPr id="14" name="직사각형 5">
            <a:extLst>
              <a:ext uri="{FF2B5EF4-FFF2-40B4-BE49-F238E27FC236}">
                <a16:creationId xmlns:a16="http://schemas.microsoft.com/office/drawing/2014/main" id="{EE41F53F-0CB0-471B-8ED8-39034927BB04}"/>
              </a:ext>
            </a:extLst>
          </p:cNvPr>
          <p:cNvSpPr/>
          <p:nvPr/>
        </p:nvSpPr>
        <p:spPr>
          <a:xfrm>
            <a:off x="683568" y="1037635"/>
            <a:ext cx="7776864"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Font typeface="Wingdings" pitchFamily="2" charset="2"/>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wait for the thread to be initialized …</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pthread_mutex_lock(&amp;mtLock);</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a:t>
            </a:r>
            <a:r>
              <a:rPr lang="en-US" altLang="ko-KR" sz="1400">
                <a:solidFill>
                  <a:schemeClr val="accent6">
                    <a:lumMod val="75000"/>
                  </a:schemeClr>
                </a:solidFill>
                <a:latin typeface="Courier New" panose="02070309020205020404" pitchFamily="49" charset="0"/>
                <a:ea typeface="맑은 고딕" pitchFamily="50" charset="-127"/>
                <a:cs typeface="Courier New" pitchFamily="49" charset="0"/>
              </a:rPr>
              <a:t>while</a:t>
            </a:r>
            <a:r>
              <a:rPr lang="en-US" altLang="ko-KR" sz="1400">
                <a:solidFill>
                  <a:schemeClr val="tx1"/>
                </a:solidFill>
                <a:latin typeface="Courier New" panose="02070309020205020404" pitchFamily="49" charset="0"/>
                <a:ea typeface="맑은 고딕" pitchFamily="50" charset="-127"/>
                <a:cs typeface="Courier New" pitchFamily="49" charset="0"/>
              </a:rPr>
              <a:t>(mtInit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schemeClr val="tx1"/>
                </a:solidFill>
                <a:latin typeface="Courier New" panose="02070309020205020404" pitchFamily="49" charset="0"/>
                <a:ea typeface="맑은 고딕" pitchFamily="50" charset="-127"/>
                <a:cs typeface="Courier New" pitchFamily="49" charset="0"/>
              </a:rPr>
              <a:t>)</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pthread_cond_wait(&amp;mtCond, &amp;mtLock);</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pthread_mutex_unlock(&amp;mtLock);</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mState = mThread-&gt;State; </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 	…</a:t>
            </a:r>
          </a:p>
          <a:p>
            <a:pPr marL="342900" indent="-342900">
              <a:buAutoNum type="arabicPlain" startAt="21"/>
            </a:pPr>
            <a:r>
              <a:rPr lang="en-US" altLang="ko-KR" sz="1400">
                <a:solidFill>
                  <a:schemeClr val="tx1"/>
                </a:solidFill>
                <a:latin typeface="Courier New" panose="02070309020205020404" pitchFamily="49" charset="0"/>
                <a:ea typeface="맑은 고딕" pitchFamily="50" charset="-127"/>
                <a:cs typeface="Courier New" pitchFamily="49" charset="0"/>
              </a:rPr>
              <a:t>}</a:t>
            </a:r>
            <a:endParaRPr lang="en-US" altLang="ko-KR" sz="1400">
              <a:solidFill>
                <a:schemeClr val="tx1"/>
              </a:solidFill>
              <a:latin typeface="Courier New" panose="02070309020205020404" pitchFamily="49" charset="0"/>
              <a:cs typeface="Courier New" pitchFamily="49" charset="0"/>
            </a:endParaRPr>
          </a:p>
        </p:txBody>
      </p:sp>
    </p:spTree>
    <p:extLst>
      <p:ext uri="{BB962C8B-B14F-4D97-AF65-F5344CB8AC3E}">
        <p14:creationId xmlns:p14="http://schemas.microsoft.com/office/powerpoint/2010/main" val="992420896"/>
      </p:ext>
    </p:extLst>
  </p:cSld>
  <p:clrMapOvr>
    <a:masterClrMapping/>
  </p:clrMapOvr>
  <p:transition/>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F22D6447-7960-486C-85BF-CD06212DCA1C}"/>
              </a:ext>
            </a:extLst>
          </p:cNvPr>
          <p:cNvSpPr>
            <a:spLocks noGrp="1"/>
          </p:cNvSpPr>
          <p:nvPr>
            <p:ph type="title"/>
          </p:nvPr>
        </p:nvSpPr>
        <p:spPr>
          <a:xfrm>
            <a:off x="214313" y="55563"/>
            <a:ext cx="8786812" cy="585787"/>
          </a:xfrm>
        </p:spPr>
        <p:txBody>
          <a:bodyPr>
            <a:normAutofit fontScale="90000"/>
          </a:bodyPr>
          <a:lstStyle>
            <a:defPPr/>
          </a:lstStyle>
          <a:p>
            <a:r>
              <a:rPr lang="en-US" altLang="ko-KR"/>
              <a:t>Deadlock Bugs</a:t>
            </a:r>
            <a:endParaRPr lang="ko-KR" altLang="en-US"/>
          </a:p>
        </p:txBody>
      </p:sp>
      <p:sp>
        <p:nvSpPr>
          <p:cNvPr id="14" name="내용 개체 틀 2">
            <a:extLst>
              <a:ext uri="{FF2B5EF4-FFF2-40B4-BE49-F238E27FC236}">
                <a16:creationId xmlns:a16="http://schemas.microsoft.com/office/drawing/2014/main" id="{2C931749-8E59-41D0-B0A1-9864B957C7EF}"/>
              </a:ext>
            </a:extLst>
          </p:cNvPr>
          <p:cNvSpPr>
            <a:spLocks noGrp="1"/>
          </p:cNvSpPr>
          <p:nvPr>
            <p:ph idx="1"/>
          </p:nvPr>
        </p:nvSpPr>
        <p:spPr>
          <a:xfrm>
            <a:off x="381251" y="833373"/>
            <a:ext cx="8786812" cy="5501258"/>
          </a:xfrm>
        </p:spPr>
        <p:txBody>
          <a:bodyPr/>
          <a:lstStyle>
            <a:defPPr/>
          </a:lstStyle>
          <a:p>
            <a:pPr lvl="1"/>
            <a:endParaRPr lang="en-US" altLang="ko-KR"/>
          </a:p>
          <a:p>
            <a:pPr lvl="1"/>
            <a:endParaRPr lang="en-US" altLang="ko-KR"/>
          </a:p>
          <a:p>
            <a:pPr lvl="1"/>
            <a:r>
              <a:rPr lang="en-US" altLang="ko-KR">
                <a:cs typeface="Courier New" pitchFamily="49" charset="0"/>
              </a:rPr>
              <a:t>The presence of </a:t>
            </a:r>
            <a:r>
              <a:rPr lang="en-US" altLang="ko-KR">
                <a:solidFill>
                  <a:schemeClr val="accent6">
                    <a:lumMod val="75000"/>
                  </a:schemeClr>
                </a:solidFill>
                <a:cs typeface="Courier New" pitchFamily="49" charset="0"/>
              </a:rPr>
              <a:t>a cycle</a:t>
            </a:r>
          </a:p>
          <a:p>
            <a:pPr lvl="2"/>
            <a:r>
              <a:rPr lang="en-US" altLang="ko-KR">
                <a:latin typeface="Courier New" panose="02070309020205020404" pitchFamily="49" charset="0"/>
                <a:cs typeface="Courier New" pitchFamily="49" charset="0"/>
              </a:rPr>
              <a:t>Thread1</a:t>
            </a:r>
            <a:r>
              <a:rPr lang="en-US" altLang="ko-KR"/>
              <a:t> is holding a lock </a:t>
            </a:r>
            <a:r>
              <a:rPr lang="en-US" altLang="ko-KR">
                <a:latin typeface="Courier New" panose="02070309020205020404" pitchFamily="49" charset="0"/>
                <a:cs typeface="Courier New" pitchFamily="49" charset="0"/>
              </a:rPr>
              <a:t>L1</a:t>
            </a:r>
            <a:r>
              <a:rPr lang="en-US" altLang="ko-KR"/>
              <a:t> and waiting for another one, </a:t>
            </a:r>
            <a:r>
              <a:rPr lang="en-US" altLang="ko-KR">
                <a:latin typeface="Courier New" panose="02070309020205020404" pitchFamily="49" charset="0"/>
                <a:cs typeface="Courier New" pitchFamily="49" charset="0"/>
              </a:rPr>
              <a:t>L2</a:t>
            </a:r>
            <a:r>
              <a:rPr lang="en-US" altLang="ko-KR"/>
              <a:t>.</a:t>
            </a:r>
          </a:p>
          <a:p>
            <a:pPr lvl="2"/>
            <a:r>
              <a:rPr lang="en-US" altLang="ko-KR">
                <a:latin typeface="Courier New" panose="02070309020205020404" pitchFamily="49" charset="0"/>
                <a:cs typeface="Courier New" pitchFamily="49" charset="0"/>
              </a:rPr>
              <a:t>Thread2</a:t>
            </a:r>
            <a:r>
              <a:rPr lang="en-US" altLang="ko-KR"/>
              <a:t> that holds lock </a:t>
            </a:r>
            <a:r>
              <a:rPr lang="en-US" altLang="ko-KR">
                <a:latin typeface="Courier New" panose="02070309020205020404" pitchFamily="49" charset="0"/>
                <a:cs typeface="Courier New" pitchFamily="49" charset="0"/>
              </a:rPr>
              <a:t>L2</a:t>
            </a:r>
            <a:r>
              <a:rPr lang="en-US" altLang="ko-KR"/>
              <a:t> is waiting for </a:t>
            </a:r>
            <a:r>
              <a:rPr lang="en-US" altLang="ko-KR">
                <a:latin typeface="Courier New" panose="02070309020205020404" pitchFamily="49" charset="0"/>
                <a:cs typeface="Courier New" pitchFamily="49" charset="0"/>
              </a:rPr>
              <a:t>L1</a:t>
            </a:r>
            <a:r>
              <a:rPr lang="en-US" altLang="ko-KR"/>
              <a:t> to be release.</a:t>
            </a:r>
          </a:p>
          <a:p>
            <a:pPr lvl="1"/>
            <a:endParaRPr lang="ko-KR" altLang="en-US"/>
          </a:p>
        </p:txBody>
      </p:sp>
      <p:graphicFrame>
        <p:nvGraphicFramePr>
          <p:cNvPr id="15" name="표 8">
            <a:extLst>
              <a:ext uri="{FF2B5EF4-FFF2-40B4-BE49-F238E27FC236}">
                <a16:creationId xmlns:a16="http://schemas.microsoft.com/office/drawing/2014/main" id="{CB805B94-58C0-4D88-AC58-287423648685}"/>
              </a:ext>
            </a:extLst>
          </p:cNvPr>
          <p:cNvGraphicFramePr>
            <a:graphicFrameLocks noGrp="1"/>
          </p:cNvGraphicFramePr>
          <p:nvPr/>
        </p:nvGraphicFramePr>
        <p:xfrm>
          <a:off x="2411760" y="836712"/>
          <a:ext cx="4320480" cy="1188720"/>
        </p:xfrm>
        <a:graphic>
          <a:graphicData uri="http://schemas.openxmlformats.org/drawingml/2006/table">
            <a:tbl>
              <a:tblPr firstRow="1" bandRow="1">
                <a:tableStyleId>{2D5ABB26-0587-4C30-8999-92F81FD0307C}</a:tableStyleId>
              </a:tblPr>
              <a:tblGrid>
                <a:gridCol w="2160240">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370840">
                <a:tc>
                  <a:txBody>
                    <a:bodyPr vert="horz" wrap="square"/>
                    <a:lstStyle>
                      <a:defPPr/>
                    </a:lstStyle>
                    <a:p>
                      <a:pPr algn="ctr">
                        <a:lnSpc>
                          <a:spcPct val="150000"/>
                        </a:lnSpc>
                      </a:pPr>
                      <a:r>
                        <a:rPr lang="en-US" altLang="ko-KR" sz="1600">
                          <a:latin typeface="Courier New" panose="02070309020205020404" pitchFamily="49" charset="0"/>
                          <a:cs typeface="Courier New" pitchFamily="49" charset="0"/>
                        </a:rPr>
                        <a:t>Thread 1:</a:t>
                      </a:r>
                    </a:p>
                    <a:p>
                      <a:pPr algn="ctr">
                        <a:lnSpc>
                          <a:spcPct val="150000"/>
                        </a:lnSpc>
                      </a:pPr>
                      <a:r>
                        <a:rPr lang="en-US" altLang="ko-KR" sz="1600">
                          <a:latin typeface="Courier New" panose="02070309020205020404" pitchFamily="49" charset="0"/>
                          <a:cs typeface="Courier New" pitchFamily="49" charset="0"/>
                        </a:rPr>
                        <a:t>lock(L1);</a:t>
                      </a:r>
                    </a:p>
                    <a:p>
                      <a:pPr algn="ctr">
                        <a:lnSpc>
                          <a:spcPct val="150000"/>
                        </a:lnSpc>
                      </a:pPr>
                      <a:r>
                        <a:rPr lang="en-US" altLang="ko-KR" sz="1600">
                          <a:latin typeface="Courier New" panose="02070309020205020404" pitchFamily="49" charset="0"/>
                          <a:cs typeface="Courier New" pitchFamily="49" charset="0"/>
                        </a:rPr>
                        <a:t>lock(L2);</a:t>
                      </a:r>
                      <a:endParaRPr lang="en-US" altLang="ko-KR" sz="1600">
                        <a:solidFill>
                          <a:schemeClr val="tx1"/>
                        </a:solidFill>
                        <a:latin typeface="Courier New" panose="02070309020205020404" pitchFamily="49" charset="0"/>
                        <a:cs typeface="Courier New" pitchFamily="49" charset="0"/>
                      </a:endParaRPr>
                    </a:p>
                  </a:txBody>
                  <a:tcPr/>
                </a:tc>
                <a:tc>
                  <a:txBody>
                    <a:bodyPr vert="horz" wrap="square"/>
                    <a:lstStyle>
                      <a:defPPr/>
                    </a:lstStyle>
                    <a:p>
                      <a:pPr algn="ctr">
                        <a:lnSpc>
                          <a:spcPct val="150000"/>
                        </a:lnSpc>
                      </a:pPr>
                      <a:r>
                        <a:rPr lang="en-US" altLang="ko-KR" sz="1600">
                          <a:latin typeface="Courier New" panose="02070309020205020404" pitchFamily="49" charset="0"/>
                          <a:cs typeface="Courier New" pitchFamily="49" charset="0"/>
                        </a:rPr>
                        <a:t>Thread 2:</a:t>
                      </a:r>
                    </a:p>
                    <a:p>
                      <a:pPr algn="ctr">
                        <a:lnSpc>
                          <a:spcPct val="150000"/>
                        </a:lnSpc>
                      </a:pPr>
                      <a:r>
                        <a:rPr lang="en-US" altLang="ko-KR" sz="1600">
                          <a:latin typeface="Courier New" panose="02070309020205020404" pitchFamily="49" charset="0"/>
                          <a:cs typeface="Courier New" pitchFamily="49" charset="0"/>
                        </a:rPr>
                        <a:t>lock(L2);</a:t>
                      </a:r>
                    </a:p>
                    <a:p>
                      <a:pPr algn="ctr">
                        <a:lnSpc>
                          <a:spcPct val="150000"/>
                        </a:lnSpc>
                      </a:pPr>
                      <a:r>
                        <a:rPr lang="en-US" altLang="ko-KR" sz="1600">
                          <a:latin typeface="Courier New" panose="02070309020205020404" pitchFamily="49" charset="0"/>
                          <a:cs typeface="Courier New" pitchFamily="49" charset="0"/>
                        </a:rPr>
                        <a:t>lock(L1);</a:t>
                      </a:r>
                      <a:endParaRPr lang="en-US" altLang="ko-KR" sz="1600">
                        <a:solidFill>
                          <a:schemeClr val="tx1"/>
                        </a:solidFill>
                        <a:latin typeface="Courier New" panose="02070309020205020404" pitchFamily="49" charset="0"/>
                        <a:cs typeface="Courier New" pitchFamily="49" charset="0"/>
                      </a:endParaRPr>
                    </a:p>
                  </a:txBody>
                  <a:tcPr/>
                </a:tc>
                <a:extLst>
                  <a:ext uri="{0D108BD9-81ED-4DB2-BD59-A6C34878D82A}">
                    <a16:rowId xmlns:a16="http://schemas.microsoft.com/office/drawing/2014/main" val="10000"/>
                  </a:ext>
                </a:extLst>
              </a:tr>
            </a:tbl>
          </a:graphicData>
        </a:graphic>
      </p:graphicFrame>
      <p:grpSp>
        <p:nvGrpSpPr>
          <p:cNvPr id="16" name="그룹 28">
            <a:extLst>
              <a:ext uri="{FF2B5EF4-FFF2-40B4-BE49-F238E27FC236}">
                <a16:creationId xmlns:a16="http://schemas.microsoft.com/office/drawing/2014/main" id="{A4E4E8A5-0979-45B9-B3A5-8FB24E93C552}"/>
              </a:ext>
            </a:extLst>
          </p:cNvPr>
          <p:cNvGrpSpPr/>
          <p:nvPr/>
        </p:nvGrpSpPr>
        <p:grpSpPr>
          <a:xfrm>
            <a:off x="3131840" y="3697287"/>
            <a:ext cx="2988216" cy="2756049"/>
            <a:chOff x="3131840" y="3697287"/>
            <a:chExt cx="2988216" cy="2756049"/>
          </a:xfrm>
        </p:grpSpPr>
        <p:sp>
          <p:nvSpPr>
            <p:cNvPr id="17" name="직사각형 9">
              <a:extLst>
                <a:ext uri="{FF2B5EF4-FFF2-40B4-BE49-F238E27FC236}">
                  <a16:creationId xmlns:a16="http://schemas.microsoft.com/office/drawing/2014/main" id="{B562B611-55C7-4BDA-9F8A-80D27D88EB92}"/>
                </a:ext>
              </a:extLst>
            </p:cNvPr>
            <p:cNvSpPr/>
            <p:nvPr/>
          </p:nvSpPr>
          <p:spPr>
            <a:xfrm>
              <a:off x="5160608" y="3789040"/>
              <a:ext cx="828000" cy="720000"/>
            </a:xfrm>
            <a:prstGeom prst="rect">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200">
                  <a:solidFill>
                    <a:prstClr val="black"/>
                  </a:solidFill>
                  <a:latin typeface="Courier New" panose="02070309020205020404" pitchFamily="49" charset="0"/>
                  <a:ea typeface="맑은 고딕" pitchFamily="50" charset="-127"/>
                  <a:cs typeface="Courier New" pitchFamily="49" charset="0"/>
                </a:rPr>
                <a:t>Lock L1</a:t>
              </a:r>
              <a:endParaRPr lang="ko-KR" altLang="en-US" sz="1200">
                <a:solidFill>
                  <a:prstClr val="black"/>
                </a:solidFill>
                <a:latin typeface="Courier New" panose="02070309020205020404" pitchFamily="49" charset="0"/>
                <a:ea typeface="맑은 고딕" pitchFamily="50" charset="-127"/>
                <a:cs typeface="Courier New" pitchFamily="49" charset="0"/>
              </a:endParaRPr>
            </a:p>
          </p:txBody>
        </p:sp>
        <p:sp>
          <p:nvSpPr>
            <p:cNvPr id="18" name="타원 10">
              <a:extLst>
                <a:ext uri="{FF2B5EF4-FFF2-40B4-BE49-F238E27FC236}">
                  <a16:creationId xmlns:a16="http://schemas.microsoft.com/office/drawing/2014/main" id="{58E90A3F-215A-4B81-8174-802DD42D7F11}"/>
                </a:ext>
              </a:extLst>
            </p:cNvPr>
            <p:cNvSpPr/>
            <p:nvPr/>
          </p:nvSpPr>
          <p:spPr>
            <a:xfrm>
              <a:off x="3131840" y="3697287"/>
              <a:ext cx="1044000" cy="900000"/>
            </a:xfrm>
            <a:prstGeom prst="ellipse">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200">
                  <a:solidFill>
                    <a:prstClr val="black"/>
                  </a:solidFill>
                  <a:latin typeface="Courier New" panose="02070309020205020404" pitchFamily="49" charset="0"/>
                  <a:ea typeface="맑은 고딕" pitchFamily="50" charset="-127"/>
                  <a:cs typeface="Courier New" pitchFamily="49" charset="0"/>
                </a:rPr>
                <a:t>Thread 1</a:t>
              </a:r>
              <a:endParaRPr lang="ko-KR" altLang="en-US" sz="1200">
                <a:solidFill>
                  <a:prstClr val="black"/>
                </a:solidFill>
                <a:latin typeface="Courier New" panose="02070309020205020404" pitchFamily="49" charset="0"/>
                <a:ea typeface="맑은 고딕" pitchFamily="50" charset="-127"/>
                <a:cs typeface="Courier New" pitchFamily="49" charset="0"/>
              </a:endParaRPr>
            </a:p>
          </p:txBody>
        </p:sp>
        <p:sp>
          <p:nvSpPr>
            <p:cNvPr id="19" name="직사각형 11">
              <a:extLst>
                <a:ext uri="{FF2B5EF4-FFF2-40B4-BE49-F238E27FC236}">
                  <a16:creationId xmlns:a16="http://schemas.microsoft.com/office/drawing/2014/main" id="{344F62D8-77F6-4D84-B92D-4ABCAA52FA86}"/>
                </a:ext>
              </a:extLst>
            </p:cNvPr>
            <p:cNvSpPr/>
            <p:nvPr/>
          </p:nvSpPr>
          <p:spPr>
            <a:xfrm>
              <a:off x="3248267" y="5661328"/>
              <a:ext cx="828000" cy="720000"/>
            </a:xfrm>
            <a:prstGeom prst="rect">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200">
                  <a:solidFill>
                    <a:prstClr val="black"/>
                  </a:solidFill>
                  <a:latin typeface="Courier New" panose="02070309020205020404" pitchFamily="49" charset="0"/>
                  <a:ea typeface="맑은 고딕" pitchFamily="50" charset="-127"/>
                  <a:cs typeface="Courier New" pitchFamily="49" charset="0"/>
                </a:rPr>
                <a:t>Lock L2</a:t>
              </a:r>
              <a:endParaRPr lang="ko-KR" altLang="en-US" sz="1200">
                <a:solidFill>
                  <a:prstClr val="black"/>
                </a:solidFill>
                <a:latin typeface="Courier New" panose="02070309020205020404" pitchFamily="49" charset="0"/>
                <a:ea typeface="맑은 고딕" pitchFamily="50" charset="-127"/>
                <a:cs typeface="Courier New" pitchFamily="49" charset="0"/>
              </a:endParaRPr>
            </a:p>
          </p:txBody>
        </p:sp>
        <p:sp>
          <p:nvSpPr>
            <p:cNvPr id="20" name="타원 12">
              <a:extLst>
                <a:ext uri="{FF2B5EF4-FFF2-40B4-BE49-F238E27FC236}">
                  <a16:creationId xmlns:a16="http://schemas.microsoft.com/office/drawing/2014/main" id="{C7762CB3-DB02-4D9E-898B-8BDA37B6391D}"/>
                </a:ext>
              </a:extLst>
            </p:cNvPr>
            <p:cNvSpPr/>
            <p:nvPr/>
          </p:nvSpPr>
          <p:spPr>
            <a:xfrm>
              <a:off x="5076056" y="5553336"/>
              <a:ext cx="1044000" cy="900000"/>
            </a:xfrm>
            <a:prstGeom prst="ellipse">
              <a:avLst/>
            </a:prstGeom>
            <a:noFill/>
            <a:ln w="12700">
              <a:solidFill>
                <a:schemeClr val="tx1"/>
              </a:solidFill>
            </a:ln>
            <a:effectLst>
              <a:outerShdw sx="1000" sy="1000" rotWithShape="0">
                <a:srgbClr val="000000"/>
              </a:outerShdw>
            </a:effectLst>
          </p:spPr>
          <p:style>
            <a:lnRef idx="3">
              <a:schemeClr val="lt1"/>
            </a:lnRef>
            <a:fillRef idx="1">
              <a:schemeClr val="accent1"/>
            </a:fillRef>
            <a:effectRef idx="1">
              <a:schemeClr val="accent1"/>
            </a:effectRef>
            <a:fontRef idx="minor">
              <a:schemeClr val="lt1"/>
            </a:fontRef>
          </p:style>
          <p:txBody>
            <a:bodyPr wrap="square" lIns="0" rIns="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200">
                  <a:solidFill>
                    <a:prstClr val="black"/>
                  </a:solidFill>
                  <a:latin typeface="Courier New" panose="02070309020205020404" pitchFamily="49" charset="0"/>
                  <a:ea typeface="맑은 고딕" pitchFamily="50" charset="-127"/>
                  <a:cs typeface="Courier New" pitchFamily="49" charset="0"/>
                </a:rPr>
                <a:t>Thread 2</a:t>
              </a:r>
              <a:endParaRPr lang="ko-KR" altLang="en-US" sz="1200">
                <a:solidFill>
                  <a:prstClr val="black"/>
                </a:solidFill>
                <a:latin typeface="Courier New" panose="02070309020205020404" pitchFamily="49" charset="0"/>
                <a:ea typeface="맑은 고딕" pitchFamily="50" charset="-127"/>
                <a:cs typeface="Courier New" pitchFamily="49" charset="0"/>
              </a:endParaRPr>
            </a:p>
          </p:txBody>
        </p:sp>
        <p:sp>
          <p:nvSpPr>
            <p:cNvPr id="21" name="TextBox 20">
              <a:extLst>
                <a:ext uri="{FF2B5EF4-FFF2-40B4-BE49-F238E27FC236}">
                  <a16:creationId xmlns:a16="http://schemas.microsoft.com/office/drawing/2014/main" id="{59605CBC-1CE0-4840-BF5C-F5FE4527AB04}"/>
                </a:ext>
              </a:extLst>
            </p:cNvPr>
            <p:cNvSpPr txBox="1"/>
            <p:nvPr/>
          </p:nvSpPr>
          <p:spPr>
            <a:xfrm>
              <a:off x="4337978" y="3813249"/>
              <a:ext cx="606256" cy="276999"/>
            </a:xfrm>
            <a:prstGeom prst="rect">
              <a:avLst/>
            </a:prstGeom>
            <a:noFill/>
          </p:spPr>
          <p:txBody>
            <a:bodyPr wrap="none" rtlCol="0">
              <a:spAutoFit/>
            </a:bodyPr>
            <a:lstStyle>
              <a:defPPr>
                <a:defRPr lang="en-US"/>
              </a:defPPr>
            </a:lstStyle>
            <a:p>
              <a:pPr/>
              <a:r>
                <a:rPr lang="en-US" altLang="ko-KR" sz="1200" b="1">
                  <a:latin typeface="맑은 고딕" pitchFamily="50" charset="-127"/>
                  <a:ea typeface="맑은 고딕" pitchFamily="50" charset="-127"/>
                </a:rPr>
                <a:t>Holds</a:t>
              </a:r>
              <a:endParaRPr lang="ko-KR" altLang="en-US" sz="1200" b="1">
                <a:latin typeface="맑은 고딕" pitchFamily="50" charset="-127"/>
                <a:ea typeface="맑은 고딕" pitchFamily="50" charset="-127"/>
              </a:endParaRPr>
            </a:p>
          </p:txBody>
        </p:sp>
        <p:cxnSp>
          <p:nvCxnSpPr>
            <p:cNvPr id="22" name="직선 연결선 16">
              <a:extLst>
                <a:ext uri="{FF2B5EF4-FFF2-40B4-BE49-F238E27FC236}">
                  <a16:creationId xmlns:a16="http://schemas.microsoft.com/office/drawing/2014/main" id="{0E9AB3D0-39C1-4947-AD0E-C46CE9995A17}"/>
                </a:ext>
              </a:extLst>
            </p:cNvPr>
            <p:cNvCxnSpPr/>
            <p:nvPr/>
          </p:nvCxnSpPr>
          <p:spPr>
            <a:xfrm flipH="1" flipV="1">
              <a:off x="3653840" y="4652590"/>
              <a:ext cx="0" cy="971274"/>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FBDB804-9A2D-44FF-BC1C-9BA135E110EC}"/>
                </a:ext>
              </a:extLst>
            </p:cNvPr>
            <p:cNvSpPr txBox="1"/>
            <p:nvPr/>
          </p:nvSpPr>
          <p:spPr>
            <a:xfrm rot="16200000">
              <a:off x="2910772" y="4959676"/>
              <a:ext cx="982128" cy="276999"/>
            </a:xfrm>
            <a:prstGeom prst="rect">
              <a:avLst/>
            </a:prstGeom>
            <a:noFill/>
          </p:spPr>
          <p:txBody>
            <a:bodyPr wrap="none" rtlCol="0">
              <a:spAutoFit/>
            </a:bodyPr>
            <a:lstStyle>
              <a:defPPr>
                <a:defRPr lang="en-US"/>
              </a:defPPr>
            </a:lstStyle>
            <a:p>
              <a:pPr/>
              <a:r>
                <a:rPr lang="en-US" altLang="ko-KR" sz="1200" b="1">
                  <a:latin typeface="맑은 고딕" pitchFamily="50" charset="-127"/>
                  <a:ea typeface="맑은 고딕" pitchFamily="50" charset="-127"/>
                </a:rPr>
                <a:t>Wanted by</a:t>
              </a:r>
              <a:endParaRPr lang="ko-KR" altLang="en-US" sz="1200" b="1">
                <a:latin typeface="맑은 고딕" pitchFamily="50" charset="-127"/>
                <a:ea typeface="맑은 고딕" pitchFamily="50" charset="-127"/>
              </a:endParaRPr>
            </a:p>
          </p:txBody>
        </p:sp>
        <p:cxnSp>
          <p:nvCxnSpPr>
            <p:cNvPr id="24" name="직선 연결선 18">
              <a:extLst>
                <a:ext uri="{FF2B5EF4-FFF2-40B4-BE49-F238E27FC236}">
                  <a16:creationId xmlns:a16="http://schemas.microsoft.com/office/drawing/2014/main" id="{DAC8A580-90D4-44CD-9956-5FF555EE8A63}"/>
                </a:ext>
              </a:extLst>
            </p:cNvPr>
            <p:cNvCxnSpPr/>
            <p:nvPr/>
          </p:nvCxnSpPr>
          <p:spPr>
            <a:xfrm flipH="1">
              <a:off x="4188408" y="6021328"/>
              <a:ext cx="794667" cy="0"/>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F8EBA8-23CD-4BE6-A88C-1C41D13F39C0}"/>
                </a:ext>
              </a:extLst>
            </p:cNvPr>
            <p:cNvSpPr txBox="1"/>
            <p:nvPr/>
          </p:nvSpPr>
          <p:spPr>
            <a:xfrm>
              <a:off x="4375594" y="6054065"/>
              <a:ext cx="606256" cy="276999"/>
            </a:xfrm>
            <a:prstGeom prst="rect">
              <a:avLst/>
            </a:prstGeom>
            <a:noFill/>
          </p:spPr>
          <p:txBody>
            <a:bodyPr wrap="none" rtlCol="0">
              <a:spAutoFit/>
            </a:bodyPr>
            <a:lstStyle>
              <a:defPPr>
                <a:defRPr lang="en-US"/>
              </a:defPPr>
            </a:lstStyle>
            <a:p>
              <a:pPr/>
              <a:r>
                <a:rPr lang="en-US" altLang="ko-KR" sz="1200" b="1">
                  <a:latin typeface="맑은 고딕" pitchFamily="50" charset="-127"/>
                  <a:ea typeface="맑은 고딕" pitchFamily="50" charset="-127"/>
                </a:rPr>
                <a:t>Holds</a:t>
              </a:r>
              <a:endParaRPr lang="ko-KR" altLang="en-US" sz="1200" b="1">
                <a:latin typeface="맑은 고딕" pitchFamily="50" charset="-127"/>
                <a:ea typeface="맑은 고딕" pitchFamily="50" charset="-127"/>
              </a:endParaRPr>
            </a:p>
          </p:txBody>
        </p:sp>
        <p:sp>
          <p:nvSpPr>
            <p:cNvPr id="26" name="TextBox 25">
              <a:extLst>
                <a:ext uri="{FF2B5EF4-FFF2-40B4-BE49-F238E27FC236}">
                  <a16:creationId xmlns:a16="http://schemas.microsoft.com/office/drawing/2014/main" id="{26F59922-B7C4-48F5-AAC1-9B28281E7DA5}"/>
                </a:ext>
              </a:extLst>
            </p:cNvPr>
            <p:cNvSpPr txBox="1"/>
            <p:nvPr/>
          </p:nvSpPr>
          <p:spPr>
            <a:xfrm rot="5400000">
              <a:off x="5286622" y="4933693"/>
              <a:ext cx="982128" cy="276999"/>
            </a:xfrm>
            <a:prstGeom prst="rect">
              <a:avLst/>
            </a:prstGeom>
            <a:noFill/>
          </p:spPr>
          <p:txBody>
            <a:bodyPr wrap="none" rtlCol="0">
              <a:spAutoFit/>
            </a:bodyPr>
            <a:lstStyle>
              <a:defPPr>
                <a:defRPr lang="en-US"/>
              </a:defPPr>
            </a:lstStyle>
            <a:p>
              <a:pPr/>
              <a:r>
                <a:rPr lang="en-US" altLang="ko-KR" sz="1200" b="1">
                  <a:latin typeface="맑은 고딕" pitchFamily="50" charset="-127"/>
                  <a:ea typeface="맑은 고딕" pitchFamily="50" charset="-127"/>
                </a:rPr>
                <a:t>Wanted by</a:t>
              </a:r>
              <a:endParaRPr lang="ko-KR" altLang="en-US" sz="1200" b="1">
                <a:latin typeface="맑은 고딕" pitchFamily="50" charset="-127"/>
                <a:ea typeface="맑은 고딕" pitchFamily="50" charset="-127"/>
              </a:endParaRPr>
            </a:p>
          </p:txBody>
        </p:sp>
        <p:cxnSp>
          <p:nvCxnSpPr>
            <p:cNvPr id="27" name="직선 연결선 25">
              <a:extLst>
                <a:ext uri="{FF2B5EF4-FFF2-40B4-BE49-F238E27FC236}">
                  <a16:creationId xmlns:a16="http://schemas.microsoft.com/office/drawing/2014/main" id="{A63F6B12-C60A-4DF7-918A-9A6C43DB56EE}"/>
                </a:ext>
              </a:extLst>
            </p:cNvPr>
            <p:cNvCxnSpPr/>
            <p:nvPr/>
          </p:nvCxnSpPr>
          <p:spPr>
            <a:xfrm flipH="1">
              <a:off x="4243772" y="4157199"/>
              <a:ext cx="794667" cy="0"/>
            </a:xfrm>
            <a:prstGeom prst="line">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EDD1993C-F903-4E6F-A14F-FD7FEAA1DBE9}"/>
                </a:ext>
              </a:extLst>
            </p:cNvPr>
            <p:cNvCxnSpPr/>
            <p:nvPr/>
          </p:nvCxnSpPr>
          <p:spPr>
            <a:xfrm flipH="1" flipV="1">
              <a:off x="5556560" y="4580412"/>
              <a:ext cx="0" cy="971274"/>
            </a:xfrm>
            <a:prstGeom prst="line">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9049154"/>
      </p:ext>
    </p:extLst>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744F4288-E785-4164-B132-623BB98FD0A7}"/>
              </a:ext>
            </a:extLst>
          </p:cNvPr>
          <p:cNvSpPr>
            <a:spLocks noGrp="1"/>
          </p:cNvSpPr>
          <p:nvPr>
            <p:ph type="title"/>
          </p:nvPr>
        </p:nvSpPr>
        <p:spPr>
          <a:xfrm>
            <a:off x="214313" y="55563"/>
            <a:ext cx="8786812" cy="585787"/>
          </a:xfrm>
        </p:spPr>
        <p:txBody>
          <a:bodyPr>
            <a:normAutofit fontScale="90000"/>
          </a:bodyPr>
          <a:lstStyle>
            <a:defPPr/>
          </a:lstStyle>
          <a:p>
            <a:r>
              <a:rPr lang="en-US" altLang="ko-KR"/>
              <a:t>Conditional for Deadlock</a:t>
            </a:r>
            <a:endParaRPr lang="ko-KR" altLang="en-US"/>
          </a:p>
        </p:txBody>
      </p:sp>
      <p:sp>
        <p:nvSpPr>
          <p:cNvPr id="14" name="내용 개체 틀 2">
            <a:extLst>
              <a:ext uri="{FF2B5EF4-FFF2-40B4-BE49-F238E27FC236}">
                <a16:creationId xmlns:a16="http://schemas.microsoft.com/office/drawing/2014/main" id="{82563343-3F4C-4231-BBBA-B34CCF07EDF4}"/>
              </a:ext>
            </a:extLst>
          </p:cNvPr>
          <p:cNvSpPr>
            <a:spLocks noGrp="1"/>
          </p:cNvSpPr>
          <p:nvPr>
            <p:ph idx="1"/>
          </p:nvPr>
        </p:nvSpPr>
        <p:spPr>
          <a:xfrm>
            <a:off x="214313" y="880070"/>
            <a:ext cx="8786812" cy="5501258"/>
          </a:xfrm>
        </p:spPr>
        <p:txBody>
          <a:bodyPr/>
          <a:lstStyle>
            <a:defPPr/>
          </a:lstStyle>
          <a:p>
            <a:pPr/>
            <a:r>
              <a:rPr lang="en-US" altLang="ko-KR" u="sng"/>
              <a:t>Four conditions</a:t>
            </a:r>
            <a:r>
              <a:rPr lang="en-US" altLang="ko-KR"/>
              <a:t> need to hold for a deadlock to occur.</a:t>
            </a:r>
          </a:p>
          <a:p>
            <a:pPr/>
            <a:endParaRPr lang="en-US" altLang="ko-KR"/>
          </a:p>
          <a:p>
            <a:pPr/>
            <a:endParaRPr lang="en-US" altLang="ko-KR"/>
          </a:p>
          <a:p>
            <a:pPr/>
            <a:endParaRPr lang="en-US" altLang="ko-KR"/>
          </a:p>
          <a:p>
            <a:pPr/>
            <a:endParaRPr lang="en-US" altLang="ko-KR"/>
          </a:p>
          <a:p>
            <a:pPr/>
            <a:endParaRPr lang="en-US" altLang="ko-KR"/>
          </a:p>
          <a:p>
            <a:pPr lvl="1"/>
            <a:r>
              <a:rPr lang="en-US" altLang="ko-KR"/>
              <a:t>If any of these four conditions are not met, </a:t>
            </a:r>
            <a:r>
              <a:rPr lang="en-US" altLang="ko-KR" b="1"/>
              <a:t>deadlock cannot occur</a:t>
            </a:r>
            <a:r>
              <a:rPr lang="en-US" altLang="ko-KR"/>
              <a:t>.</a:t>
            </a:r>
          </a:p>
          <a:p>
            <a:pPr lvl="1"/>
            <a:endParaRPr lang="ko-KR" altLang="en-US"/>
          </a:p>
        </p:txBody>
      </p:sp>
      <p:graphicFrame>
        <p:nvGraphicFramePr>
          <p:cNvPr id="15" name="표 5">
            <a:extLst>
              <a:ext uri="{FF2B5EF4-FFF2-40B4-BE49-F238E27FC236}">
                <a16:creationId xmlns:a16="http://schemas.microsoft.com/office/drawing/2014/main" id="{5BB2761D-6B5F-421D-83E5-C16EBAAF9BCB}"/>
              </a:ext>
            </a:extLst>
          </p:cNvPr>
          <p:cNvGraphicFramePr>
            <a:graphicFrameLocks noGrp="1"/>
          </p:cNvGraphicFramePr>
          <p:nvPr/>
        </p:nvGraphicFramePr>
        <p:xfrm>
          <a:off x="611560" y="1556792"/>
          <a:ext cx="8136904" cy="2375197"/>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6552728">
                  <a:extLst>
                    <a:ext uri="{9D8B030D-6E8A-4147-A177-3AD203B41FA5}">
                      <a16:colId xmlns:a16="http://schemas.microsoft.com/office/drawing/2014/main" val="20001"/>
                    </a:ext>
                  </a:extLst>
                </a:gridCol>
              </a:tblGrid>
              <a:tr h="358972">
                <a:tc>
                  <a:txBody>
                    <a:bodyPr vert="horz" wrap="square"/>
                    <a:lstStyle>
                      <a:defPPr/>
                    </a:lstStyle>
                    <a:p>
                      <a:pPr latinLnBrk="1"/>
                      <a:r>
                        <a:rPr lang="en-US" altLang="ko-KR" sz="1400" b="1">
                          <a:solidFill>
                            <a:schemeClr val="bg1"/>
                          </a:solidFill>
                          <a:latin typeface="맑은 고딕" pitchFamily="50" charset="-127"/>
                          <a:ea typeface="맑은 고딕" pitchFamily="50" charset="-127"/>
                        </a:rPr>
                        <a:t>Condition</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vert="horz" wrap="square"/>
                    <a:lstStyle>
                      <a:defPPr/>
                    </a:lstStyle>
                    <a:p>
                      <a:pPr latinLnBrk="1"/>
                      <a:r>
                        <a:rPr lang="en-US" altLang="ko-KR" sz="1400" b="1">
                          <a:solidFill>
                            <a:schemeClr val="bg1"/>
                          </a:solidFill>
                          <a:latin typeface="맑은 고딕" pitchFamily="50" charset="-127"/>
                          <a:ea typeface="맑은 고딕" pitchFamily="50" charset="-127"/>
                        </a:rPr>
                        <a:t>Description</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00"/>
                  </a:ext>
                </a:extLst>
              </a:tr>
              <a:tr h="358972">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Mutual Exclusion</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Threads claim exclusive control of resources</a:t>
                      </a:r>
                      <a:r>
                        <a:rPr lang="en-US" altLang="ko-KR" sz="1400" b="0" baseline="0">
                          <a:solidFill>
                            <a:schemeClr val="tx1"/>
                          </a:solidFill>
                          <a:latin typeface="맑은 고딕" pitchFamily="50" charset="-127"/>
                          <a:ea typeface="맑은 고딕" pitchFamily="50" charset="-127"/>
                        </a:rPr>
                        <a:t> that they require.</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10252">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Hold</a:t>
                      </a:r>
                      <a:r>
                        <a:rPr lang="en-US" altLang="ko-KR" sz="1400" b="0" baseline="0">
                          <a:solidFill>
                            <a:schemeClr val="tx1"/>
                          </a:solidFill>
                          <a:latin typeface="맑은 고딕" pitchFamily="50" charset="-127"/>
                          <a:ea typeface="맑은 고딕" pitchFamily="50" charset="-127"/>
                        </a:rPr>
                        <a:t>-and-wait</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Threads hold</a:t>
                      </a:r>
                      <a:r>
                        <a:rPr lang="en-US" altLang="ko-KR" sz="1400" b="0" baseline="0">
                          <a:solidFill>
                            <a:schemeClr val="tx1"/>
                          </a:solidFill>
                          <a:latin typeface="맑은 고딕" pitchFamily="50" charset="-127"/>
                          <a:ea typeface="맑은 고딕" pitchFamily="50" charset="-127"/>
                        </a:rPr>
                        <a:t> resources allocated to them while waiting for additional resources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6749">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No preemption</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Resources</a:t>
                      </a:r>
                      <a:r>
                        <a:rPr lang="en-US" altLang="ko-KR" sz="1400" b="0" baseline="0">
                          <a:solidFill>
                            <a:schemeClr val="tx1"/>
                          </a:solidFill>
                          <a:latin typeface="맑은 고딕" pitchFamily="50" charset="-127"/>
                          <a:ea typeface="맑은 고딕" pitchFamily="50" charset="-127"/>
                        </a:rPr>
                        <a:t> cannot be forcibly removed from threads that are holding them.</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10252">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Circular</a:t>
                      </a:r>
                      <a:r>
                        <a:rPr lang="en-US" altLang="ko-KR" sz="1400" b="0" baseline="0">
                          <a:solidFill>
                            <a:schemeClr val="tx1"/>
                          </a:solidFill>
                          <a:latin typeface="맑은 고딕" pitchFamily="50" charset="-127"/>
                          <a:ea typeface="맑은 고딕" pitchFamily="50" charset="-127"/>
                        </a:rPr>
                        <a:t> wait</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vert="horz" wrap="square"/>
                    <a:lstStyle>
                      <a:defPPr/>
                    </a:lstStyle>
                    <a:p>
                      <a:pPr latinLnBrk="1"/>
                      <a:r>
                        <a:rPr lang="en-US" altLang="ko-KR" sz="1400" b="0">
                          <a:solidFill>
                            <a:schemeClr val="tx1"/>
                          </a:solidFill>
                          <a:latin typeface="맑은 고딕" pitchFamily="50" charset="-127"/>
                          <a:ea typeface="맑은 고딕" pitchFamily="50" charset="-127"/>
                        </a:rPr>
                        <a:t>There exists a circular chain of threads such</a:t>
                      </a:r>
                      <a:r>
                        <a:rPr lang="en-US" altLang="ko-KR" sz="1400" b="0" baseline="0">
                          <a:solidFill>
                            <a:schemeClr val="tx1"/>
                          </a:solidFill>
                          <a:latin typeface="맑은 고딕" pitchFamily="50" charset="-127"/>
                          <a:ea typeface="맑은 고딕" pitchFamily="50" charset="-127"/>
                        </a:rPr>
                        <a:t> that each thread holds one more resources that are being requested by the next thread in the chain</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73254752"/>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0" name="제목 1"/>
          <p:cNvSpPr txBox="1"/>
          <p:nvPr/>
        </p:nvSpPr>
        <p:spPr>
          <a:xfrm>
            <a:off x="434715" y="179882"/>
            <a:ext cx="8566410" cy="704538"/>
          </a:xfrm>
          <a:prstGeom prst="rect">
            <a:avLst/>
          </a:prstGeom>
        </p:spPr>
        <p:txBody>
          <a:bodyPr vert="horz" lIns="91440" tIns="45720" rIns="91440" bIns="45720" rtlCol="0" anchor="ctr">
            <a:normAutofit/>
          </a:bodyPr>
          <a:lstStyle>
            <a:defPPr>
              <a:defRPr lang="en-US"/>
            </a:def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altLang="ko-KR" sz="4400" b="1" i="0" u="none" strike="noStrike" kern="1200" cap="none" spc="0" normalizeH="0" baseline="0" noProof="0">
                <a:ln>
                  <a:noFill/>
                </a:ln>
                <a:solidFill>
                  <a:schemeClr val="tx1"/>
                </a:solidFill>
                <a:effectLst/>
                <a:uLnTx/>
                <a:uFillTx/>
                <a:latin typeface="+mj-lt"/>
                <a:ea typeface="+mj-ea"/>
                <a:cs typeface="+mj-cs"/>
              </a:rPr>
              <a:t>Why hardware support needed?</a:t>
            </a:r>
            <a:endParaRPr kumimoji="0" lang="ko-KR" altLang="en-US" sz="4400" b="1" i="0" u="none" strike="noStrike" kern="1200" cap="none" spc="0" normalizeH="0" baseline="0" noProof="0">
              <a:ln>
                <a:noFill/>
              </a:ln>
              <a:solidFill>
                <a:schemeClr val="tx1"/>
              </a:solidFill>
              <a:effectLst/>
              <a:uLnTx/>
              <a:uFillTx/>
              <a:latin typeface="+mj-lt"/>
              <a:ea typeface="+mj-ea"/>
              <a:cs typeface="+mj-cs"/>
            </a:endParaRPr>
          </a:p>
        </p:txBody>
      </p:sp>
      <p:sp>
        <p:nvSpPr>
          <p:cNvPr id="22" name="TextBox 21"/>
          <p:cNvSpPr txBox="1"/>
          <p:nvPr/>
        </p:nvSpPr>
        <p:spPr>
          <a:xfrm>
            <a:off x="1403647" y="2188564"/>
            <a:ext cx="8025165" cy="4031873"/>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600">
                <a:solidFill>
                  <a:prstClr val="black"/>
                </a:solidFill>
                <a:latin typeface="Courier" pitchFamily="49" charset="0"/>
                <a:ea typeface="맑은 고딕" pitchFamily="50" charset="-127"/>
              </a:rPr>
              <a:t> </a:t>
            </a:r>
            <a:r>
              <a:rPr lang="en-US" altLang="ko-KR" sz="1600" err="1">
                <a:solidFill>
                  <a:srgbClr val="00B050"/>
                </a:solidFill>
                <a:latin typeface="Courier" pitchFamily="49" charset="0"/>
                <a:ea typeface="맑은 고딕" pitchFamily="50" charset="-127"/>
              </a:rPr>
              <a:t>typedef struct </a:t>
            </a:r>
            <a:r>
              <a:rPr lang="en-US" altLang="ko-KR" sz="1600">
                <a:solidFill>
                  <a:prstClr val="black"/>
                </a:solidFill>
                <a:latin typeface="Courier" pitchFamily="49" charset="0"/>
                <a:ea typeface="맑은 고딕" pitchFamily="50" charset="-127"/>
              </a:rPr>
              <a:t>__lock_t { </a:t>
            </a:r>
            <a:r>
              <a:rPr lang="en-US" altLang="ko-KR" sz="1600" err="1">
                <a:solidFill>
                  <a:srgbClr val="00B050"/>
                </a:solidFill>
                <a:latin typeface="Courier" pitchFamily="49" charset="0"/>
                <a:ea typeface="맑은 고딕" pitchFamily="50" charset="-127"/>
              </a:rPr>
              <a:t>int</a:t>
            </a:r>
            <a:r>
              <a:rPr lang="en-US" altLang="ko-KR" sz="1600">
                <a:solidFill>
                  <a:prstClr val="black"/>
                </a:solidFill>
                <a:latin typeface="Courier" pitchFamily="49" charset="0"/>
                <a:ea typeface="맑은 고딕" pitchFamily="50" charset="-127"/>
              </a:rPr>
              <a:t> flag; } lock_t;</a:t>
            </a:r>
          </a:p>
          <a:p>
            <a:pPr marL="342900" indent="-342900">
              <a:buFontTx/>
              <a:buAutoNum type="arabicPlain"/>
            </a:pPr>
            <a:r>
              <a:rPr lang="en-US" altLang="ko-KR" sz="1600">
                <a:solidFill>
                  <a:prstClr val="black"/>
                </a:solidFill>
                <a:latin typeface="Courier" pitchFamily="49" charset="0"/>
                <a:ea typeface="맑은 고딕" pitchFamily="50" charset="-127"/>
              </a:rPr>
              <a:t> </a:t>
            </a:r>
          </a:p>
          <a:p>
            <a:pPr marL="342900" indent="-342900">
              <a:buFontTx/>
              <a:buAutoNum type="arabicPlain"/>
            </a:pPr>
            <a:r>
              <a:rPr lang="en-US" altLang="ko-KR" sz="1600">
                <a:solidFill>
                  <a:prstClr val="black"/>
                </a:solidFill>
                <a:latin typeface="Courier" pitchFamily="49" charset="0"/>
                <a:ea typeface="맑은 고딕" pitchFamily="50" charset="-127"/>
              </a:rPr>
              <a:t> </a:t>
            </a:r>
            <a:r>
              <a:rPr lang="en-US" altLang="ko-KR" sz="1600">
                <a:solidFill>
                  <a:srgbClr val="00B050"/>
                </a:solidFill>
                <a:latin typeface="Courier" pitchFamily="49" charset="0"/>
                <a:ea typeface="맑은 고딕" pitchFamily="50" charset="-127"/>
              </a:rPr>
              <a:t>void</a:t>
            </a:r>
            <a:r>
              <a:rPr lang="en-US" altLang="ko-KR" sz="1600">
                <a:solidFill>
                  <a:prstClr val="black"/>
                </a:solidFill>
                <a:latin typeface="Courier" pitchFamily="49" charset="0"/>
                <a:ea typeface="맑은 고딕" pitchFamily="50" charset="-127"/>
              </a:rPr>
              <a:t> init(lock_t *mutex) {</a:t>
            </a:r>
          </a:p>
          <a:p>
            <a:pPr marL="342900" indent="-342900">
              <a:buFontTx/>
              <a:buAutoNum type="arabicPlain"/>
            </a:pPr>
            <a:r>
              <a:rPr lang="en-US" altLang="ko-KR" sz="1600">
                <a:solidFill>
                  <a:prstClr val="black"/>
                </a:solidFill>
                <a:latin typeface="Courier" pitchFamily="49" charset="0"/>
                <a:ea typeface="맑은 고딕" pitchFamily="50" charset="-127"/>
              </a:rPr>
              <a:t> 	</a:t>
            </a:r>
            <a:r>
              <a:rPr lang="en-US" altLang="ko-KR" sz="1600">
                <a:solidFill>
                  <a:srgbClr val="00B0F0"/>
                </a:solidFill>
                <a:latin typeface="Courier" pitchFamily="49" charset="0"/>
                <a:ea typeface="맑은 고딕" pitchFamily="50" charset="-127"/>
              </a:rPr>
              <a:t>// 0 </a:t>
            </a:r>
            <a:r>
              <a:rPr lang="en-US" altLang="ko-KR" sz="1600">
                <a:solidFill>
                  <a:srgbClr val="00B0F0"/>
                </a:solidFill>
                <a:latin typeface="Courier" pitchFamily="49" charset="0"/>
                <a:ea typeface="맑은 고딕" pitchFamily="50" charset="-127"/>
                <a:sym typeface="Wingdings" pitchFamily="2" charset="2"/>
              </a:rPr>
              <a:t> lock is available, 1  held</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mutex-&gt;flag = </a:t>
            </a:r>
            <a:r>
              <a:rPr lang="en-US" altLang="ko-KR" sz="1600">
                <a:solidFill>
                  <a:srgbClr val="FF0000"/>
                </a:solidFill>
                <a:latin typeface="Courier" pitchFamily="49" charset="0"/>
                <a:ea typeface="맑은 고딕" pitchFamily="50" charset="-127"/>
                <a:sym typeface="Wingdings" pitchFamily="2" charset="2"/>
              </a:rPr>
              <a:t>0</a:t>
            </a:r>
            <a:r>
              <a:rPr lang="en-US" altLang="ko-KR" sz="1600">
                <a:solidFill>
                  <a:prstClr val="black"/>
                </a:solidFill>
                <a:latin typeface="Courier" pitchFamily="49" charset="0"/>
                <a:ea typeface="맑은 고딕" pitchFamily="50" charset="-127"/>
                <a:sym typeface="Wingdings" pitchFamily="2" charset="2"/>
              </a:rPr>
              <a:t>;</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r>
              <a:rPr lang="en-US" altLang="ko-KR" sz="1600">
                <a:solidFill>
                  <a:srgbClr val="00B050"/>
                </a:solidFill>
                <a:latin typeface="Courier" pitchFamily="49" charset="0"/>
                <a:ea typeface="맑은 고딕" pitchFamily="50" charset="-127"/>
                <a:sym typeface="Wingdings" pitchFamily="2" charset="2"/>
              </a:rPr>
              <a:t>void</a:t>
            </a:r>
            <a:r>
              <a:rPr lang="en-US" altLang="ko-KR" sz="1600">
                <a:solidFill>
                  <a:prstClr val="black"/>
                </a:solidFill>
                <a:latin typeface="Courier" pitchFamily="49" charset="0"/>
                <a:ea typeface="맑은 고딕" pitchFamily="50" charset="-127"/>
                <a:sym typeface="Wingdings" pitchFamily="2" charset="2"/>
              </a:rPr>
              <a:t> lock(lock_t *mutex)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r>
              <a:rPr lang="en-US" altLang="ko-KR" sz="1600">
                <a:solidFill>
                  <a:srgbClr val="F79646"/>
                </a:solidFill>
                <a:latin typeface="Courier" pitchFamily="49" charset="0"/>
                <a:ea typeface="맑은 고딕" pitchFamily="50" charset="-127"/>
                <a:sym typeface="Wingdings" pitchFamily="2" charset="2"/>
              </a:rPr>
              <a:t>while</a:t>
            </a:r>
            <a:r>
              <a:rPr lang="en-US" altLang="ko-KR" sz="1600">
                <a:solidFill>
                  <a:prstClr val="black"/>
                </a:solidFill>
                <a:latin typeface="Courier" pitchFamily="49" charset="0"/>
                <a:ea typeface="맑은 고딕" pitchFamily="50" charset="-127"/>
                <a:sym typeface="Wingdings" pitchFamily="2" charset="2"/>
              </a:rPr>
              <a:t> (mutex-&gt;flag == </a:t>
            </a:r>
            <a:r>
              <a:rPr lang="en-US" altLang="ko-KR" sz="1600">
                <a:solidFill>
                  <a:srgbClr val="FF0000"/>
                </a:solidFill>
                <a:latin typeface="Courier" pitchFamily="49" charset="0"/>
                <a:ea typeface="맑은 고딕" pitchFamily="50" charset="-127"/>
                <a:sym typeface="Wingdings" pitchFamily="2" charset="2"/>
              </a:rPr>
              <a:t>1</a:t>
            </a:r>
            <a:r>
              <a:rPr lang="en-US" altLang="ko-KR" sz="1600">
                <a:solidFill>
                  <a:prstClr val="black"/>
                </a:solidFill>
                <a:latin typeface="Courier" pitchFamily="49" charset="0"/>
                <a:ea typeface="맑은 고딕" pitchFamily="50" charset="-127"/>
                <a:sym typeface="Wingdings" pitchFamily="2" charset="2"/>
              </a:rPr>
              <a:t>)  </a:t>
            </a:r>
            <a:r>
              <a:rPr lang="en-US" altLang="ko-KR" sz="1600">
                <a:solidFill>
                  <a:srgbClr val="00B0F0"/>
                </a:solidFill>
                <a:latin typeface="Courier" pitchFamily="49" charset="0"/>
                <a:ea typeface="맑은 고딕" pitchFamily="50" charset="-127"/>
                <a:sym typeface="Wingdings" pitchFamily="2" charset="2"/>
              </a:rPr>
              <a:t>// </a:t>
            </a:r>
            <a:r>
              <a:rPr lang="en-US" altLang="ko-KR" sz="1600" b="1">
                <a:solidFill>
                  <a:srgbClr val="00B0F0"/>
                </a:solidFill>
                <a:latin typeface="Courier" pitchFamily="49" charset="0"/>
                <a:ea typeface="맑은 고딕" pitchFamily="50" charset="-127"/>
                <a:sym typeface="Wingdings" pitchFamily="2" charset="2"/>
              </a:rPr>
              <a:t>TEST</a:t>
            </a:r>
            <a:r>
              <a:rPr lang="en-US" altLang="ko-KR" sz="1600">
                <a:solidFill>
                  <a:srgbClr val="00B0F0"/>
                </a:solidFill>
                <a:latin typeface="Courier" pitchFamily="49" charset="0"/>
                <a:ea typeface="맑은 고딕" pitchFamily="50" charset="-127"/>
                <a:sym typeface="Wingdings" pitchFamily="2" charset="2"/>
              </a:rPr>
              <a:t> the flag</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  </a:t>
            </a:r>
            <a:r>
              <a:rPr lang="en-US" altLang="ko-KR" sz="1600">
                <a:solidFill>
                  <a:srgbClr val="00B0F0"/>
                </a:solidFill>
                <a:latin typeface="Courier" pitchFamily="49" charset="0"/>
                <a:ea typeface="맑은 고딕" pitchFamily="50" charset="-127"/>
                <a:sym typeface="Wingdings" pitchFamily="2" charset="2"/>
              </a:rPr>
              <a:t>// spin-wait (do nothing)</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mutex-&gt;flag = </a:t>
            </a:r>
            <a:r>
              <a:rPr lang="en-US" altLang="ko-KR" sz="1600">
                <a:solidFill>
                  <a:srgbClr val="FF0000"/>
                </a:solidFill>
                <a:latin typeface="Courier" pitchFamily="49" charset="0"/>
                <a:ea typeface="맑은 고딕" pitchFamily="50" charset="-127"/>
                <a:sym typeface="Wingdings" pitchFamily="2" charset="2"/>
              </a:rPr>
              <a:t>1</a:t>
            </a:r>
            <a:r>
              <a:rPr lang="en-US" altLang="ko-KR" sz="1600">
                <a:solidFill>
                  <a:prstClr val="black"/>
                </a:solidFill>
                <a:latin typeface="Courier" pitchFamily="49" charset="0"/>
                <a:ea typeface="맑은 고딕" pitchFamily="50" charset="-127"/>
                <a:sym typeface="Wingdings" pitchFamily="2" charset="2"/>
              </a:rPr>
              <a:t>;  </a:t>
            </a:r>
            <a:r>
              <a:rPr lang="en-US" altLang="ko-KR" sz="1600">
                <a:solidFill>
                  <a:srgbClr val="00B0F0"/>
                </a:solidFill>
                <a:latin typeface="Courier" pitchFamily="49" charset="0"/>
                <a:ea typeface="맑은 고딕" pitchFamily="50" charset="-127"/>
                <a:sym typeface="Wingdings" pitchFamily="2" charset="2"/>
              </a:rPr>
              <a:t>// now </a:t>
            </a:r>
            <a:r>
              <a:rPr lang="en-US" altLang="ko-KR" sz="1600" b="1">
                <a:solidFill>
                  <a:srgbClr val="00B0F0"/>
                </a:solidFill>
                <a:latin typeface="Courier" pitchFamily="49" charset="0"/>
                <a:ea typeface="맑은 고딕" pitchFamily="50" charset="-127"/>
                <a:sym typeface="Wingdings" pitchFamily="2" charset="2"/>
              </a:rPr>
              <a:t>SET</a:t>
            </a:r>
            <a:r>
              <a:rPr lang="en-US" altLang="ko-KR" sz="1600">
                <a:solidFill>
                  <a:srgbClr val="00B0F0"/>
                </a:solidFill>
                <a:latin typeface="Courier" pitchFamily="49" charset="0"/>
                <a:ea typeface="맑은 고딕" pitchFamily="50" charset="-127"/>
                <a:sym typeface="Wingdings" pitchFamily="2" charset="2"/>
              </a:rPr>
              <a:t> it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r>
              <a:rPr lang="en-US" altLang="ko-KR" sz="1600">
                <a:solidFill>
                  <a:srgbClr val="00B050"/>
                </a:solidFill>
                <a:latin typeface="Courier" pitchFamily="49" charset="0"/>
                <a:ea typeface="맑은 고딕" pitchFamily="50" charset="-127"/>
                <a:sym typeface="Wingdings" pitchFamily="2" charset="2"/>
              </a:rPr>
              <a:t>void</a:t>
            </a:r>
            <a:r>
              <a:rPr lang="en-US" altLang="ko-KR" sz="1600">
                <a:solidFill>
                  <a:prstClr val="black"/>
                </a:solidFill>
                <a:latin typeface="Courier" pitchFamily="49" charset="0"/>
                <a:ea typeface="맑은 고딕" pitchFamily="50" charset="-127"/>
                <a:sym typeface="Wingdings" pitchFamily="2" charset="2"/>
              </a:rPr>
              <a:t> unlock(lock_t *mutex) {</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mutex-&gt;flag = </a:t>
            </a:r>
            <a:r>
              <a:rPr lang="en-US" altLang="ko-KR" sz="1600">
                <a:solidFill>
                  <a:srgbClr val="FF0000"/>
                </a:solidFill>
                <a:latin typeface="Courier" pitchFamily="49" charset="0"/>
                <a:ea typeface="맑은 고딕" pitchFamily="50" charset="-127"/>
                <a:sym typeface="Wingdings" pitchFamily="2" charset="2"/>
              </a:rPr>
              <a:t>0</a:t>
            </a:r>
            <a:r>
              <a:rPr lang="en-US" altLang="ko-KR" sz="1600">
                <a:solidFill>
                  <a:prstClr val="black"/>
                </a:solidFill>
                <a:latin typeface="Courier" pitchFamily="49" charset="0"/>
                <a:ea typeface="맑은 고딕" pitchFamily="50" charset="-127"/>
                <a:sym typeface="Wingdings" pitchFamily="2" charset="2"/>
              </a:rPr>
              <a:t>;</a:t>
            </a:r>
          </a:p>
          <a:p>
            <a:pPr marL="342900" indent="-342900">
              <a:buFontTx/>
              <a:buAutoNum type="arabicPlain"/>
            </a:pPr>
            <a:r>
              <a:rPr lang="en-US" altLang="ko-KR" sz="1600">
                <a:solidFill>
                  <a:prstClr val="black"/>
                </a:solidFill>
                <a:latin typeface="Courier" pitchFamily="49" charset="0"/>
                <a:ea typeface="맑은 고딕" pitchFamily="50" charset="-127"/>
                <a:sym typeface="Wingdings" pitchFamily="2" charset="2"/>
              </a:rPr>
              <a:t> }</a:t>
            </a:r>
          </a:p>
        </p:txBody>
      </p:sp>
      <p:sp>
        <p:nvSpPr>
          <p:cNvPr id="23" name="Rectangle 22"/>
          <p:cNvSpPr/>
          <p:nvPr/>
        </p:nvSpPr>
        <p:spPr>
          <a:xfrm>
            <a:off x="794479" y="959370"/>
            <a:ext cx="8349521" cy="1200329"/>
          </a:xfrm>
          <a:prstGeom prst="rect">
            <a:avLst/>
          </a:prstGeom>
        </p:spPr>
        <p:txBody>
          <a:bodyPr wrap="square">
            <a:spAutoFit/>
          </a:bodyPr>
          <a:lstStyle>
            <a:defPPr>
              <a:defRPr lang="en-US"/>
            </a:defPPr>
          </a:lstStyle>
          <a:p>
            <a:pPr/>
            <a:r>
              <a:rPr lang="en-US" altLang="ko-KR" sz="2400" b="1"/>
              <a:t>First attempt</a:t>
            </a:r>
            <a:r>
              <a:rPr lang="en-US" altLang="ko-KR" sz="2400"/>
              <a:t>: Using a </a:t>
            </a:r>
            <a:r>
              <a:rPr lang="en-US" altLang="ko-KR" sz="2400" i="1"/>
              <a:t>flag</a:t>
            </a:r>
            <a:r>
              <a:rPr lang="en-US" altLang="ko-KR" sz="2400"/>
              <a:t> denoting whether the lock is held or not.</a:t>
            </a:r>
          </a:p>
          <a:p>
            <a:pPr lvl="1"/>
            <a:r>
              <a:rPr lang="en-US" altLang="ko-KR" sz="2400"/>
              <a:t>The code below has problems.</a:t>
            </a:r>
            <a:endParaRPr lang="ko-KR" altLang="en-US" sz="2400"/>
          </a:p>
        </p:txBody>
      </p:sp>
    </p:spTree>
    <p:extLst>
      <p:ext uri="{BB962C8B-B14F-4D97-AF65-F5344CB8AC3E}">
        <p14:creationId xmlns:p14="http://schemas.microsoft.com/office/powerpoint/2010/main" val="1726660631"/>
      </p:ext>
    </p:extLst>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867E0F4A-FBFF-4026-A944-36583E39BAC9}"/>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Circular Wait</a:t>
            </a:r>
            <a:endParaRPr lang="ko-KR" altLang="en-US"/>
          </a:p>
        </p:txBody>
      </p:sp>
      <p:sp>
        <p:nvSpPr>
          <p:cNvPr id="14" name="내용 개체 틀 2">
            <a:extLst>
              <a:ext uri="{FF2B5EF4-FFF2-40B4-BE49-F238E27FC236}">
                <a16:creationId xmlns:a16="http://schemas.microsoft.com/office/drawing/2014/main" id="{F5C9087E-9B70-4D52-9B48-BEC7397B7BDB}"/>
              </a:ext>
            </a:extLst>
          </p:cNvPr>
          <p:cNvSpPr>
            <a:spLocks noGrp="1"/>
          </p:cNvSpPr>
          <p:nvPr>
            <p:ph idx="1"/>
          </p:nvPr>
        </p:nvSpPr>
        <p:spPr>
          <a:xfrm>
            <a:off x="214313" y="880070"/>
            <a:ext cx="8786812" cy="5501258"/>
          </a:xfrm>
        </p:spPr>
        <p:txBody>
          <a:bodyPr/>
          <a:lstStyle>
            <a:defPPr/>
          </a:lstStyle>
          <a:p>
            <a:pPr/>
            <a:r>
              <a:rPr lang="en-US" altLang="ko-KR"/>
              <a:t>Provide </a:t>
            </a:r>
            <a:r>
              <a:rPr lang="en-US" altLang="ko-KR">
                <a:solidFill>
                  <a:schemeClr val="accent6">
                    <a:lumMod val="75000"/>
                  </a:schemeClr>
                </a:solidFill>
              </a:rPr>
              <a:t>a total ordering </a:t>
            </a:r>
            <a:r>
              <a:rPr lang="en-US" altLang="ko-KR"/>
              <a:t>on lock acquisition</a:t>
            </a:r>
          </a:p>
          <a:p>
            <a:pPr lvl="1"/>
            <a:r>
              <a:rPr lang="en-US" altLang="ko-KR"/>
              <a:t>This approach requires </a:t>
            </a:r>
            <a:r>
              <a:rPr lang="en-US" altLang="ko-KR" i="1"/>
              <a:t>careful design </a:t>
            </a:r>
            <a:r>
              <a:rPr lang="en-US" altLang="ko-KR"/>
              <a:t>of global locking strategies.</a:t>
            </a:r>
          </a:p>
          <a:p>
            <a:pPr/>
            <a:r>
              <a:rPr lang="en-US" altLang="ko-KR" b="1"/>
              <a:t>Example</a:t>
            </a:r>
            <a:r>
              <a:rPr lang="en-US" altLang="ko-KR"/>
              <a:t>:</a:t>
            </a:r>
          </a:p>
          <a:p>
            <a:pPr lvl="1"/>
            <a:r>
              <a:rPr lang="en-US" altLang="ko-KR"/>
              <a:t>There are two locks in the system (L1 and L2)</a:t>
            </a:r>
          </a:p>
          <a:p>
            <a:pPr lvl="1"/>
            <a:r>
              <a:rPr lang="en-US" altLang="ko-KR"/>
              <a:t>We can prevent deadlock by always acquiring L1 before L2.</a:t>
            </a:r>
          </a:p>
          <a:p>
            <a:pPr lvl="1"/>
            <a:endParaRPr lang="ko-KR" altLang="en-US"/>
          </a:p>
        </p:txBody>
      </p:sp>
    </p:spTree>
    <p:extLst>
      <p:ext uri="{BB962C8B-B14F-4D97-AF65-F5344CB8AC3E}">
        <p14:creationId xmlns:p14="http://schemas.microsoft.com/office/powerpoint/2010/main" val="3256533895"/>
      </p:ext>
    </p:extLst>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FA602761-7193-4867-8BC8-BA2E52D8D7E5}"/>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Hold-and-wait</a:t>
            </a:r>
            <a:endParaRPr lang="ko-KR" altLang="en-US"/>
          </a:p>
        </p:txBody>
      </p:sp>
      <p:sp>
        <p:nvSpPr>
          <p:cNvPr id="14" name="내용 개체 틀 2">
            <a:extLst>
              <a:ext uri="{FF2B5EF4-FFF2-40B4-BE49-F238E27FC236}">
                <a16:creationId xmlns:a16="http://schemas.microsoft.com/office/drawing/2014/main" id="{32EE4667-7AA5-4F0C-A5A4-354AD3AF7429}"/>
              </a:ext>
            </a:extLst>
          </p:cNvPr>
          <p:cNvSpPr>
            <a:spLocks noGrp="1"/>
          </p:cNvSpPr>
          <p:nvPr>
            <p:ph idx="1"/>
          </p:nvPr>
        </p:nvSpPr>
        <p:spPr>
          <a:xfrm>
            <a:off x="214313" y="880070"/>
            <a:ext cx="8786812" cy="5501258"/>
          </a:xfrm>
        </p:spPr>
        <p:txBody>
          <a:bodyPr/>
          <a:lstStyle>
            <a:defPPr/>
          </a:lstStyle>
          <a:p>
            <a:pPr/>
            <a:r>
              <a:rPr lang="en-US" altLang="ko-KR"/>
              <a:t>Acquire all locks </a:t>
            </a:r>
            <a:r>
              <a:rPr lang="en-US" altLang="ko-KR">
                <a:solidFill>
                  <a:schemeClr val="accent6">
                    <a:lumMod val="75000"/>
                  </a:schemeClr>
                </a:solidFill>
              </a:rPr>
              <a:t>at once</a:t>
            </a:r>
            <a:r>
              <a:rPr lang="en-US" altLang="ko-KR"/>
              <a:t>, </a:t>
            </a:r>
            <a:r>
              <a:rPr lang="en-US" altLang="ko-KR">
                <a:solidFill>
                  <a:schemeClr val="accent6">
                    <a:lumMod val="75000"/>
                  </a:schemeClr>
                </a:solidFill>
              </a:rPr>
              <a:t>atomically</a:t>
            </a:r>
            <a:r>
              <a:rPr lang="en-US" altLang="ko-KR"/>
              <a:t>.</a:t>
            </a:r>
          </a:p>
          <a:p>
            <a:pPr/>
            <a:endParaRPr lang="en-US" altLang="ko-KR"/>
          </a:p>
          <a:p>
            <a:pPr/>
            <a:endParaRPr lang="en-US" altLang="ko-KR"/>
          </a:p>
          <a:p>
            <a:pPr/>
            <a:endParaRPr lang="en-US" altLang="ko-KR"/>
          </a:p>
          <a:p>
            <a:pPr lvl="1"/>
            <a:r>
              <a:rPr lang="en-US" altLang="ko-KR"/>
              <a:t>This code guarantees that </a:t>
            </a:r>
            <a:r>
              <a:rPr lang="en-US" altLang="ko-KR" b="1"/>
              <a:t>no untimely thread switch can occur </a:t>
            </a:r>
            <a:r>
              <a:rPr lang="en-US" altLang="ko-KR" i="1"/>
              <a:t>in the midst of</a:t>
            </a:r>
            <a:r>
              <a:rPr lang="en-US" altLang="ko-KR"/>
              <a:t> lock acquisition.</a:t>
            </a:r>
          </a:p>
          <a:p>
            <a:pPr lvl="1"/>
            <a:r>
              <a:rPr lang="en-US" altLang="ko-KR" b="1"/>
              <a:t>Problem</a:t>
            </a:r>
            <a:r>
              <a:rPr lang="en-US" altLang="ko-KR"/>
              <a:t>:</a:t>
            </a:r>
          </a:p>
          <a:p>
            <a:pPr lvl="2"/>
            <a:r>
              <a:rPr lang="en-US" altLang="ko-KR"/>
              <a:t>Require us to know when calling a routine exactly which locks must be held and to acquire them ahead of time.</a:t>
            </a:r>
          </a:p>
          <a:p>
            <a:pPr lvl="2"/>
            <a:r>
              <a:rPr lang="en-US" altLang="ko-KR"/>
              <a:t>Decrease </a:t>
            </a:r>
            <a:r>
              <a:rPr lang="en-US" altLang="ko-KR" i="1"/>
              <a:t>concurrency</a:t>
            </a:r>
            <a:endParaRPr lang="ko-KR" altLang="en-US" i="1"/>
          </a:p>
        </p:txBody>
      </p:sp>
      <p:sp>
        <p:nvSpPr>
          <p:cNvPr id="15" name="직사각형 5">
            <a:extLst>
              <a:ext uri="{FF2B5EF4-FFF2-40B4-BE49-F238E27FC236}">
                <a16:creationId xmlns:a16="http://schemas.microsoft.com/office/drawing/2014/main" id="{E0D67975-7303-441B-BD4D-7CC2753657F6}"/>
              </a:ext>
            </a:extLst>
          </p:cNvPr>
          <p:cNvSpPr/>
          <p:nvPr/>
        </p:nvSpPr>
        <p:spPr>
          <a:xfrm>
            <a:off x="2339752" y="1556792"/>
            <a:ext cx="4032448" cy="116955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a:r>
              <a:rPr lang="en-US" altLang="ko-KR" sz="1400">
                <a:solidFill>
                  <a:schemeClr val="tx1"/>
                </a:solidFill>
                <a:latin typeface="Courier New" panose="02070309020205020404" pitchFamily="49" charset="0"/>
                <a:cs typeface="Courier New" pitchFamily="49" charset="0"/>
              </a:rPr>
              <a:t>1    lock(prevention);</a:t>
            </a:r>
          </a:p>
          <a:p>
            <a:pPr/>
            <a:r>
              <a:rPr lang="en-US" altLang="ko-KR" sz="1400">
                <a:solidFill>
                  <a:schemeClr val="tx1"/>
                </a:solidFill>
                <a:latin typeface="Courier New" panose="02070309020205020404" pitchFamily="49" charset="0"/>
                <a:cs typeface="Courier New" pitchFamily="49" charset="0"/>
              </a:rPr>
              <a:t>2    lock(L1);</a:t>
            </a:r>
          </a:p>
          <a:p>
            <a:pPr/>
            <a:r>
              <a:rPr lang="en-US" altLang="ko-KR" sz="1400">
                <a:solidFill>
                  <a:schemeClr val="tx1"/>
                </a:solidFill>
                <a:latin typeface="Courier New" panose="02070309020205020404" pitchFamily="49" charset="0"/>
                <a:cs typeface="Courier New" pitchFamily="49" charset="0"/>
              </a:rPr>
              <a:t>3    lock(L2);</a:t>
            </a:r>
          </a:p>
          <a:p>
            <a:pPr/>
            <a:r>
              <a:rPr lang="en-US" altLang="ko-KR" sz="1400">
                <a:solidFill>
                  <a:schemeClr val="tx1"/>
                </a:solidFill>
                <a:latin typeface="Courier New" panose="02070309020205020404" pitchFamily="49" charset="0"/>
                <a:cs typeface="Courier New" pitchFamily="49" charset="0"/>
              </a:rPr>
              <a:t>4    …</a:t>
            </a:r>
          </a:p>
          <a:p>
            <a:pPr/>
            <a:r>
              <a:rPr lang="en-US" altLang="ko-KR" sz="1400">
                <a:solidFill>
                  <a:schemeClr val="tx1"/>
                </a:solidFill>
                <a:latin typeface="Courier New" panose="02070309020205020404" pitchFamily="49" charset="0"/>
                <a:cs typeface="Courier New" pitchFamily="49" charset="0"/>
              </a:rPr>
              <a:t>5    unlock(prevention);</a:t>
            </a:r>
          </a:p>
        </p:txBody>
      </p:sp>
    </p:spTree>
    <p:extLst>
      <p:ext uri="{BB962C8B-B14F-4D97-AF65-F5344CB8AC3E}">
        <p14:creationId xmlns:p14="http://schemas.microsoft.com/office/powerpoint/2010/main" val="1490613112"/>
      </p:ext>
    </p:extLst>
  </p:cSld>
  <p:clrMapOvr>
    <a:masterClrMapping/>
  </p:clrMapOvr>
  <p:transition/>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31BC0732-B370-4FFA-88AC-58B962A93FB2}"/>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No Preemption</a:t>
            </a:r>
            <a:endParaRPr lang="ko-KR" altLang="en-US"/>
          </a:p>
        </p:txBody>
      </p:sp>
      <p:sp>
        <p:nvSpPr>
          <p:cNvPr id="14" name="내용 개체 틀 2">
            <a:extLst>
              <a:ext uri="{FF2B5EF4-FFF2-40B4-BE49-F238E27FC236}">
                <a16:creationId xmlns:a16="http://schemas.microsoft.com/office/drawing/2014/main" id="{823023D7-E361-449A-B8F1-00C9B65D4590}"/>
              </a:ext>
            </a:extLst>
          </p:cNvPr>
          <p:cNvSpPr>
            <a:spLocks noGrp="1"/>
          </p:cNvSpPr>
          <p:nvPr>
            <p:ph idx="1"/>
          </p:nvPr>
        </p:nvSpPr>
        <p:spPr>
          <a:xfrm>
            <a:off x="214313" y="880070"/>
            <a:ext cx="8786812" cy="5501258"/>
          </a:xfrm>
        </p:spPr>
        <p:txBody>
          <a:bodyPr/>
          <a:lstStyle>
            <a:defPPr/>
          </a:lstStyle>
          <a:p>
            <a:pPr/>
            <a:r>
              <a:rPr lang="en-US" altLang="ko-KR" sz="2400" b="1"/>
              <a:t>Multiple lock acquisition </a:t>
            </a:r>
            <a:r>
              <a:rPr lang="en-US" altLang="ko-KR" sz="2400"/>
              <a:t>often gets us into trouble because when waiting for one lock </a:t>
            </a:r>
            <a:r>
              <a:rPr lang="en-US" altLang="ko-KR" sz="2400">
                <a:solidFill>
                  <a:schemeClr val="accent6">
                    <a:lumMod val="75000"/>
                  </a:schemeClr>
                </a:solidFill>
              </a:rPr>
              <a:t>we are holding another</a:t>
            </a:r>
            <a:r>
              <a:rPr lang="en-US" altLang="ko-KR" sz="2400"/>
              <a:t>.</a:t>
            </a:r>
          </a:p>
          <a:p>
            <a:pPr/>
            <a:r>
              <a:rPr lang="en-US" altLang="ko-KR" sz="2400" err="1">
                <a:latin typeface="Courier New" panose="02070309020205020404" pitchFamily="49" charset="0"/>
                <a:cs typeface="Courier New" pitchFamily="49" charset="0"/>
              </a:rPr>
              <a:t>trylock()</a:t>
            </a:r>
          </a:p>
          <a:p>
            <a:pPr lvl="1"/>
            <a:r>
              <a:rPr lang="en-US" altLang="ko-KR" sz="2000">
                <a:cs typeface="Courier New" pitchFamily="49" charset="0"/>
              </a:rPr>
              <a:t>Used to build a </a:t>
            </a:r>
            <a:r>
              <a:rPr lang="en-US" altLang="ko-KR" sz="2000" i="1">
                <a:cs typeface="Courier New" pitchFamily="49" charset="0"/>
              </a:rPr>
              <a:t>deadlock-free</a:t>
            </a:r>
            <a:r>
              <a:rPr lang="en-US" altLang="ko-KR" sz="2000">
                <a:cs typeface="Courier New" pitchFamily="49" charset="0"/>
              </a:rPr>
              <a:t>, </a:t>
            </a:r>
            <a:r>
              <a:rPr lang="en-US" altLang="ko-KR" sz="2000" i="1">
                <a:cs typeface="Courier New" pitchFamily="49" charset="0"/>
              </a:rPr>
              <a:t>ordering-robust</a:t>
            </a:r>
            <a:r>
              <a:rPr lang="en-US" altLang="ko-KR" sz="2000">
                <a:cs typeface="Courier New" pitchFamily="49" charset="0"/>
              </a:rPr>
              <a:t> lock acquisition protocol.</a:t>
            </a:r>
          </a:p>
          <a:p>
            <a:pPr lvl="1"/>
            <a:r>
              <a:rPr lang="en-US" altLang="ko-KR" sz="2000"/>
              <a:t>Grab the lock (if it is available).</a:t>
            </a:r>
          </a:p>
          <a:p>
            <a:pPr lvl="1"/>
            <a:r>
              <a:rPr lang="en-US" altLang="ko-KR" sz="2000"/>
              <a:t>Or, return -1: you should try again later.</a:t>
            </a:r>
            <a:endParaRPr lang="ko-KR" altLang="en-US"/>
          </a:p>
        </p:txBody>
      </p:sp>
      <p:sp>
        <p:nvSpPr>
          <p:cNvPr id="15" name="직사각형 5">
            <a:extLst>
              <a:ext uri="{FF2B5EF4-FFF2-40B4-BE49-F238E27FC236}">
                <a16:creationId xmlns:a16="http://schemas.microsoft.com/office/drawing/2014/main" id="{66D58717-A653-4821-B527-E38FE6FCA1E5}"/>
              </a:ext>
            </a:extLst>
          </p:cNvPr>
          <p:cNvSpPr/>
          <p:nvPr/>
        </p:nvSpPr>
        <p:spPr>
          <a:xfrm>
            <a:off x="1720253" y="3733800"/>
            <a:ext cx="4392488" cy="138499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top:</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lock(L1);</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if</a:t>
            </a:r>
            <a:r>
              <a:rPr lang="en-US" altLang="ko-KR" sz="1400">
                <a:solidFill>
                  <a:schemeClr val="tx1"/>
                </a:solidFill>
                <a:latin typeface="Courier New" panose="02070309020205020404" pitchFamily="49" charset="0"/>
                <a:cs typeface="Courier New" pitchFamily="49" charset="0"/>
              </a:rPr>
              <a:t>( tryLock(L2) == -</a:t>
            </a:r>
            <a:r>
              <a:rPr lang="en-US" altLang="ko-KR" sz="1400">
                <a:solidFill>
                  <a:srgbClr val="FF0000"/>
                </a:solidFill>
                <a:latin typeface="Courier New" panose="02070309020205020404" pitchFamily="49" charset="0"/>
                <a:cs typeface="Courier New" pitchFamily="49" charset="0"/>
              </a:rPr>
              <a:t>1</a:t>
            </a: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unlock(L1);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err="1">
                <a:solidFill>
                  <a:schemeClr val="accent6">
                    <a:lumMod val="75000"/>
                  </a:schemeClr>
                </a:solidFill>
                <a:latin typeface="Courier New" panose="02070309020205020404" pitchFamily="49" charset="0"/>
                <a:cs typeface="Courier New" pitchFamily="49" charset="0"/>
              </a:rPr>
              <a:t>goto</a:t>
            </a:r>
            <a:r>
              <a:rPr lang="en-US" altLang="ko-KR" sz="1400">
                <a:solidFill>
                  <a:schemeClr val="accent6"/>
                </a:solidFill>
                <a:latin typeface="Courier New" panose="02070309020205020404" pitchFamily="49" charset="0"/>
                <a:cs typeface="Courier New" pitchFamily="49" charset="0"/>
              </a:rPr>
              <a:t> </a:t>
            </a:r>
            <a:r>
              <a:rPr lang="en-US" altLang="ko-KR" sz="1400">
                <a:solidFill>
                  <a:schemeClr val="tx1"/>
                </a:solidFill>
                <a:latin typeface="Courier New" panose="02070309020205020404" pitchFamily="49" charset="0"/>
                <a:cs typeface="Courier New" pitchFamily="49" charset="0"/>
              </a:rPr>
              <a:t>top;</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Tree>
    <p:extLst>
      <p:ext uri="{BB962C8B-B14F-4D97-AF65-F5344CB8AC3E}">
        <p14:creationId xmlns:p14="http://schemas.microsoft.com/office/powerpoint/2010/main" val="815204492"/>
      </p:ext>
    </p:extLst>
  </p:cSld>
  <p:clrMapOvr>
    <a:masterClrMapping/>
  </p:clrMapOvr>
  <p:transition/>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FB6C8B11-20D7-409A-AA7D-627029893D47}"/>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No Preemption (Cont.)</a:t>
            </a:r>
            <a:endParaRPr lang="ko-KR" altLang="en-US"/>
          </a:p>
        </p:txBody>
      </p:sp>
      <p:sp>
        <p:nvSpPr>
          <p:cNvPr id="14" name="내용 개체 틀 2">
            <a:extLst>
              <a:ext uri="{FF2B5EF4-FFF2-40B4-BE49-F238E27FC236}">
                <a16:creationId xmlns:a16="http://schemas.microsoft.com/office/drawing/2014/main" id="{F3AC6037-D97C-432A-B80D-56ED72CBA552}"/>
              </a:ext>
            </a:extLst>
          </p:cNvPr>
          <p:cNvSpPr>
            <a:spLocks noGrp="1"/>
          </p:cNvSpPr>
          <p:nvPr>
            <p:ph idx="1"/>
          </p:nvPr>
        </p:nvSpPr>
        <p:spPr>
          <a:xfrm>
            <a:off x="214313" y="880070"/>
            <a:ext cx="8786812" cy="5501258"/>
          </a:xfrm>
        </p:spPr>
        <p:txBody>
          <a:bodyPr/>
          <a:lstStyle>
            <a:defPPr/>
          </a:lstStyle>
          <a:p>
            <a:pPr/>
            <a:r>
              <a:rPr lang="en-US" altLang="ko-KR" err="1"/>
              <a:t>livelock</a:t>
            </a:r>
            <a:endParaRPr lang="en-US" altLang="ko-KR"/>
          </a:p>
          <a:p>
            <a:pPr lvl="1"/>
            <a:r>
              <a:rPr lang="en-US" altLang="ko-KR"/>
              <a:t>Both systems are running through the code sequence </a:t>
            </a:r>
            <a:r>
              <a:rPr lang="en-US" altLang="ko-KR" i="1"/>
              <a:t>over and over again</a:t>
            </a:r>
            <a:r>
              <a:rPr lang="en-US" altLang="ko-KR"/>
              <a:t>.</a:t>
            </a:r>
          </a:p>
          <a:p>
            <a:pPr lvl="1"/>
            <a:r>
              <a:rPr lang="en-US" altLang="ko-KR" u="sng"/>
              <a:t>Progress is not being made</a:t>
            </a:r>
            <a:r>
              <a:rPr lang="en-US" altLang="ko-KR"/>
              <a:t>.</a:t>
            </a:r>
          </a:p>
          <a:p>
            <a:pPr lvl="1"/>
            <a:r>
              <a:rPr lang="en-US" altLang="ko-KR"/>
              <a:t>Solution:</a:t>
            </a:r>
          </a:p>
          <a:p>
            <a:pPr lvl="2"/>
            <a:r>
              <a:rPr lang="en-US" altLang="ko-KR"/>
              <a:t>Add </a:t>
            </a:r>
            <a:r>
              <a:rPr lang="en-US" altLang="ko-KR" b="1"/>
              <a:t>a random delay </a:t>
            </a:r>
            <a:r>
              <a:rPr lang="en-US" altLang="ko-KR"/>
              <a:t>before looping back and trying the entire thing over again.</a:t>
            </a:r>
            <a:endParaRPr lang="ko-KR" altLang="en-US"/>
          </a:p>
        </p:txBody>
      </p:sp>
    </p:spTree>
    <p:extLst>
      <p:ext uri="{BB962C8B-B14F-4D97-AF65-F5344CB8AC3E}">
        <p14:creationId xmlns:p14="http://schemas.microsoft.com/office/powerpoint/2010/main" val="2425249556"/>
      </p:ext>
    </p:extLst>
  </p:cSld>
  <p:clrMapOvr>
    <a:masterClrMapping/>
  </p:clrMapOvr>
  <p:transition/>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BC15C05A-BB79-491B-B470-1CD36CFA5F0C}"/>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Mutual Exclusion</a:t>
            </a:r>
            <a:endParaRPr lang="ko-KR" altLang="en-US"/>
          </a:p>
        </p:txBody>
      </p:sp>
      <p:sp>
        <p:nvSpPr>
          <p:cNvPr id="14" name="내용 개체 틀 2">
            <a:extLst>
              <a:ext uri="{FF2B5EF4-FFF2-40B4-BE49-F238E27FC236}">
                <a16:creationId xmlns:a16="http://schemas.microsoft.com/office/drawing/2014/main" id="{32C0C88E-8013-470E-B95A-334306F9E4C1}"/>
              </a:ext>
            </a:extLst>
          </p:cNvPr>
          <p:cNvSpPr>
            <a:spLocks noGrp="1"/>
          </p:cNvSpPr>
          <p:nvPr>
            <p:ph idx="1"/>
          </p:nvPr>
        </p:nvSpPr>
        <p:spPr>
          <a:xfrm>
            <a:off x="214313" y="880070"/>
            <a:ext cx="8786812" cy="5501258"/>
          </a:xfrm>
        </p:spPr>
        <p:txBody>
          <a:bodyPr/>
          <a:lstStyle>
            <a:defPPr/>
          </a:lstStyle>
          <a:p>
            <a:pPr/>
            <a:r>
              <a:rPr lang="en-US" altLang="ko-KR"/>
              <a:t>wait-free</a:t>
            </a:r>
          </a:p>
          <a:p>
            <a:pPr lvl="1"/>
            <a:r>
              <a:rPr lang="en-US" altLang="ko-KR"/>
              <a:t>Using powerful </a:t>
            </a:r>
            <a:r>
              <a:rPr lang="en-US" altLang="ko-KR">
                <a:solidFill>
                  <a:schemeClr val="accent6">
                    <a:lumMod val="75000"/>
                  </a:schemeClr>
                </a:solidFill>
              </a:rPr>
              <a:t>hardware instruction</a:t>
            </a:r>
            <a:r>
              <a:rPr lang="en-US" altLang="ko-KR"/>
              <a:t>.</a:t>
            </a:r>
          </a:p>
          <a:p>
            <a:pPr lvl="1"/>
            <a:r>
              <a:rPr lang="en-US" altLang="ko-KR"/>
              <a:t>You can build data structures in a manner that </a:t>
            </a:r>
            <a:r>
              <a:rPr lang="en-US" altLang="ko-KR" i="1"/>
              <a:t>does not require </a:t>
            </a:r>
            <a:r>
              <a:rPr lang="en-US" altLang="ko-KR" u="sng"/>
              <a:t>explicit locking</a:t>
            </a:r>
            <a:r>
              <a:rPr lang="en-US" altLang="ko-KR"/>
              <a:t>.</a:t>
            </a:r>
          </a:p>
          <a:p>
            <a:pPr lvl="1"/>
            <a:endParaRPr lang="en-US" altLang="ko-KR"/>
          </a:p>
          <a:p>
            <a:pPr lvl="1"/>
            <a:endParaRPr lang="en-US" altLang="ko-KR"/>
          </a:p>
          <a:p>
            <a:pPr lvl="1"/>
            <a:endParaRPr lang="en-US" altLang="ko-KR"/>
          </a:p>
          <a:p>
            <a:pPr lvl="1"/>
            <a:endParaRPr lang="en-US" altLang="ko-KR"/>
          </a:p>
        </p:txBody>
      </p:sp>
      <p:sp>
        <p:nvSpPr>
          <p:cNvPr id="15" name="직사각형 5">
            <a:extLst>
              <a:ext uri="{FF2B5EF4-FFF2-40B4-BE49-F238E27FC236}">
                <a16:creationId xmlns:a16="http://schemas.microsoft.com/office/drawing/2014/main" id="{64601D63-9341-48DB-8B0A-6CC87581FC36}"/>
              </a:ext>
            </a:extLst>
          </p:cNvPr>
          <p:cNvSpPr/>
          <p:nvPr/>
        </p:nvSpPr>
        <p:spPr>
          <a:xfrm>
            <a:off x="1115616" y="2924944"/>
            <a:ext cx="6912768" cy="160043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int </a:t>
            </a:r>
            <a:r>
              <a:rPr lang="en-US" altLang="ko-KR" sz="1400" err="1">
                <a:solidFill>
                  <a:schemeClr val="tx1"/>
                </a:solidFill>
                <a:latin typeface="Courier New" panose="02070309020205020404" pitchFamily="49" charset="0"/>
                <a:cs typeface="Courier New" pitchFamily="49" charset="0"/>
              </a:rPr>
              <a:t>CompareAndSwap(</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*address, </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expected, </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new){</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if</a:t>
            </a:r>
            <a:r>
              <a:rPr lang="en-US" altLang="ko-KR" sz="1400">
                <a:solidFill>
                  <a:schemeClr val="tx1"/>
                </a:solidFill>
                <a:latin typeface="Courier New" panose="02070309020205020404" pitchFamily="49" charset="0"/>
                <a:cs typeface="Courier New" pitchFamily="49" charset="0"/>
              </a:rPr>
              <a:t>(*address == expected){</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*address = new;</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return</a:t>
            </a:r>
            <a:r>
              <a:rPr lang="en-US" altLang="ko-KR" sz="1400">
                <a:solidFill>
                  <a:schemeClr val="tx1"/>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1</a:t>
            </a:r>
            <a:r>
              <a:rPr lang="en-US" altLang="ko-KR" sz="1400">
                <a:solidFill>
                  <a:schemeClr val="tx1"/>
                </a:solidFill>
                <a:latin typeface="Courier New" panose="02070309020205020404" pitchFamily="49" charset="0"/>
                <a:cs typeface="Courier New" pitchFamily="49" charset="0"/>
              </a:rPr>
              <a:t>; </a:t>
            </a:r>
            <a:r>
              <a:rPr lang="en-US" altLang="ko-KR" sz="1400">
                <a:solidFill>
                  <a:srgbClr val="00B0F0"/>
                </a:solidFill>
                <a:latin typeface="Courier New" panose="02070309020205020404" pitchFamily="49" charset="0"/>
                <a:cs typeface="Courier New" pitchFamily="49" charset="0"/>
              </a:rPr>
              <a:t>// success</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return</a:t>
            </a:r>
            <a:r>
              <a:rPr lang="en-US" altLang="ko-KR" sz="1400">
                <a:solidFill>
                  <a:schemeClr val="tx1"/>
                </a:solidFill>
                <a:latin typeface="Courier New" panose="02070309020205020404" pitchFamily="49" charset="0"/>
                <a:cs typeface="Courier New" pitchFamily="49" charset="0"/>
              </a:rPr>
              <a:t> </a:t>
            </a:r>
            <a:r>
              <a:rPr lang="en-US" altLang="ko-KR" sz="1400">
                <a:solidFill>
                  <a:srgbClr val="FF0000"/>
                </a:solidFill>
                <a:latin typeface="Courier New" panose="02070309020205020404" pitchFamily="49" charset="0"/>
                <a:cs typeface="Courier New" pitchFamily="49" charset="0"/>
              </a:rPr>
              <a:t>0</a:t>
            </a:r>
            <a:r>
              <a:rPr lang="en-US" altLang="ko-KR" sz="1400">
                <a:solidFill>
                  <a:schemeClr val="tx1"/>
                </a:solidFill>
                <a:latin typeface="Courier New" panose="02070309020205020404" pitchFamily="49" charset="0"/>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Tree>
    <p:extLst>
      <p:ext uri="{BB962C8B-B14F-4D97-AF65-F5344CB8AC3E}">
        <p14:creationId xmlns:p14="http://schemas.microsoft.com/office/powerpoint/2010/main" val="1026545802"/>
      </p:ext>
    </p:extLst>
  </p:cSld>
  <p:clrMapOvr>
    <a:masterClrMapping/>
  </p:clrMapOvr>
  <p:transition/>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0EB1DD98-C45D-44A5-A995-01F0A9AB7032}"/>
              </a:ext>
            </a:extLst>
          </p:cNvPr>
          <p:cNvSpPr>
            <a:spLocks noGrp="1"/>
          </p:cNvSpPr>
          <p:nvPr>
            <p:ph type="title"/>
          </p:nvPr>
        </p:nvSpPr>
        <p:spPr>
          <a:xfrm>
            <a:off x="214313" y="154211"/>
            <a:ext cx="8786812" cy="585787"/>
          </a:xfrm>
        </p:spPr>
        <p:txBody>
          <a:bodyPr>
            <a:normAutofit fontScale="90000"/>
          </a:bodyPr>
          <a:lstStyle>
            <a:defPPr/>
          </a:lstStyle>
          <a:p>
            <a:r>
              <a:rPr lang="en-US" altLang="ko-KR"/>
              <a:t>Prevention – Mutual Exclusion (Cont.)</a:t>
            </a:r>
            <a:endParaRPr lang="ko-KR" altLang="en-US"/>
          </a:p>
        </p:txBody>
      </p:sp>
      <p:sp>
        <p:nvSpPr>
          <p:cNvPr id="14" name="내용 개체 틀 2">
            <a:extLst>
              <a:ext uri="{FF2B5EF4-FFF2-40B4-BE49-F238E27FC236}">
                <a16:creationId xmlns:a16="http://schemas.microsoft.com/office/drawing/2014/main" id="{E8722B4A-11FB-4DFF-A92C-CCD3A48DB9CB}"/>
              </a:ext>
            </a:extLst>
          </p:cNvPr>
          <p:cNvSpPr>
            <a:spLocks noGrp="1"/>
          </p:cNvSpPr>
          <p:nvPr>
            <p:ph idx="1"/>
          </p:nvPr>
        </p:nvSpPr>
        <p:spPr>
          <a:xfrm>
            <a:off x="214313" y="978718"/>
            <a:ext cx="8786812" cy="5501258"/>
          </a:xfrm>
        </p:spPr>
        <p:txBody>
          <a:bodyPr>
            <a:normAutofit lnSpcReduction="10000"/>
          </a:bodyPr>
          <a:lstStyle>
            <a:defPPr/>
          </a:lstStyle>
          <a:p>
            <a:r>
              <a:rPr lang="en-US" altLang="ko-KR"/>
              <a:t>We now wanted to </a:t>
            </a:r>
            <a:r>
              <a:rPr lang="en-US" altLang="ko-KR">
                <a:solidFill>
                  <a:schemeClr val="accent6">
                    <a:lumMod val="75000"/>
                  </a:schemeClr>
                </a:solidFill>
              </a:rPr>
              <a:t>atomically increment </a:t>
            </a:r>
            <a:r>
              <a:rPr lang="en-US" altLang="ko-KR"/>
              <a:t>a value by a certain amount:</a:t>
            </a:r>
          </a:p>
          <a:p>
            <a:endParaRPr lang="en-US" altLang="ko-KR"/>
          </a:p>
          <a:p>
            <a:endParaRPr lang="en-US" altLang="ko-KR"/>
          </a:p>
          <a:p>
            <a:endParaRPr lang="en-US" altLang="ko-KR"/>
          </a:p>
          <a:p>
            <a:pPr lvl="1"/>
            <a:r>
              <a:rPr lang="en-US" altLang="ko-KR"/>
              <a:t>Repeatedly tries to update the value to </a:t>
            </a:r>
            <a:r>
              <a:rPr lang="en-US" altLang="ko-KR" i="1"/>
              <a:t>the new amount </a:t>
            </a:r>
            <a:r>
              <a:rPr lang="en-US" altLang="ko-KR"/>
              <a:t>and uses the </a:t>
            </a:r>
            <a:r>
              <a:rPr lang="en-US" altLang="ko-KR">
                <a:latin typeface="Courier New" panose="02070309020205020404" pitchFamily="49" charset="0"/>
                <a:cs typeface="Courier New" pitchFamily="49" charset="0"/>
              </a:rPr>
              <a:t>compare-and-swap</a:t>
            </a:r>
            <a:r>
              <a:rPr lang="en-US" altLang="ko-KR"/>
              <a:t> to do so.</a:t>
            </a:r>
          </a:p>
          <a:p>
            <a:pPr lvl="1"/>
            <a:endParaRPr lang="en-US" altLang="ko-KR"/>
          </a:p>
          <a:p>
            <a:pPr lvl="1"/>
            <a:r>
              <a:rPr lang="en-US" altLang="ko-KR" b="1"/>
              <a:t>No lock </a:t>
            </a:r>
            <a:r>
              <a:rPr lang="en-US" altLang="ko-KR"/>
              <a:t>is acquired</a:t>
            </a:r>
          </a:p>
          <a:p>
            <a:pPr lvl="1"/>
            <a:r>
              <a:rPr lang="en-US" altLang="ko-KR" b="1"/>
              <a:t>No deadlock </a:t>
            </a:r>
            <a:r>
              <a:rPr lang="en-US" altLang="ko-KR"/>
              <a:t>can arise</a:t>
            </a:r>
          </a:p>
          <a:p>
            <a:pPr lvl="1"/>
            <a:r>
              <a:rPr lang="en-US" altLang="ko-KR" b="1" err="1"/>
              <a:t>livelock</a:t>
            </a:r>
            <a:r>
              <a:rPr lang="en-US" altLang="ko-KR"/>
              <a:t> is still a possibility.</a:t>
            </a:r>
            <a:endParaRPr lang="ko-KR" altLang="en-US"/>
          </a:p>
        </p:txBody>
      </p:sp>
      <p:sp>
        <p:nvSpPr>
          <p:cNvPr id="15" name="직사각형 6">
            <a:extLst>
              <a:ext uri="{FF2B5EF4-FFF2-40B4-BE49-F238E27FC236}">
                <a16:creationId xmlns:a16="http://schemas.microsoft.com/office/drawing/2014/main" id="{0BC50B1C-EBF9-4C0A-9D6F-E15EA0A3ECB3}"/>
              </a:ext>
            </a:extLst>
          </p:cNvPr>
          <p:cNvSpPr/>
          <p:nvPr/>
        </p:nvSpPr>
        <p:spPr>
          <a:xfrm>
            <a:off x="1062806" y="2065559"/>
            <a:ext cx="6912768" cy="1169551"/>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schemeClr val="tx1"/>
                </a:solidFill>
                <a:latin typeface="Courier New" panose="02070309020205020404" pitchFamily="49" charset="0"/>
                <a:cs typeface="Courier New" pitchFamily="49" charset="0"/>
              </a:rPr>
              <a:t> AtomicIncrement(</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*value, </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amount){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do</a:t>
            </a:r>
            <a:r>
              <a:rPr lang="en-US" altLang="ko-KR" sz="1400">
                <a:solidFill>
                  <a:schemeClr val="tx1"/>
                </a:solidFill>
                <a:latin typeface="Courier New" panose="02070309020205020404" pitchFamily="49" charset="0"/>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old = *value;</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while</a:t>
            </a:r>
            <a:r>
              <a:rPr lang="en-US" altLang="ko-KR" sz="1400">
                <a:solidFill>
                  <a:schemeClr val="tx1"/>
                </a:solidFill>
                <a:latin typeface="Courier New" panose="02070309020205020404" pitchFamily="49" charset="0"/>
                <a:cs typeface="Courier New" pitchFamily="49" charset="0"/>
              </a:rPr>
              <a:t>( CompareAndSwap(value, old, old+amount)==</a:t>
            </a:r>
            <a:r>
              <a:rPr lang="en-US" altLang="ko-KR" sz="1400">
                <a:solidFill>
                  <a:srgbClr val="FF0000"/>
                </a:solidFill>
                <a:latin typeface="Courier New" panose="02070309020205020404" pitchFamily="49" charset="0"/>
                <a:cs typeface="Courier New" pitchFamily="49" charset="0"/>
              </a:rPr>
              <a:t>0</a:t>
            </a:r>
            <a:r>
              <a:rPr lang="en-US" altLang="ko-KR" sz="1400">
                <a:solidFill>
                  <a:schemeClr val="tx1"/>
                </a:solidFill>
                <a:latin typeface="Courier New" panose="02070309020205020404" pitchFamily="49" charset="0"/>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Tree>
    <p:extLst>
      <p:ext uri="{BB962C8B-B14F-4D97-AF65-F5344CB8AC3E}">
        <p14:creationId xmlns:p14="http://schemas.microsoft.com/office/powerpoint/2010/main" val="3671305348"/>
      </p:ext>
    </p:extLst>
  </p:cSld>
  <p:clrMapOvr>
    <a:masterClrMapping/>
  </p:clrMapOvr>
  <p:transition/>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3E78EBBE-A1ED-4CB7-B0F8-247BBD8EB0DE}"/>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Mutual Exclusion (Cont.)</a:t>
            </a:r>
            <a:endParaRPr lang="ko-KR" altLang="en-US"/>
          </a:p>
        </p:txBody>
      </p:sp>
      <p:sp>
        <p:nvSpPr>
          <p:cNvPr id="14" name="내용 개체 틀 2">
            <a:extLst>
              <a:ext uri="{FF2B5EF4-FFF2-40B4-BE49-F238E27FC236}">
                <a16:creationId xmlns:a16="http://schemas.microsoft.com/office/drawing/2014/main" id="{414174BF-F0D6-4317-82FC-DD956F7B6448}"/>
              </a:ext>
            </a:extLst>
          </p:cNvPr>
          <p:cNvSpPr>
            <a:spLocks noGrp="1"/>
          </p:cNvSpPr>
          <p:nvPr>
            <p:ph idx="1"/>
          </p:nvPr>
        </p:nvSpPr>
        <p:spPr>
          <a:xfrm>
            <a:off x="214313" y="880070"/>
            <a:ext cx="8786812" cy="5501258"/>
          </a:xfrm>
        </p:spPr>
        <p:txBody>
          <a:bodyPr/>
          <a:lstStyle>
            <a:defPPr/>
          </a:lstStyle>
          <a:p>
            <a:pPr/>
            <a:r>
              <a:rPr lang="en-US" altLang="ko-KR" b="1"/>
              <a:t>More complex example</a:t>
            </a:r>
            <a:r>
              <a:rPr lang="en-US" altLang="ko-KR"/>
              <a:t>: list insertion</a:t>
            </a:r>
          </a:p>
          <a:p>
            <a:pPr/>
            <a:endParaRPr lang="en-US" altLang="ko-KR"/>
          </a:p>
          <a:p>
            <a:pPr/>
            <a:endParaRPr lang="en-US" altLang="ko-KR"/>
          </a:p>
          <a:p>
            <a:pPr/>
            <a:endParaRPr lang="en-US" altLang="ko-KR"/>
          </a:p>
          <a:p>
            <a:pPr/>
            <a:endParaRPr lang="en-US" altLang="ko-KR"/>
          </a:p>
          <a:p>
            <a:pPr lvl="1"/>
            <a:r>
              <a:rPr lang="en-US" altLang="ko-KR"/>
              <a:t>If called by multiple threads at the “</a:t>
            </a:r>
            <a:r>
              <a:rPr lang="en-US" altLang="ko-KR" i="1"/>
              <a:t>same time</a:t>
            </a:r>
            <a:r>
              <a:rPr lang="en-US" altLang="ko-KR"/>
              <a:t>”, this code has a </a:t>
            </a:r>
            <a:r>
              <a:rPr lang="en-US" altLang="ko-KR">
                <a:solidFill>
                  <a:schemeClr val="accent6">
                    <a:lumMod val="75000"/>
                  </a:schemeClr>
                </a:solidFill>
              </a:rPr>
              <a:t>race condition</a:t>
            </a:r>
            <a:r>
              <a:rPr lang="en-US" altLang="ko-KR"/>
              <a:t>.</a:t>
            </a:r>
          </a:p>
        </p:txBody>
      </p:sp>
      <p:sp>
        <p:nvSpPr>
          <p:cNvPr id="15" name="직사각형 5">
            <a:extLst>
              <a:ext uri="{FF2B5EF4-FFF2-40B4-BE49-F238E27FC236}">
                <a16:creationId xmlns:a16="http://schemas.microsoft.com/office/drawing/2014/main" id="{B81573DB-8749-423D-9106-AFF4AF358125}"/>
              </a:ext>
            </a:extLst>
          </p:cNvPr>
          <p:cNvSpPr/>
          <p:nvPr/>
        </p:nvSpPr>
        <p:spPr>
          <a:xfrm>
            <a:off x="1045940" y="1628800"/>
            <a:ext cx="6766420" cy="1600438"/>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schemeClr val="tx1"/>
                </a:solidFill>
                <a:latin typeface="Courier New" panose="02070309020205020404" pitchFamily="49" charset="0"/>
                <a:cs typeface="Courier New" pitchFamily="49" charset="0"/>
              </a:rPr>
              <a:t> insert(</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value){</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node_t * n = malloc(sizeof(node_t));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assert( n != </a:t>
            </a:r>
            <a:r>
              <a:rPr lang="en-US" altLang="ko-KR" sz="1400">
                <a:solidFill>
                  <a:srgbClr val="FF0000"/>
                </a:solidFill>
                <a:latin typeface="Courier New" panose="02070309020205020404" pitchFamily="49" charset="0"/>
                <a:cs typeface="Courier New" pitchFamily="49" charset="0"/>
              </a:rPr>
              <a:t>NULL</a:t>
            </a: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n-&gt;value	= value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n-&gt;next 	= head;</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head 	= n;</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Tree>
    <p:extLst>
      <p:ext uri="{BB962C8B-B14F-4D97-AF65-F5344CB8AC3E}">
        <p14:creationId xmlns:p14="http://schemas.microsoft.com/office/powerpoint/2010/main" val="2667127011"/>
      </p:ext>
    </p:extLst>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DD3504F0-7787-485A-9CC4-C9D873D9CB80}"/>
              </a:ext>
            </a:extLst>
          </p:cNvPr>
          <p:cNvSpPr>
            <a:spLocks noGrp="1"/>
          </p:cNvSpPr>
          <p:nvPr>
            <p:ph type="title"/>
          </p:nvPr>
        </p:nvSpPr>
        <p:spPr>
          <a:xfrm>
            <a:off x="214313" y="55563"/>
            <a:ext cx="8786812" cy="585787"/>
          </a:xfrm>
        </p:spPr>
        <p:txBody>
          <a:bodyPr>
            <a:normAutofit fontScale="90000"/>
          </a:bodyPr>
          <a:lstStyle>
            <a:defPPr/>
          </a:lstStyle>
          <a:p>
            <a:r>
              <a:rPr lang="en-US" altLang="ko-KR"/>
              <a:t>Prevention – Mutual Exclusion (Cont.)</a:t>
            </a:r>
            <a:endParaRPr lang="ko-KR" altLang="en-US"/>
          </a:p>
        </p:txBody>
      </p:sp>
      <p:sp>
        <p:nvSpPr>
          <p:cNvPr id="14" name="내용 개체 틀 2">
            <a:extLst>
              <a:ext uri="{FF2B5EF4-FFF2-40B4-BE49-F238E27FC236}">
                <a16:creationId xmlns:a16="http://schemas.microsoft.com/office/drawing/2014/main" id="{43D25813-D8E3-4D40-9ACF-AA25CC2A887E}"/>
              </a:ext>
            </a:extLst>
          </p:cNvPr>
          <p:cNvSpPr>
            <a:spLocks noGrp="1"/>
          </p:cNvSpPr>
          <p:nvPr>
            <p:ph idx="1"/>
          </p:nvPr>
        </p:nvSpPr>
        <p:spPr>
          <a:xfrm>
            <a:off x="214313" y="880070"/>
            <a:ext cx="8786812" cy="5501258"/>
          </a:xfrm>
        </p:spPr>
        <p:txBody>
          <a:bodyPr>
            <a:normAutofit/>
          </a:bodyPr>
          <a:lstStyle>
            <a:defPPr/>
          </a:lstStyle>
          <a:p>
            <a:r>
              <a:rPr lang="en-US" altLang="ko-KR" sz="2800" b="1"/>
              <a:t>Solution</a:t>
            </a:r>
            <a:r>
              <a:rPr lang="en-US" altLang="ko-KR" sz="2800"/>
              <a:t>:</a:t>
            </a:r>
          </a:p>
          <a:p>
            <a:pPr lvl="1"/>
            <a:r>
              <a:rPr lang="en-US" altLang="ko-KR" sz="2400"/>
              <a:t>Surrounding this code with a </a:t>
            </a:r>
            <a:r>
              <a:rPr lang="en-US" altLang="ko-KR" sz="2400">
                <a:solidFill>
                  <a:schemeClr val="accent6">
                    <a:lumMod val="75000"/>
                  </a:schemeClr>
                </a:solidFill>
              </a:rPr>
              <a:t>lock acquire </a:t>
            </a:r>
            <a:r>
              <a:rPr lang="en-US" altLang="ko-KR" sz="2400"/>
              <a:t>and </a:t>
            </a:r>
            <a:r>
              <a:rPr lang="en-US" altLang="ko-KR" sz="2400">
                <a:solidFill>
                  <a:schemeClr val="accent6">
                    <a:lumMod val="75000"/>
                  </a:schemeClr>
                </a:solidFill>
              </a:rPr>
              <a:t>release</a:t>
            </a:r>
            <a:r>
              <a:rPr lang="en-US" altLang="ko-KR" sz="2400"/>
              <a:t>.</a:t>
            </a:r>
          </a:p>
          <a:p>
            <a:endParaRPr lang="en-US" altLang="ko-KR" sz="2800"/>
          </a:p>
          <a:p>
            <a:endParaRPr lang="en-US" altLang="ko-KR" sz="2800"/>
          </a:p>
          <a:p>
            <a:endParaRPr lang="en-US" altLang="ko-KR" sz="2800"/>
          </a:p>
          <a:p>
            <a:endParaRPr lang="en-US" altLang="ko-KR" sz="2800"/>
          </a:p>
          <a:p>
            <a:pPr lvl="1"/>
            <a:r>
              <a:rPr lang="en-US" altLang="ko-KR" sz="2400">
                <a:solidFill>
                  <a:schemeClr val="accent6">
                    <a:lumMod val="75000"/>
                  </a:schemeClr>
                </a:solidFill>
              </a:rPr>
              <a:t>wait-free manner </a:t>
            </a:r>
            <a:r>
              <a:rPr lang="en-US" altLang="ko-KR" sz="2400"/>
              <a:t>using the </a:t>
            </a:r>
            <a:r>
              <a:rPr lang="en-US" altLang="ko-KR" sz="2400">
                <a:latin typeface="Courier New" panose="02070309020205020404" pitchFamily="49" charset="0"/>
                <a:cs typeface="Courier New" pitchFamily="49" charset="0"/>
              </a:rPr>
              <a:t>compare-and-swap</a:t>
            </a:r>
            <a:r>
              <a:rPr lang="en-US" altLang="ko-KR" sz="2400"/>
              <a:t> instruction</a:t>
            </a:r>
          </a:p>
        </p:txBody>
      </p:sp>
      <p:sp>
        <p:nvSpPr>
          <p:cNvPr id="15" name="직사각형 5">
            <a:extLst>
              <a:ext uri="{FF2B5EF4-FFF2-40B4-BE49-F238E27FC236}">
                <a16:creationId xmlns:a16="http://schemas.microsoft.com/office/drawing/2014/main" id="{62A14DD1-2263-4C64-9537-3561BDEE8D96}"/>
              </a:ext>
            </a:extLst>
          </p:cNvPr>
          <p:cNvSpPr/>
          <p:nvPr/>
        </p:nvSpPr>
        <p:spPr>
          <a:xfrm>
            <a:off x="1331640" y="1793422"/>
            <a:ext cx="6766420" cy="2031325"/>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schemeClr val="tx1"/>
                </a:solidFill>
                <a:latin typeface="Courier New" panose="02070309020205020404" pitchFamily="49" charset="0"/>
                <a:cs typeface="Courier New" pitchFamily="49" charset="0"/>
              </a:rPr>
              <a:t> insert(</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value){</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node_t * n = malloc(sizeof(node_t));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assert( n != </a:t>
            </a:r>
            <a:r>
              <a:rPr lang="en-US" altLang="ko-KR" sz="1400">
                <a:solidFill>
                  <a:srgbClr val="FF0000"/>
                </a:solidFill>
                <a:latin typeface="Courier New" panose="02070309020205020404" pitchFamily="49" charset="0"/>
                <a:cs typeface="Courier New" pitchFamily="49" charset="0"/>
              </a:rPr>
              <a:t>NULL</a:t>
            </a: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n-&gt;value = value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lock(listlock); </a:t>
            </a:r>
            <a:r>
              <a:rPr lang="en-US" altLang="ko-KR" sz="1400">
                <a:solidFill>
                  <a:srgbClr val="00B0F0"/>
                </a:solidFill>
                <a:latin typeface="Courier New" panose="02070309020205020404" pitchFamily="49" charset="0"/>
                <a:cs typeface="Courier New" pitchFamily="49" charset="0"/>
              </a:rPr>
              <a:t>// begin critical section</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n-&gt;next	= head;</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head 	= n;</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unlock(listlock) ;  </a:t>
            </a:r>
            <a:r>
              <a:rPr lang="en-US" altLang="ko-KR" sz="1400">
                <a:solidFill>
                  <a:srgbClr val="00B0F0"/>
                </a:solidFill>
                <a:latin typeface="Courier New" panose="02070309020205020404" pitchFamily="49" charset="0"/>
                <a:cs typeface="Courier New" pitchFamily="49" charset="0"/>
              </a:rPr>
              <a:t>//end critical section</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
        <p:nvSpPr>
          <p:cNvPr id="16" name="직사각형 6">
            <a:extLst>
              <a:ext uri="{FF2B5EF4-FFF2-40B4-BE49-F238E27FC236}">
                <a16:creationId xmlns:a16="http://schemas.microsoft.com/office/drawing/2014/main" id="{C0F19A57-18FD-441F-814B-41C1865C272F}"/>
              </a:ext>
            </a:extLst>
          </p:cNvPr>
          <p:cNvSpPr/>
          <p:nvPr/>
        </p:nvSpPr>
        <p:spPr>
          <a:xfrm>
            <a:off x="1331640" y="4493438"/>
            <a:ext cx="6766420" cy="1815882"/>
          </a:xfrm>
          <a:prstGeom prst="rect">
            <a:avLst/>
          </a:prstGeom>
          <a:solidFill>
            <a:schemeClr val="bg1"/>
          </a:solidFill>
          <a:ln w="12700">
            <a:solidFill>
              <a:schemeClr val="tx1"/>
            </a:solidFill>
          </a:ln>
          <a:effectLst/>
        </p:spPr>
        <p:style>
          <a:lnRef idx="3">
            <a:schemeClr val="lt1"/>
          </a:lnRef>
          <a:fillRef idx="1">
            <a:schemeClr val="accent1"/>
          </a:fillRef>
          <a:effectRef idx="1">
            <a:schemeClr val="accent1"/>
          </a:effectRef>
          <a:fontRef idx="minor">
            <a:schemeClr val="lt1"/>
          </a:fontRef>
        </p:style>
        <p:txBody>
          <a:bodyPr wrap="square" lIns="90000" rIns="90000" rtlCol="0" anchor="ctr">
            <a:spAutoFit/>
          </a:bodyPr>
          <a:lstStyle>
            <a:defPPr>
              <a:defRPr lang="ko-KR"/>
            </a:defPPr>
            <a:lvl1pPr marL="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1pPr>
            <a:lvl2pPr marL="457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2pPr>
            <a:lvl3pPr marL="914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3pPr>
            <a:lvl4pPr marL="1371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4pPr>
            <a:lvl5pPr marL="18288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5pPr>
            <a:lvl6pPr marL="22860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6pPr>
            <a:lvl7pPr marL="27432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7pPr>
            <a:lvl8pPr marL="32004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8pPr>
            <a:lvl9pPr marL="3657600" marR="0" indent="0" algn="l" defTabSz="914400" rtl="0" eaLnBrk="1" fontAlgn="auto" latinLnBrk="1"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mn-lt"/>
                <a:ea typeface="+mn-ea"/>
                <a:cs typeface="+mn-cs"/>
                <a:sym typeface="Wingdings"/>
              </a:defRPr>
            </a:lvl9pPr>
          </a:lstStyle>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rgbClr val="00B050"/>
                </a:solidFill>
                <a:latin typeface="Courier New" panose="02070309020205020404" pitchFamily="49" charset="0"/>
                <a:cs typeface="Courier New" pitchFamily="49" charset="0"/>
              </a:rPr>
              <a:t>void</a:t>
            </a:r>
            <a:r>
              <a:rPr lang="en-US" altLang="ko-KR" sz="1400">
                <a:solidFill>
                  <a:schemeClr val="tx1"/>
                </a:solidFill>
                <a:latin typeface="Courier New" panose="02070309020205020404" pitchFamily="49" charset="0"/>
                <a:cs typeface="Courier New" pitchFamily="49" charset="0"/>
              </a:rPr>
              <a:t> insert(</a:t>
            </a:r>
            <a:r>
              <a:rPr lang="en-US" altLang="ko-KR" sz="1400" err="1">
                <a:solidFill>
                  <a:srgbClr val="00B050"/>
                </a:solidFill>
                <a:latin typeface="Courier New" panose="02070309020205020404" pitchFamily="49" charset="0"/>
                <a:cs typeface="Courier New" pitchFamily="49" charset="0"/>
              </a:rPr>
              <a:t>int</a:t>
            </a:r>
            <a:r>
              <a:rPr lang="en-US" altLang="ko-KR" sz="1400">
                <a:solidFill>
                  <a:schemeClr val="tx1"/>
                </a:solidFill>
                <a:latin typeface="Courier New" panose="02070309020205020404" pitchFamily="49" charset="0"/>
                <a:cs typeface="Courier New" pitchFamily="49" charset="0"/>
              </a:rPr>
              <a:t> value)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node_t *n = malloc(sizeof(node_t));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assert(n != </a:t>
            </a:r>
            <a:r>
              <a:rPr lang="en-US" altLang="ko-KR" sz="1400">
                <a:solidFill>
                  <a:srgbClr val="FF0000"/>
                </a:solidFill>
                <a:latin typeface="Courier New" panose="02070309020205020404" pitchFamily="49" charset="0"/>
                <a:cs typeface="Courier New" pitchFamily="49" charset="0"/>
              </a:rPr>
              <a:t>NULL</a:t>
            </a:r>
            <a:r>
              <a:rPr lang="en-US" altLang="ko-KR" sz="1400">
                <a:solidFill>
                  <a:schemeClr val="tx1"/>
                </a:solidFill>
                <a:latin typeface="Courier New" panose="02070309020205020404" pitchFamily="49" charset="0"/>
                <a:cs typeface="Courier New" pitchFamily="49" charset="0"/>
              </a:rPr>
              <a:t>);</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n-&gt;value = value;</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do</a:t>
            </a:r>
            <a:r>
              <a:rPr lang="en-US" altLang="ko-KR" sz="1400">
                <a:solidFill>
                  <a:schemeClr val="tx1"/>
                </a:solidFill>
                <a:latin typeface="Courier New" panose="02070309020205020404" pitchFamily="49" charset="0"/>
                <a:cs typeface="Courier New" pitchFamily="49" charset="0"/>
              </a:rPr>
              <a:t> {</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n-&gt;next = head;</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r>
              <a:rPr lang="en-US" altLang="ko-KR" sz="1400">
                <a:solidFill>
                  <a:schemeClr val="accent6">
                    <a:lumMod val="75000"/>
                  </a:schemeClr>
                </a:solidFill>
                <a:latin typeface="Courier New" panose="02070309020205020404" pitchFamily="49" charset="0"/>
                <a:cs typeface="Courier New" pitchFamily="49" charset="0"/>
              </a:rPr>
              <a:t> while </a:t>
            </a:r>
            <a:r>
              <a:rPr lang="en-US" altLang="ko-KR" sz="1400">
                <a:solidFill>
                  <a:schemeClr val="tx1"/>
                </a:solidFill>
                <a:latin typeface="Courier New" panose="02070309020205020404" pitchFamily="49" charset="0"/>
                <a:cs typeface="Courier New" pitchFamily="49" charset="0"/>
              </a:rPr>
              <a:t>(CompareAndSwap(&amp;head, n-&gt;next, n));</a:t>
            </a:r>
          </a:p>
          <a:p>
            <a:pPr marL="342900" indent="-342900">
              <a:buAutoNum type="arabicPlain"/>
            </a:pPr>
            <a:r>
              <a:rPr lang="en-US" altLang="ko-KR" sz="1400">
                <a:solidFill>
                  <a:schemeClr val="tx1"/>
                </a:solidFill>
                <a:latin typeface="Courier New" panose="02070309020205020404" pitchFamily="49" charset="0"/>
                <a:cs typeface="Courier New" pitchFamily="49" charset="0"/>
              </a:rPr>
              <a:t> }</a:t>
            </a:r>
          </a:p>
        </p:txBody>
      </p:sp>
    </p:spTree>
    <p:extLst>
      <p:ext uri="{BB962C8B-B14F-4D97-AF65-F5344CB8AC3E}">
        <p14:creationId xmlns:p14="http://schemas.microsoft.com/office/powerpoint/2010/main" val="3803944602"/>
      </p:ext>
    </p:extLst>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B47F2239-ACE3-4170-A303-B5E3B02E2303}"/>
              </a:ext>
            </a:extLst>
          </p:cNvPr>
          <p:cNvSpPr>
            <a:spLocks noGrp="1"/>
          </p:cNvSpPr>
          <p:nvPr>
            <p:ph type="title"/>
          </p:nvPr>
        </p:nvSpPr>
        <p:spPr>
          <a:xfrm>
            <a:off x="214313" y="55563"/>
            <a:ext cx="8786812" cy="585787"/>
          </a:xfrm>
        </p:spPr>
        <p:txBody>
          <a:bodyPr>
            <a:normAutofit fontScale="90000"/>
          </a:bodyPr>
          <a:lstStyle>
            <a:defPPr/>
          </a:lstStyle>
          <a:p>
            <a:r>
              <a:rPr lang="en-US" altLang="ko-KR"/>
              <a:t>Deadlock Avoidance via Scheduling</a:t>
            </a:r>
            <a:endParaRPr lang="ko-KR" altLang="en-US"/>
          </a:p>
        </p:txBody>
      </p:sp>
      <p:sp>
        <p:nvSpPr>
          <p:cNvPr id="14" name="내용 개체 틀 2">
            <a:extLst>
              <a:ext uri="{FF2B5EF4-FFF2-40B4-BE49-F238E27FC236}">
                <a16:creationId xmlns:a16="http://schemas.microsoft.com/office/drawing/2014/main" id="{625EF407-AC27-48A1-8BDB-24CE70C55689}"/>
              </a:ext>
            </a:extLst>
          </p:cNvPr>
          <p:cNvSpPr>
            <a:spLocks noGrp="1"/>
          </p:cNvSpPr>
          <p:nvPr>
            <p:ph idx="1"/>
          </p:nvPr>
        </p:nvSpPr>
        <p:spPr>
          <a:xfrm>
            <a:off x="214313" y="880070"/>
            <a:ext cx="8786812" cy="5501258"/>
          </a:xfrm>
        </p:spPr>
        <p:txBody>
          <a:bodyPr/>
          <a:lstStyle>
            <a:defPPr/>
          </a:lstStyle>
          <a:p>
            <a:pPr/>
            <a:r>
              <a:rPr lang="en-US" altLang="ko-KR"/>
              <a:t>In some scenarios </a:t>
            </a:r>
            <a:r>
              <a:rPr lang="en-US" altLang="ko-KR">
                <a:solidFill>
                  <a:schemeClr val="accent6">
                    <a:lumMod val="75000"/>
                  </a:schemeClr>
                </a:solidFill>
              </a:rPr>
              <a:t>deadlock avoidance </a:t>
            </a:r>
            <a:r>
              <a:rPr lang="en-US" altLang="ko-KR"/>
              <a:t>is preferable.</a:t>
            </a:r>
          </a:p>
          <a:p>
            <a:pPr lvl="1"/>
            <a:r>
              <a:rPr lang="en-US" altLang="ko-KR" b="1"/>
              <a:t>Global knowledge </a:t>
            </a:r>
            <a:r>
              <a:rPr lang="en-US" altLang="ko-KR"/>
              <a:t>is required:</a:t>
            </a:r>
          </a:p>
          <a:p>
            <a:pPr lvl="2"/>
            <a:r>
              <a:rPr lang="en-US" altLang="ko-KR"/>
              <a:t>Which locks various threads might grab during their execution.</a:t>
            </a:r>
          </a:p>
          <a:p>
            <a:pPr lvl="2"/>
            <a:r>
              <a:rPr lang="en-US" altLang="ko-KR"/>
              <a:t>Subsequently schedules said threads in a way as </a:t>
            </a:r>
            <a:r>
              <a:rPr lang="en-US" altLang="ko-KR" u="sng"/>
              <a:t>to guarantee</a:t>
            </a:r>
            <a:r>
              <a:rPr lang="en-US" altLang="ko-KR"/>
              <a:t> no deadlock can occur.</a:t>
            </a:r>
            <a:endParaRPr lang="ko-KR" altLang="en-US"/>
          </a:p>
        </p:txBody>
      </p:sp>
    </p:spTree>
    <p:extLst>
      <p:ext uri="{BB962C8B-B14F-4D97-AF65-F5344CB8AC3E}">
        <p14:creationId xmlns:p14="http://schemas.microsoft.com/office/powerpoint/2010/main" val="3051593924"/>
      </p:ext>
    </p:extLst>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95068303-A910-4145-BBDF-03F2894A866B}"/>
              </a:ext>
            </a:extLst>
          </p:cNvPr>
          <p:cNvSpPr>
            <a:spLocks noGrp="1"/>
          </p:cNvSpPr>
          <p:nvPr>
            <p:ph type="title"/>
          </p:nvPr>
        </p:nvSpPr>
        <p:spPr>
          <a:xfrm>
            <a:off x="213241" y="295547"/>
            <a:ext cx="8786812" cy="585787"/>
          </a:xfrm>
        </p:spPr>
        <p:txBody>
          <a:bodyPr>
            <a:noAutofit/>
          </a:bodyPr>
          <a:lstStyle>
            <a:defPPr/>
          </a:lstStyle>
          <a:p>
            <a:pPr/>
            <a:r>
              <a:rPr lang="en-US" altLang="ko-KR" sz="3600"/>
              <a:t>Example of Deadlock Avoidance via Scheduling (1) </a:t>
            </a:r>
            <a:endParaRPr lang="ko-KR" altLang="en-US" sz="3600"/>
          </a:p>
        </p:txBody>
      </p:sp>
      <p:sp>
        <p:nvSpPr>
          <p:cNvPr id="14" name="내용 개체 틀 2">
            <a:extLst>
              <a:ext uri="{FF2B5EF4-FFF2-40B4-BE49-F238E27FC236}">
                <a16:creationId xmlns:a16="http://schemas.microsoft.com/office/drawing/2014/main" id="{206174F7-CECB-4465-84B9-297175564436}"/>
              </a:ext>
            </a:extLst>
          </p:cNvPr>
          <p:cNvSpPr>
            <a:spLocks noGrp="1"/>
          </p:cNvSpPr>
          <p:nvPr>
            <p:ph idx="1"/>
          </p:nvPr>
        </p:nvSpPr>
        <p:spPr>
          <a:xfrm>
            <a:off x="226345" y="1058612"/>
            <a:ext cx="8786812" cy="5501258"/>
          </a:xfrm>
        </p:spPr>
        <p:txBody>
          <a:bodyPr/>
          <a:lstStyle>
            <a:defPPr/>
          </a:lstStyle>
          <a:p>
            <a:pPr/>
            <a:r>
              <a:rPr lang="en-US" altLang="ko-KR" sz="2800"/>
              <a:t>We have two processors and four threads.</a:t>
            </a:r>
          </a:p>
          <a:p>
            <a:pPr lvl="1"/>
            <a:r>
              <a:rPr lang="en-US" altLang="ko-KR" sz="2400"/>
              <a:t>Lock acquisition demands of the threads:</a:t>
            </a:r>
          </a:p>
          <a:p>
            <a:pPr lvl="1"/>
            <a:endParaRPr lang="en-US" altLang="ko-KR" sz="2400"/>
          </a:p>
          <a:p>
            <a:pPr lvl="1"/>
            <a:endParaRPr lang="en-US" altLang="ko-KR" sz="2400"/>
          </a:p>
          <a:p>
            <a:pPr lvl="1"/>
            <a:endParaRPr lang="en-US" altLang="ko-KR" sz="2400"/>
          </a:p>
          <a:p>
            <a:pPr lvl="1"/>
            <a:r>
              <a:rPr lang="en-US" altLang="ko-KR" sz="2400"/>
              <a:t>A smart scheduler could compute that as long as </a:t>
            </a:r>
            <a:r>
              <a:rPr lang="en-US" altLang="ko-KR" sz="2400" u="sng"/>
              <a:t>T1 and T2 are not run at the same time</a:t>
            </a:r>
            <a:r>
              <a:rPr lang="en-US" altLang="ko-KR" sz="2400"/>
              <a:t>, </a:t>
            </a:r>
            <a:r>
              <a:rPr lang="en-US" altLang="ko-KR" sz="2400">
                <a:solidFill>
                  <a:schemeClr val="accent6">
                    <a:lumMod val="75000"/>
                  </a:schemeClr>
                </a:solidFill>
              </a:rPr>
              <a:t>no deadlock </a:t>
            </a:r>
            <a:r>
              <a:rPr lang="en-US" altLang="ko-KR" sz="2400"/>
              <a:t>could ever arise.</a:t>
            </a:r>
            <a:endParaRPr lang="ko-KR" altLang="en-US" sz="2400"/>
          </a:p>
        </p:txBody>
      </p:sp>
      <p:graphicFrame>
        <p:nvGraphicFramePr>
          <p:cNvPr id="15" name="표 5">
            <a:extLst>
              <a:ext uri="{FF2B5EF4-FFF2-40B4-BE49-F238E27FC236}">
                <a16:creationId xmlns:a16="http://schemas.microsoft.com/office/drawing/2014/main" id="{CF874EB6-7866-4F82-A3CA-BA7EC608BC7A}"/>
              </a:ext>
            </a:extLst>
          </p:cNvPr>
          <p:cNvGraphicFramePr>
            <a:graphicFrameLocks noGrp="1"/>
          </p:cNvGraphicFramePr>
          <p:nvPr/>
        </p:nvGraphicFramePr>
        <p:xfrm>
          <a:off x="1691680" y="2082552"/>
          <a:ext cx="5328591" cy="914400"/>
        </p:xfrm>
        <a:graphic>
          <a:graphicData uri="http://schemas.openxmlformats.org/drawingml/2006/table">
            <a:tbl>
              <a:tblPr firstRow="1" bandRow="1">
                <a:tableStyleId>{5C22544A-7EE6-4342-B048-85BDC9FD1C3A}</a:tableStyleId>
              </a:tblPr>
              <a:tblGrid>
                <a:gridCol w="1289091">
                  <a:extLst>
                    <a:ext uri="{9D8B030D-6E8A-4147-A177-3AD203B41FA5}">
                      <a16:colId xmlns:a16="http://schemas.microsoft.com/office/drawing/2014/main" val="20000"/>
                    </a:ext>
                  </a:extLst>
                </a:gridCol>
                <a:gridCol w="1009875">
                  <a:extLst>
                    <a:ext uri="{9D8B030D-6E8A-4147-A177-3AD203B41FA5}">
                      <a16:colId xmlns:a16="http://schemas.microsoft.com/office/drawing/2014/main" val="20001"/>
                    </a:ext>
                  </a:extLst>
                </a:gridCol>
                <a:gridCol w="1009875">
                  <a:extLst>
                    <a:ext uri="{9D8B030D-6E8A-4147-A177-3AD203B41FA5}">
                      <a16:colId xmlns:a16="http://schemas.microsoft.com/office/drawing/2014/main" val="20002"/>
                    </a:ext>
                  </a:extLst>
                </a:gridCol>
                <a:gridCol w="1009875">
                  <a:extLst>
                    <a:ext uri="{9D8B030D-6E8A-4147-A177-3AD203B41FA5}">
                      <a16:colId xmlns:a16="http://schemas.microsoft.com/office/drawing/2014/main" val="20003"/>
                    </a:ext>
                  </a:extLst>
                </a:gridCol>
                <a:gridCol w="1009875">
                  <a:extLst>
                    <a:ext uri="{9D8B030D-6E8A-4147-A177-3AD203B41FA5}">
                      <a16:colId xmlns:a16="http://schemas.microsoft.com/office/drawing/2014/main" val="20004"/>
                    </a:ext>
                  </a:extLst>
                </a:gridCol>
              </a:tblGrid>
              <a:tr h="266328">
                <a:tc>
                  <a:txBody>
                    <a:bodyPr vert="horz" wrap="square"/>
                    <a:lstStyle>
                      <a:defPPr/>
                    </a:lstStyle>
                    <a:p>
                      <a:pPr algn="ctr" latinLnBrk="1"/>
                      <a:endParaRPr lang="ko-KR" altLang="en-US" sz="1400" b="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T1</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T2</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T3</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T4</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L1</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b="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4584">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L2</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 </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 </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b="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16" name="그룹 18">
            <a:extLst>
              <a:ext uri="{FF2B5EF4-FFF2-40B4-BE49-F238E27FC236}">
                <a16:creationId xmlns:a16="http://schemas.microsoft.com/office/drawing/2014/main" id="{377B30E5-B803-46F6-882A-AE6B42799E4F}"/>
              </a:ext>
            </a:extLst>
          </p:cNvPr>
          <p:cNvGrpSpPr/>
          <p:nvPr/>
        </p:nvGrpSpPr>
        <p:grpSpPr>
          <a:xfrm>
            <a:off x="2555776" y="4721821"/>
            <a:ext cx="3528392" cy="1011435"/>
            <a:chOff x="2483768" y="4509120"/>
            <a:chExt cx="3528392" cy="1011435"/>
          </a:xfrm>
        </p:grpSpPr>
        <p:sp>
          <p:nvSpPr>
            <p:cNvPr id="17" name="TextBox 16">
              <a:extLst>
                <a:ext uri="{FF2B5EF4-FFF2-40B4-BE49-F238E27FC236}">
                  <a16:creationId xmlns:a16="http://schemas.microsoft.com/office/drawing/2014/main" id="{5AAE1C55-FE96-4D9F-A64B-70A889440D7A}"/>
                </a:ext>
              </a:extLst>
            </p:cNvPr>
            <p:cNvSpPr txBox="1"/>
            <p:nvPr/>
          </p:nvSpPr>
          <p:spPr>
            <a:xfrm>
              <a:off x="2483769" y="4571256"/>
              <a:ext cx="708848" cy="307777"/>
            </a:xfrm>
            <a:prstGeom prst="rect">
              <a:avLst/>
            </a:prstGeom>
            <a:noFill/>
          </p:spPr>
          <p:txBody>
            <a:bodyPr wrap="none" rtlCol="0">
              <a:spAutoFit/>
            </a:bodyPr>
            <a:lstStyle>
              <a:defPPr>
                <a:defRPr lang="en-US"/>
              </a:defPPr>
            </a:lstStyle>
            <a:p>
              <a:pPr/>
              <a:r>
                <a:rPr lang="en-US" altLang="ko-KR" sz="1400" b="1">
                  <a:latin typeface="맑은 고딕" pitchFamily="50" charset="-127"/>
                  <a:ea typeface="맑은 고딕" pitchFamily="50" charset="-127"/>
                </a:rPr>
                <a:t>CPU 1</a:t>
              </a:r>
              <a:endParaRPr lang="ko-KR" altLang="en-US" sz="1400" b="1">
                <a:latin typeface="맑은 고딕" pitchFamily="50" charset="-127"/>
                <a:ea typeface="맑은 고딕" pitchFamily="50" charset="-127"/>
              </a:endParaRPr>
            </a:p>
          </p:txBody>
        </p:sp>
        <p:sp>
          <p:nvSpPr>
            <p:cNvPr id="18" name="TextBox 17">
              <a:extLst>
                <a:ext uri="{FF2B5EF4-FFF2-40B4-BE49-F238E27FC236}">
                  <a16:creationId xmlns:a16="http://schemas.microsoft.com/office/drawing/2014/main" id="{0F0DDC35-E901-40BC-8858-8594CB108D61}"/>
                </a:ext>
              </a:extLst>
            </p:cNvPr>
            <p:cNvSpPr txBox="1"/>
            <p:nvPr/>
          </p:nvSpPr>
          <p:spPr>
            <a:xfrm>
              <a:off x="2483768" y="5095057"/>
              <a:ext cx="708848" cy="307777"/>
            </a:xfrm>
            <a:prstGeom prst="rect">
              <a:avLst/>
            </a:prstGeom>
            <a:noFill/>
          </p:spPr>
          <p:txBody>
            <a:bodyPr wrap="none" rtlCol="0">
              <a:spAutoFit/>
            </a:bodyPr>
            <a:lstStyle>
              <a:defPPr>
                <a:defRPr lang="en-US"/>
              </a:defPPr>
            </a:lstStyle>
            <a:p>
              <a:pPr/>
              <a:r>
                <a:rPr lang="en-US" altLang="ko-KR" sz="1400" b="1">
                  <a:latin typeface="맑은 고딕" pitchFamily="50" charset="-127"/>
                  <a:ea typeface="맑은 고딕" pitchFamily="50" charset="-127"/>
                </a:rPr>
                <a:t>CPU 2</a:t>
              </a:r>
              <a:endParaRPr lang="ko-KR" altLang="en-US" sz="1400" b="1">
                <a:latin typeface="맑은 고딕" pitchFamily="50" charset="-127"/>
                <a:ea typeface="맑은 고딕" pitchFamily="50" charset="-127"/>
              </a:endParaRPr>
            </a:p>
          </p:txBody>
        </p:sp>
        <p:sp>
          <p:nvSpPr>
            <p:cNvPr id="19" name="직사각형 14">
              <a:extLst>
                <a:ext uri="{FF2B5EF4-FFF2-40B4-BE49-F238E27FC236}">
                  <a16:creationId xmlns:a16="http://schemas.microsoft.com/office/drawing/2014/main" id="{86681D4A-154D-418E-BF9F-DBF6A419E5D3}"/>
                </a:ext>
              </a:extLst>
            </p:cNvPr>
            <p:cNvSpPr/>
            <p:nvPr/>
          </p:nvSpPr>
          <p:spPr>
            <a:xfrm>
              <a:off x="3347864" y="4509120"/>
              <a:ext cx="1008112" cy="432048"/>
            </a:xfrm>
            <a:prstGeom prst="rect">
              <a:avLst/>
            </a:prstGeom>
            <a:solidFill>
              <a:schemeClr val="tx1"/>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bg1"/>
                  </a:solidFill>
                  <a:latin typeface="맑은 고딕" pitchFamily="50" charset="-127"/>
                  <a:ea typeface="맑은 고딕" pitchFamily="50" charset="-127"/>
                  <a:cs typeface="Courier New" pitchFamily="49" charset="0"/>
                </a:rPr>
                <a:t>T3</a:t>
              </a:r>
              <a:endParaRPr lang="ko-KR" altLang="en-US" sz="1600" b="1">
                <a:solidFill>
                  <a:schemeClr val="bg1"/>
                </a:solidFill>
                <a:latin typeface="맑은 고딕" pitchFamily="50" charset="-127"/>
                <a:ea typeface="맑은 고딕" pitchFamily="50" charset="-127"/>
                <a:cs typeface="Courier New" pitchFamily="49" charset="0"/>
              </a:endParaRPr>
            </a:p>
          </p:txBody>
        </p:sp>
        <p:sp>
          <p:nvSpPr>
            <p:cNvPr id="20" name="직사각형 15">
              <a:extLst>
                <a:ext uri="{FF2B5EF4-FFF2-40B4-BE49-F238E27FC236}">
                  <a16:creationId xmlns:a16="http://schemas.microsoft.com/office/drawing/2014/main" id="{01255967-B3EC-4BAE-BA7B-0FDF4CA3E7FD}"/>
                </a:ext>
              </a:extLst>
            </p:cNvPr>
            <p:cNvSpPr/>
            <p:nvPr/>
          </p:nvSpPr>
          <p:spPr>
            <a:xfrm>
              <a:off x="4355976" y="4509120"/>
              <a:ext cx="1296144" cy="432048"/>
            </a:xfrm>
            <a:prstGeom prst="rect">
              <a:avLst/>
            </a:prstGeom>
            <a:solidFill>
              <a:schemeClr val="bg1">
                <a:lumMod val="6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T4</a:t>
              </a:r>
              <a:endParaRPr lang="ko-KR" altLang="en-US" sz="1600" b="1">
                <a:solidFill>
                  <a:schemeClr val="tx1"/>
                </a:solidFill>
                <a:latin typeface="맑은 고딕" pitchFamily="50" charset="-127"/>
                <a:ea typeface="맑은 고딕" pitchFamily="50" charset="-127"/>
                <a:cs typeface="Courier New" pitchFamily="49" charset="0"/>
              </a:endParaRPr>
            </a:p>
          </p:txBody>
        </p:sp>
        <p:sp>
          <p:nvSpPr>
            <p:cNvPr id="21" name="직사각형 16">
              <a:extLst>
                <a:ext uri="{FF2B5EF4-FFF2-40B4-BE49-F238E27FC236}">
                  <a16:creationId xmlns:a16="http://schemas.microsoft.com/office/drawing/2014/main" id="{DAAB3C33-914E-44CA-B826-B64A99DED84C}"/>
                </a:ext>
              </a:extLst>
            </p:cNvPr>
            <p:cNvSpPr/>
            <p:nvPr/>
          </p:nvSpPr>
          <p:spPr>
            <a:xfrm>
              <a:off x="3347864" y="5088507"/>
              <a:ext cx="1584176" cy="432048"/>
            </a:xfrm>
            <a:prstGeom prst="rect">
              <a:avLst/>
            </a:prstGeom>
            <a:solidFill>
              <a:schemeClr val="tx1">
                <a:lumMod val="65000"/>
                <a:lumOff val="3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T1</a:t>
              </a:r>
              <a:endParaRPr lang="ko-KR" altLang="en-US" sz="1600" b="1">
                <a:solidFill>
                  <a:schemeClr val="tx1"/>
                </a:solidFill>
                <a:latin typeface="맑은 고딕" pitchFamily="50" charset="-127"/>
                <a:ea typeface="맑은 고딕" pitchFamily="50" charset="-127"/>
                <a:cs typeface="Courier New" pitchFamily="49" charset="0"/>
              </a:endParaRPr>
            </a:p>
          </p:txBody>
        </p:sp>
        <p:sp>
          <p:nvSpPr>
            <p:cNvPr id="22" name="직사각형 17">
              <a:extLst>
                <a:ext uri="{FF2B5EF4-FFF2-40B4-BE49-F238E27FC236}">
                  <a16:creationId xmlns:a16="http://schemas.microsoft.com/office/drawing/2014/main" id="{95CFF133-B182-4F9C-8ABF-4B8C69B1C79C}"/>
                </a:ext>
              </a:extLst>
            </p:cNvPr>
            <p:cNvSpPr/>
            <p:nvPr/>
          </p:nvSpPr>
          <p:spPr>
            <a:xfrm>
              <a:off x="4932040" y="5088507"/>
              <a:ext cx="1080120" cy="432048"/>
            </a:xfrm>
            <a:prstGeom prst="rect">
              <a:avLst/>
            </a:prstGeom>
            <a:solidFill>
              <a:schemeClr val="bg1">
                <a:lumMod val="9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T2</a:t>
              </a:r>
              <a:endParaRPr lang="ko-KR" altLang="en-US" sz="1600" b="1">
                <a:solidFill>
                  <a:schemeClr val="tx1"/>
                </a:solidFill>
                <a:latin typeface="맑은 고딕" pitchFamily="50" charset="-127"/>
                <a:ea typeface="맑은 고딕" pitchFamily="50" charset="-127"/>
                <a:cs typeface="Courier New" pitchFamily="49" charset="0"/>
              </a:endParaRPr>
            </a:p>
          </p:txBody>
        </p:sp>
      </p:grpSp>
    </p:spTree>
    <p:extLst>
      <p:ext uri="{BB962C8B-B14F-4D97-AF65-F5344CB8AC3E}">
        <p14:creationId xmlns:p14="http://schemas.microsoft.com/office/powerpoint/2010/main" val="3979125343"/>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16" name="제목 1"/>
          <p:cNvSpPr txBox="1"/>
          <p:nvPr/>
        </p:nvSpPr>
        <p:spPr>
          <a:xfrm>
            <a:off x="314793" y="269823"/>
            <a:ext cx="8686332" cy="779487"/>
          </a:xfrm>
          <a:prstGeom prst="rect">
            <a:avLst/>
          </a:prstGeom>
        </p:spPr>
        <p:txBody>
          <a:bodyPr vert="horz" lIns="91440" tIns="45720" rIns="91440" bIns="45720" rtlCol="0" anchor="ctr">
            <a:normAutofit fontScale="92500"/>
          </a:bodyPr>
          <a:lstStyle>
            <a:defPPr>
              <a:defRPr lang="en-US"/>
            </a:defPPr>
          </a:lstStyle>
          <a:p>
            <a:pPr marL="0" marR="0" lvl="0" indent="0" algn="l" defTabSz="914400" rtl="0" eaLnBrk="1" fontAlgn="auto" latinLnBrk="0" hangingPunct="1">
              <a:lnSpc>
                <a:spcPct val="90000"/>
              </a:lnSpc>
              <a:spcBef>
                <a:spcPct val="0"/>
              </a:spcBef>
              <a:spcAft>
                <a:spcPct val="0"/>
              </a:spcAft>
              <a:buClrTx/>
              <a:buSzTx/>
              <a:buFontTx/>
              <a:buNone/>
              <a:defRPr/>
            </a:pPr>
            <a:r>
              <a:rPr kumimoji="0" lang="en-US" altLang="ko-KR" sz="4400" b="0" i="0" u="none" strike="noStrike" kern="1200" cap="none" spc="0" normalizeH="0" baseline="0" noProof="0">
                <a:ln>
                  <a:noFill/>
                </a:ln>
                <a:solidFill>
                  <a:schemeClr val="tx1"/>
                </a:solidFill>
                <a:effectLst/>
                <a:uLnTx/>
                <a:uFillTx/>
                <a:latin typeface="+mj-lt"/>
                <a:ea typeface="+mj-ea"/>
                <a:cs typeface="+mj-cs"/>
              </a:rPr>
              <a:t>Why hardware support needed? (Cont.)</a:t>
            </a:r>
            <a:endParaRPr kumimoji="0" lang="ko-KR" alt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20" name="내용 개체 틀 2"/>
          <p:cNvSpPr>
            <a:spLocks noGrp="1"/>
          </p:cNvSpPr>
          <p:nvPr>
            <p:ph idx="1"/>
          </p:nvPr>
        </p:nvSpPr>
        <p:spPr>
          <a:xfrm>
            <a:off x="838200" y="989351"/>
            <a:ext cx="10515600" cy="5187612"/>
          </a:xfrm>
        </p:spPr>
        <p:txBody>
          <a:bodyPr>
            <a:normAutofit/>
          </a:bodyPr>
          <a:lstStyle>
            <a:defPPr/>
          </a:lstStyle>
          <a:p>
            <a:pPr lvl="1"/>
            <a:r>
              <a:rPr lang="en-US" altLang="ko-KR" b="1"/>
              <a:t>Problem 1</a:t>
            </a:r>
            <a:r>
              <a:rPr lang="en-US" altLang="ko-KR"/>
              <a:t>: No Mutual Exclusion (assume </a:t>
            </a:r>
            <a:r>
              <a:rPr lang="en-US" altLang="ko-KR">
                <a:latin typeface="Courier New" panose="02070309020205020404" pitchFamily="49" charset="0"/>
                <a:cs typeface="Courier New" pitchFamily="49" charset="0"/>
              </a:rPr>
              <a:t>flag=0</a:t>
            </a:r>
            <a:r>
              <a:rPr lang="en-US" altLang="ko-KR"/>
              <a:t> to begin)</a:t>
            </a:r>
          </a:p>
          <a:p>
            <a:endParaRPr lang="en-US" altLang="ko-KR"/>
          </a:p>
          <a:p>
            <a:endParaRPr lang="en-US" altLang="ko-KR"/>
          </a:p>
          <a:p>
            <a:endParaRPr lang="en-US" altLang="ko-KR"/>
          </a:p>
          <a:p>
            <a:endParaRPr lang="en-US" altLang="ko-KR"/>
          </a:p>
          <a:p>
            <a:endParaRPr lang="en-US" altLang="ko-KR"/>
          </a:p>
          <a:p>
            <a:pPr lvl="1"/>
            <a:endParaRPr lang="en-US" altLang="ko-KR" b="1"/>
          </a:p>
          <a:p>
            <a:pPr lvl="1"/>
            <a:r>
              <a:rPr lang="en-US" altLang="ko-KR" b="1"/>
              <a:t>Problem 2</a:t>
            </a:r>
            <a:r>
              <a:rPr lang="en-US" altLang="ko-KR"/>
              <a:t>: </a:t>
            </a:r>
            <a:r>
              <a:rPr lang="en-US" altLang="ko-KR" u="sng"/>
              <a:t>Spin-waiting</a:t>
            </a:r>
            <a:r>
              <a:rPr lang="en-US" altLang="ko-KR"/>
              <a:t> wastes time waiting for another thread.</a:t>
            </a:r>
          </a:p>
          <a:p>
            <a:endParaRPr lang="en-US" altLang="ko-KR"/>
          </a:p>
          <a:p>
            <a:r>
              <a:rPr lang="en-US" altLang="ko-KR"/>
              <a:t>So, we need an atomic instruction supported by </a:t>
            </a:r>
            <a:r>
              <a:rPr lang="en-US" altLang="ko-KR">
                <a:solidFill>
                  <a:schemeClr val="accent6">
                    <a:lumMod val="75000"/>
                  </a:schemeClr>
                </a:solidFill>
              </a:rPr>
              <a:t>Hardware</a:t>
            </a:r>
            <a:r>
              <a:rPr lang="en-US" altLang="ko-KR"/>
              <a:t>!</a:t>
            </a:r>
          </a:p>
          <a:p>
            <a:pPr lvl="1"/>
            <a:r>
              <a:rPr lang="en-US" altLang="ko-KR" i="1"/>
              <a:t>test-and-set</a:t>
            </a:r>
            <a:r>
              <a:rPr lang="en-US" altLang="ko-KR"/>
              <a:t> instruction, also known as </a:t>
            </a:r>
            <a:r>
              <a:rPr lang="en-US" altLang="ko-KR" i="1"/>
              <a:t>atomic exchange</a:t>
            </a:r>
            <a:endParaRPr lang="ko-KR" altLang="en-US" i="1"/>
          </a:p>
        </p:txBody>
      </p:sp>
      <p:grpSp>
        <p:nvGrpSpPr>
          <p:cNvPr id="21" name="그룹 11"/>
          <p:cNvGrpSpPr/>
          <p:nvPr/>
        </p:nvGrpSpPr>
        <p:grpSpPr>
          <a:xfrm>
            <a:off x="1043608" y="1394084"/>
            <a:ext cx="7200800" cy="2323477"/>
            <a:chOff x="1043608" y="1916832"/>
            <a:chExt cx="7200800" cy="2570802"/>
          </a:xfrm>
        </p:grpSpPr>
        <p:cxnSp>
          <p:nvCxnSpPr>
            <p:cNvPr id="22" name="직선 연결선 5"/>
            <p:cNvCxnSpPr/>
            <p:nvPr/>
          </p:nvCxnSpPr>
          <p:spPr>
            <a:xfrm>
              <a:off x="1043608" y="2255386"/>
              <a:ext cx="7200800"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475656" y="1916832"/>
              <a:ext cx="936795" cy="338554"/>
            </a:xfrm>
            <a:prstGeom prst="rect">
              <a:avLst/>
            </a:prstGeom>
            <a:noFill/>
          </p:spPr>
          <p:txBody>
            <a:bodyPr wrap="none" rtlCol="0">
              <a:spAutoFit/>
            </a:bodyPr>
            <a:lstStyle>
              <a:defPPr>
                <a:defRPr lang="en-US"/>
              </a:defPPr>
            </a:lstStyle>
            <a:p>
              <a:pPr/>
              <a:r>
                <a:rPr lang="en-US" altLang="ko-KR" sz="1600">
                  <a:solidFill>
                    <a:prstClr val="black"/>
                  </a:solidFill>
                  <a:latin typeface="맑은 고딕" pitchFamily="50" charset="-127"/>
                  <a:ea typeface="맑은 고딕" pitchFamily="50" charset="-127"/>
                </a:rPr>
                <a:t>Thread1</a:t>
              </a:r>
              <a:endParaRPr lang="ko-KR" altLang="en-US" sz="1600">
                <a:solidFill>
                  <a:prstClr val="black"/>
                </a:solidFill>
                <a:latin typeface="맑은 고딕" pitchFamily="50" charset="-127"/>
                <a:ea typeface="맑은 고딕" pitchFamily="50" charset="-127"/>
              </a:endParaRPr>
            </a:p>
          </p:txBody>
        </p:sp>
        <p:sp>
          <p:nvSpPr>
            <p:cNvPr id="24" name="TextBox 23"/>
            <p:cNvSpPr txBox="1"/>
            <p:nvPr/>
          </p:nvSpPr>
          <p:spPr>
            <a:xfrm>
              <a:off x="5090769" y="1916832"/>
              <a:ext cx="936795" cy="338554"/>
            </a:xfrm>
            <a:prstGeom prst="rect">
              <a:avLst/>
            </a:prstGeom>
            <a:noFill/>
          </p:spPr>
          <p:txBody>
            <a:bodyPr wrap="none" rtlCol="0">
              <a:spAutoFit/>
            </a:bodyPr>
            <a:lstStyle>
              <a:defPPr>
                <a:defRPr lang="en-US"/>
              </a:defPPr>
            </a:lstStyle>
            <a:p>
              <a:pPr/>
              <a:r>
                <a:rPr lang="en-US" altLang="ko-KR" sz="1600">
                  <a:solidFill>
                    <a:prstClr val="black"/>
                  </a:solidFill>
                  <a:latin typeface="맑은 고딕" pitchFamily="50" charset="-127"/>
                  <a:ea typeface="맑은 고딕" pitchFamily="50" charset="-127"/>
                </a:rPr>
                <a:t>Thread2</a:t>
              </a:r>
              <a:endParaRPr lang="ko-KR" altLang="en-US" sz="1600">
                <a:solidFill>
                  <a:prstClr val="black"/>
                </a:solidFill>
                <a:latin typeface="맑은 고딕" pitchFamily="50" charset="-127"/>
                <a:ea typeface="맑은 고딕" pitchFamily="50" charset="-127"/>
              </a:endParaRPr>
            </a:p>
          </p:txBody>
        </p:sp>
        <p:sp>
          <p:nvSpPr>
            <p:cNvPr id="25" name="TextBox 24"/>
            <p:cNvSpPr txBox="1"/>
            <p:nvPr/>
          </p:nvSpPr>
          <p:spPr>
            <a:xfrm>
              <a:off x="1463224" y="2329209"/>
              <a:ext cx="2842830" cy="830997"/>
            </a:xfrm>
            <a:prstGeom prst="rect">
              <a:avLst/>
            </a:prstGeom>
            <a:noFill/>
          </p:spPr>
          <p:txBody>
            <a:bodyPr wrap="none" rtlCol="0">
              <a:spAutoFit/>
            </a:bodyPr>
            <a:lstStyle>
              <a:defPPr>
                <a:defRPr lang="en-US"/>
              </a:defPPr>
            </a:lstStyle>
            <a:p>
              <a:pPr/>
              <a:r>
                <a:rPr lang="en-US" altLang="ko-KR" sz="1600">
                  <a:solidFill>
                    <a:prstClr val="black"/>
                  </a:solidFill>
                  <a:latin typeface="맑은 고딕" pitchFamily="50" charset="-127"/>
                  <a:ea typeface="맑은 고딕" pitchFamily="50" charset="-127"/>
                </a:rPr>
                <a:t>call </a:t>
              </a:r>
              <a:r>
                <a:rPr lang="en-US" altLang="ko-KR" sz="1600">
                  <a:solidFill>
                    <a:prstClr val="black"/>
                  </a:solidFill>
                  <a:latin typeface="Courier" pitchFamily="49" charset="0"/>
                  <a:ea typeface="맑은 고딕" pitchFamily="50" charset="-127"/>
                </a:rPr>
                <a:t>lock()</a:t>
              </a:r>
            </a:p>
            <a:p>
              <a:pPr/>
              <a:r>
                <a:rPr lang="en-US" altLang="ko-KR" sz="1600">
                  <a:solidFill>
                    <a:prstClr val="black"/>
                  </a:solidFill>
                  <a:latin typeface="Courier" pitchFamily="49" charset="0"/>
                  <a:ea typeface="맑은 고딕" pitchFamily="50" charset="-127"/>
                </a:rPr>
                <a:t>while (flag == 1)</a:t>
              </a:r>
            </a:p>
            <a:p>
              <a:pPr/>
              <a:r>
                <a:rPr lang="en-US" altLang="ko-KR" sz="1600">
                  <a:solidFill>
                    <a:prstClr val="black"/>
                  </a:solidFill>
                  <a:latin typeface="맑은 고딕" pitchFamily="50" charset="-127"/>
                  <a:ea typeface="맑은 고딕" pitchFamily="50" charset="-127"/>
                </a:rPr>
                <a:t>interrupt: switch to Thread 2</a:t>
              </a:r>
              <a:endParaRPr lang="ko-KR" altLang="en-US" sz="1600">
                <a:solidFill>
                  <a:prstClr val="black"/>
                </a:solidFill>
                <a:latin typeface="맑은 고딕" pitchFamily="50" charset="-127"/>
                <a:ea typeface="맑은 고딕" pitchFamily="50" charset="-127"/>
              </a:endParaRPr>
            </a:p>
          </p:txBody>
        </p:sp>
        <p:sp>
          <p:nvSpPr>
            <p:cNvPr id="26" name="TextBox 25"/>
            <p:cNvSpPr txBox="1"/>
            <p:nvPr/>
          </p:nvSpPr>
          <p:spPr>
            <a:xfrm>
              <a:off x="5041538" y="3068960"/>
              <a:ext cx="2842830" cy="1077218"/>
            </a:xfrm>
            <a:prstGeom prst="rect">
              <a:avLst/>
            </a:prstGeom>
            <a:noFill/>
          </p:spPr>
          <p:txBody>
            <a:bodyPr wrap="none" rtlCol="0">
              <a:spAutoFit/>
            </a:bodyPr>
            <a:lstStyle>
              <a:defPPr>
                <a:defRPr lang="en-US"/>
              </a:defPPr>
            </a:lstStyle>
            <a:p>
              <a:pPr/>
              <a:r>
                <a:rPr lang="en-US" altLang="ko-KR" sz="1600">
                  <a:solidFill>
                    <a:prstClr val="black"/>
                  </a:solidFill>
                  <a:latin typeface="맑은 고딕" pitchFamily="50" charset="-127"/>
                  <a:ea typeface="맑은 고딕" pitchFamily="50" charset="-127"/>
                </a:rPr>
                <a:t>call </a:t>
              </a:r>
              <a:r>
                <a:rPr lang="en-US" altLang="ko-KR" sz="1600">
                  <a:solidFill>
                    <a:prstClr val="black"/>
                  </a:solidFill>
                  <a:latin typeface="Courier" pitchFamily="49" charset="0"/>
                  <a:ea typeface="맑은 고딕" pitchFamily="50" charset="-127"/>
                </a:rPr>
                <a:t>lock()</a:t>
              </a:r>
            </a:p>
            <a:p>
              <a:pPr/>
              <a:r>
                <a:rPr lang="en-US" altLang="ko-KR" sz="1600">
                  <a:solidFill>
                    <a:prstClr val="black"/>
                  </a:solidFill>
                  <a:latin typeface="Courier" pitchFamily="49" charset="0"/>
                  <a:ea typeface="맑은 고딕" pitchFamily="50" charset="-127"/>
                </a:rPr>
                <a:t>while (flag == 1)</a:t>
              </a:r>
            </a:p>
            <a:p>
              <a:pPr/>
              <a:r>
                <a:rPr lang="en-US" altLang="ko-KR" sz="1600">
                  <a:solidFill>
                    <a:prstClr val="black"/>
                  </a:solidFill>
                  <a:latin typeface="Courier" pitchFamily="49" charset="0"/>
                  <a:ea typeface="맑은 고딕" pitchFamily="50" charset="-127"/>
                </a:rPr>
                <a:t>flag = 1;</a:t>
              </a:r>
            </a:p>
            <a:p>
              <a:pPr/>
              <a:r>
                <a:rPr lang="en-US" altLang="ko-KR" sz="1600">
                  <a:solidFill>
                    <a:prstClr val="black"/>
                  </a:solidFill>
                  <a:latin typeface="맑은 고딕" pitchFamily="50" charset="-127"/>
                  <a:ea typeface="맑은 고딕" pitchFamily="50" charset="-127"/>
                </a:rPr>
                <a:t>interrupt: switch to Thread 1</a:t>
              </a:r>
              <a:endParaRPr lang="ko-KR" altLang="en-US" sz="1600">
                <a:solidFill>
                  <a:prstClr val="black"/>
                </a:solidFill>
                <a:latin typeface="맑은 고딕" pitchFamily="50" charset="-127"/>
                <a:ea typeface="맑은 고딕" pitchFamily="50" charset="-127"/>
              </a:endParaRPr>
            </a:p>
          </p:txBody>
        </p:sp>
        <p:sp>
          <p:nvSpPr>
            <p:cNvPr id="27" name="TextBox 26"/>
            <p:cNvSpPr txBox="1"/>
            <p:nvPr/>
          </p:nvSpPr>
          <p:spPr>
            <a:xfrm>
              <a:off x="1421653" y="4149080"/>
              <a:ext cx="3366371" cy="338554"/>
            </a:xfrm>
            <a:prstGeom prst="rect">
              <a:avLst/>
            </a:prstGeom>
            <a:noFill/>
          </p:spPr>
          <p:txBody>
            <a:bodyPr wrap="none" rtlCol="0">
              <a:spAutoFit/>
            </a:bodyPr>
            <a:lstStyle>
              <a:defPPr>
                <a:defRPr lang="en-US"/>
              </a:defPPr>
            </a:lstStyle>
            <a:p>
              <a:pPr/>
              <a:r>
                <a:rPr lang="en-US" altLang="ko-KR" sz="1600">
                  <a:solidFill>
                    <a:prstClr val="black"/>
                  </a:solidFill>
                  <a:latin typeface="Courier" pitchFamily="49" charset="0"/>
                  <a:ea typeface="맑은 고딕" pitchFamily="50" charset="-127"/>
                </a:rPr>
                <a:t>flag = 1; </a:t>
              </a:r>
              <a:r>
                <a:rPr lang="en-US" altLang="ko-KR" sz="1600">
                  <a:solidFill>
                    <a:srgbClr val="00B0F0"/>
                  </a:solidFill>
                  <a:latin typeface="맑은 고딕" pitchFamily="50" charset="-127"/>
                  <a:ea typeface="맑은 고딕" pitchFamily="50" charset="-127"/>
                </a:rPr>
                <a:t>// set flag to 1 (too!)</a:t>
              </a:r>
              <a:endParaRPr lang="ko-KR" altLang="en-US" sz="1600">
                <a:solidFill>
                  <a:srgbClr val="00B0F0"/>
                </a:solidFill>
                <a:latin typeface="맑은 고딕" pitchFamily="50" charset="-127"/>
                <a:ea typeface="맑은 고딕" pitchFamily="50" charset="-127"/>
              </a:endParaRPr>
            </a:p>
          </p:txBody>
        </p:sp>
      </p:grpSp>
    </p:spTree>
    <p:extLst>
      <p:ext uri="{BB962C8B-B14F-4D97-AF65-F5344CB8AC3E}">
        <p14:creationId xmlns:p14="http://schemas.microsoft.com/office/powerpoint/2010/main" val="2492227589"/>
      </p:ext>
    </p:extLst>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4C36C612-D682-4896-B1C6-CF59C50BE267}"/>
              </a:ext>
            </a:extLst>
          </p:cNvPr>
          <p:cNvSpPr>
            <a:spLocks noGrp="1"/>
          </p:cNvSpPr>
          <p:nvPr>
            <p:ph type="title"/>
          </p:nvPr>
        </p:nvSpPr>
        <p:spPr>
          <a:xfrm>
            <a:off x="208682" y="382295"/>
            <a:ext cx="8786812" cy="585787"/>
          </a:xfrm>
        </p:spPr>
        <p:txBody>
          <a:bodyPr>
            <a:noAutofit/>
          </a:bodyPr>
          <a:lstStyle>
            <a:defPPr/>
          </a:lstStyle>
          <a:p>
            <a:pPr/>
            <a:r>
              <a:rPr lang="en-US" altLang="ko-KR" sz="3600"/>
              <a:t>Example of Deadlock Avoidance via Scheduling (2) </a:t>
            </a:r>
            <a:endParaRPr lang="ko-KR" altLang="en-US" sz="3600"/>
          </a:p>
        </p:txBody>
      </p:sp>
      <p:sp>
        <p:nvSpPr>
          <p:cNvPr id="14" name="내용 개체 틀 2">
            <a:extLst>
              <a:ext uri="{FF2B5EF4-FFF2-40B4-BE49-F238E27FC236}">
                <a16:creationId xmlns:a16="http://schemas.microsoft.com/office/drawing/2014/main" id="{23077547-3218-4101-8593-F0592A70F200}"/>
              </a:ext>
            </a:extLst>
          </p:cNvPr>
          <p:cNvSpPr>
            <a:spLocks noGrp="1"/>
          </p:cNvSpPr>
          <p:nvPr>
            <p:ph idx="1"/>
          </p:nvPr>
        </p:nvSpPr>
        <p:spPr>
          <a:xfrm>
            <a:off x="208682" y="1206802"/>
            <a:ext cx="8786812" cy="5501258"/>
          </a:xfrm>
        </p:spPr>
        <p:txBody>
          <a:bodyPr>
            <a:normAutofit/>
          </a:bodyPr>
          <a:lstStyle>
            <a:defPPr/>
          </a:lstStyle>
          <a:p>
            <a:r>
              <a:rPr lang="en-US" altLang="ko-KR" sz="2800"/>
              <a:t>More contention for the same resources</a:t>
            </a:r>
          </a:p>
          <a:p>
            <a:pPr lvl="1"/>
            <a:endParaRPr lang="en-US" altLang="ko-KR" sz="2400"/>
          </a:p>
          <a:p>
            <a:pPr lvl="1"/>
            <a:endParaRPr lang="en-US" altLang="ko-KR" sz="2400"/>
          </a:p>
          <a:p>
            <a:pPr lvl="1"/>
            <a:endParaRPr lang="en-US" altLang="ko-KR" sz="2400"/>
          </a:p>
          <a:p>
            <a:pPr lvl="1"/>
            <a:r>
              <a:rPr lang="en-US" altLang="ko-KR" sz="2400"/>
              <a:t>A possible schedule that guarantees that </a:t>
            </a:r>
            <a:r>
              <a:rPr lang="en-US" altLang="ko-KR" sz="2400" i="1"/>
              <a:t>no deadlock </a:t>
            </a:r>
            <a:r>
              <a:rPr lang="en-US" altLang="ko-KR" sz="2400"/>
              <a:t>could ever occur.</a:t>
            </a:r>
          </a:p>
          <a:p>
            <a:pPr lvl="1"/>
            <a:endParaRPr lang="en-US" altLang="ko-KR" sz="2400"/>
          </a:p>
          <a:p>
            <a:pPr lvl="1"/>
            <a:endParaRPr lang="en-US" altLang="ko-KR" sz="2400"/>
          </a:p>
          <a:p>
            <a:pPr lvl="1"/>
            <a:endParaRPr lang="en-US" altLang="ko-KR" sz="2400"/>
          </a:p>
          <a:p>
            <a:pPr lvl="1"/>
            <a:endParaRPr lang="en-US" altLang="ko-KR" sz="2400"/>
          </a:p>
          <a:p>
            <a:pPr lvl="2"/>
            <a:r>
              <a:rPr lang="en-US" altLang="ko-KR" sz="2000"/>
              <a:t>The total time to complete the jobs is lengthened considerably.</a:t>
            </a:r>
          </a:p>
          <a:p>
            <a:pPr lvl="2"/>
            <a:endParaRPr lang="en-US" altLang="ko-KR" sz="2000"/>
          </a:p>
          <a:p>
            <a:pPr marL="457200" lvl="1" indent="0">
              <a:buNone/>
            </a:pPr>
            <a:endParaRPr lang="ko-KR" altLang="en-US" sz="2400"/>
          </a:p>
        </p:txBody>
      </p:sp>
      <p:graphicFrame>
        <p:nvGraphicFramePr>
          <p:cNvPr id="15" name="표 5">
            <a:extLst>
              <a:ext uri="{FF2B5EF4-FFF2-40B4-BE49-F238E27FC236}">
                <a16:creationId xmlns:a16="http://schemas.microsoft.com/office/drawing/2014/main" id="{62AC8390-5C84-44F3-BD55-E68CEE134557}"/>
              </a:ext>
            </a:extLst>
          </p:cNvPr>
          <p:cNvGraphicFramePr>
            <a:graphicFrameLocks noGrp="1"/>
          </p:cNvGraphicFramePr>
          <p:nvPr>
            <p:extLst>
              <p:ext uri="{D42A27DB-BD31-4B8C-83A1-F6EECF244321}">
                <p14:modId xmlns:p14="http://schemas.microsoft.com/office/powerpoint/2010/main" val="1766803811"/>
              </p:ext>
            </p:extLst>
          </p:nvPr>
        </p:nvGraphicFramePr>
        <p:xfrm>
          <a:off x="1902074" y="1977236"/>
          <a:ext cx="5328591" cy="914400"/>
        </p:xfrm>
        <a:graphic>
          <a:graphicData uri="http://schemas.openxmlformats.org/drawingml/2006/table">
            <a:tbl>
              <a:tblPr firstRow="1" bandRow="1">
                <a:tableStyleId>{5C22544A-7EE6-4342-B048-85BDC9FD1C3A}</a:tableStyleId>
              </a:tblPr>
              <a:tblGrid>
                <a:gridCol w="1289091">
                  <a:extLst>
                    <a:ext uri="{9D8B030D-6E8A-4147-A177-3AD203B41FA5}">
                      <a16:colId xmlns:a16="http://schemas.microsoft.com/office/drawing/2014/main" val="20000"/>
                    </a:ext>
                  </a:extLst>
                </a:gridCol>
                <a:gridCol w="1009875">
                  <a:extLst>
                    <a:ext uri="{9D8B030D-6E8A-4147-A177-3AD203B41FA5}">
                      <a16:colId xmlns:a16="http://schemas.microsoft.com/office/drawing/2014/main" val="20001"/>
                    </a:ext>
                  </a:extLst>
                </a:gridCol>
                <a:gridCol w="1009875">
                  <a:extLst>
                    <a:ext uri="{9D8B030D-6E8A-4147-A177-3AD203B41FA5}">
                      <a16:colId xmlns:a16="http://schemas.microsoft.com/office/drawing/2014/main" val="20002"/>
                    </a:ext>
                  </a:extLst>
                </a:gridCol>
                <a:gridCol w="1009875">
                  <a:extLst>
                    <a:ext uri="{9D8B030D-6E8A-4147-A177-3AD203B41FA5}">
                      <a16:colId xmlns:a16="http://schemas.microsoft.com/office/drawing/2014/main" val="20003"/>
                    </a:ext>
                  </a:extLst>
                </a:gridCol>
                <a:gridCol w="1009875">
                  <a:extLst>
                    <a:ext uri="{9D8B030D-6E8A-4147-A177-3AD203B41FA5}">
                      <a16:colId xmlns:a16="http://schemas.microsoft.com/office/drawing/2014/main" val="20004"/>
                    </a:ext>
                  </a:extLst>
                </a:gridCol>
              </a:tblGrid>
              <a:tr h="195982">
                <a:tc>
                  <a:txBody>
                    <a:bodyPr vert="horz" wrap="square"/>
                    <a:lstStyle>
                      <a:defPPr/>
                    </a:lstStyle>
                    <a:p>
                      <a:pPr algn="ctr" latinLnBrk="1"/>
                      <a:endParaRPr lang="ko-KR" altLang="en-US" sz="1400" b="0">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T1</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T2</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T3</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vert="horz" wrap="square"/>
                    <a:lstStyle>
                      <a:defPPr/>
                    </a:lstStyle>
                    <a:p>
                      <a:pPr algn="ctr" latinLnBrk="1"/>
                      <a:r>
                        <a:rPr lang="en-US" altLang="ko-KR" sz="1400" b="1">
                          <a:solidFill>
                            <a:schemeClr val="bg1"/>
                          </a:solidFill>
                          <a:latin typeface="맑은 고딕" pitchFamily="50" charset="-127"/>
                          <a:ea typeface="맑은 고딕" pitchFamily="50" charset="-127"/>
                        </a:rPr>
                        <a:t>T4</a:t>
                      </a:r>
                      <a:endParaRPr lang="ko-KR" altLang="en-US" sz="1400" b="1">
                        <a:solidFill>
                          <a:schemeClr val="bg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0">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L1</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b="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4584">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L2</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algn="ctr" latinLnBrk="1"/>
                      <a:r>
                        <a:rPr lang="en-US" altLang="ko-KR" sz="1400" b="0">
                          <a:solidFill>
                            <a:schemeClr val="tx1"/>
                          </a:solidFill>
                          <a:latin typeface="맑은 고딕" pitchFamily="50" charset="-127"/>
                          <a:ea typeface="맑은 고딕" pitchFamily="50" charset="-127"/>
                        </a:rPr>
                        <a:t>yes</a:t>
                      </a:r>
                      <a:endParaRPr lang="ko-KR" altLang="en-US" sz="1400" b="0">
                        <a:solidFill>
                          <a:schemeClr val="tx1"/>
                        </a:solidFill>
                        <a:latin typeface="맑은 고딕" pitchFamily="50" charset="-127"/>
                        <a:ea typeface="맑은 고딕" pitchFamily="50"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vert="horz" wrap="square"/>
                    <a:lstStyle>
                      <a:defPPr/>
                    </a:lstStyle>
                    <a:p>
                      <a:pPr marL="0" marR="0" indent="0" algn="ctr" defTabSz="914400" rtl="0" eaLnBrk="1" fontAlgn="auto" latinLnBrk="1" hangingPunct="1">
                        <a:lnSpc>
                          <a:spcPct val="100000"/>
                        </a:lnSpc>
                        <a:spcBef>
                          <a:spcPct val="0"/>
                        </a:spcBef>
                        <a:spcAft>
                          <a:spcPct val="0"/>
                        </a:spcAft>
                        <a:buClrTx/>
                        <a:buSzTx/>
                        <a:buFontTx/>
                        <a:buNone/>
                        <a:defRPr/>
                      </a:pPr>
                      <a:r>
                        <a:rPr lang="en-US" altLang="ko-KR" sz="1400" b="0">
                          <a:solidFill>
                            <a:schemeClr val="tx1"/>
                          </a:solidFill>
                          <a:latin typeface="맑은 고딕" pitchFamily="50" charset="-127"/>
                          <a:ea typeface="맑은 고딕" pitchFamily="50" charset="-127"/>
                        </a:rPr>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16" name="그룹 6">
            <a:extLst>
              <a:ext uri="{FF2B5EF4-FFF2-40B4-BE49-F238E27FC236}">
                <a16:creationId xmlns:a16="http://schemas.microsoft.com/office/drawing/2014/main" id="{C642F863-1B49-4EB3-90C8-48B09ECE5C38}"/>
              </a:ext>
            </a:extLst>
          </p:cNvPr>
          <p:cNvGrpSpPr/>
          <p:nvPr/>
        </p:nvGrpSpPr>
        <p:grpSpPr>
          <a:xfrm>
            <a:off x="2046089" y="4112449"/>
            <a:ext cx="4536504" cy="1011435"/>
            <a:chOff x="1979712" y="3645024"/>
            <a:chExt cx="4536504" cy="1011435"/>
          </a:xfrm>
        </p:grpSpPr>
        <p:sp>
          <p:nvSpPr>
            <p:cNvPr id="17" name="TextBox 16">
              <a:extLst>
                <a:ext uri="{FF2B5EF4-FFF2-40B4-BE49-F238E27FC236}">
                  <a16:creationId xmlns:a16="http://schemas.microsoft.com/office/drawing/2014/main" id="{7EC66065-2F81-4184-A822-FD124FE6CFDE}"/>
                </a:ext>
              </a:extLst>
            </p:cNvPr>
            <p:cNvSpPr txBox="1"/>
            <p:nvPr/>
          </p:nvSpPr>
          <p:spPr>
            <a:xfrm>
              <a:off x="1979713" y="3707160"/>
              <a:ext cx="708848" cy="307777"/>
            </a:xfrm>
            <a:prstGeom prst="rect">
              <a:avLst/>
            </a:prstGeom>
            <a:noFill/>
          </p:spPr>
          <p:txBody>
            <a:bodyPr wrap="none" rtlCol="0">
              <a:spAutoFit/>
            </a:bodyPr>
            <a:lstStyle>
              <a:defPPr>
                <a:defRPr lang="en-US"/>
              </a:defPPr>
            </a:lstStyle>
            <a:p>
              <a:pPr/>
              <a:r>
                <a:rPr lang="en-US" altLang="ko-KR" sz="1400" b="1">
                  <a:latin typeface="맑은 고딕" pitchFamily="50" charset="-127"/>
                  <a:ea typeface="맑은 고딕" pitchFamily="50" charset="-127"/>
                </a:rPr>
                <a:t>CPU 1</a:t>
              </a:r>
              <a:endParaRPr lang="ko-KR" altLang="en-US" sz="1400" b="1">
                <a:latin typeface="맑은 고딕" pitchFamily="50" charset="-127"/>
                <a:ea typeface="맑은 고딕" pitchFamily="50" charset="-127"/>
              </a:endParaRPr>
            </a:p>
          </p:txBody>
        </p:sp>
        <p:sp>
          <p:nvSpPr>
            <p:cNvPr id="18" name="TextBox 17">
              <a:extLst>
                <a:ext uri="{FF2B5EF4-FFF2-40B4-BE49-F238E27FC236}">
                  <a16:creationId xmlns:a16="http://schemas.microsoft.com/office/drawing/2014/main" id="{FA4D59B9-1C5D-4953-BBBB-6521836129F7}"/>
                </a:ext>
              </a:extLst>
            </p:cNvPr>
            <p:cNvSpPr txBox="1"/>
            <p:nvPr/>
          </p:nvSpPr>
          <p:spPr>
            <a:xfrm>
              <a:off x="1979712" y="4230961"/>
              <a:ext cx="708848" cy="307777"/>
            </a:xfrm>
            <a:prstGeom prst="rect">
              <a:avLst/>
            </a:prstGeom>
            <a:noFill/>
          </p:spPr>
          <p:txBody>
            <a:bodyPr wrap="none" rtlCol="0">
              <a:spAutoFit/>
            </a:bodyPr>
            <a:lstStyle>
              <a:defPPr>
                <a:defRPr lang="en-US"/>
              </a:defPPr>
            </a:lstStyle>
            <a:p>
              <a:pPr/>
              <a:r>
                <a:rPr lang="en-US" altLang="ko-KR" sz="1400" b="1">
                  <a:latin typeface="맑은 고딕" pitchFamily="50" charset="-127"/>
                  <a:ea typeface="맑은 고딕" pitchFamily="50" charset="-127"/>
                </a:rPr>
                <a:t>CPU 2</a:t>
              </a:r>
              <a:endParaRPr lang="ko-KR" altLang="en-US" sz="1400" b="1">
                <a:latin typeface="맑은 고딕" pitchFamily="50" charset="-127"/>
                <a:ea typeface="맑은 고딕" pitchFamily="50" charset="-127"/>
              </a:endParaRPr>
            </a:p>
          </p:txBody>
        </p:sp>
        <p:sp>
          <p:nvSpPr>
            <p:cNvPr id="19" name="직사각형 14">
              <a:extLst>
                <a:ext uri="{FF2B5EF4-FFF2-40B4-BE49-F238E27FC236}">
                  <a16:creationId xmlns:a16="http://schemas.microsoft.com/office/drawing/2014/main" id="{A891A37C-7B54-494B-9E81-A95069FF1F7E}"/>
                </a:ext>
              </a:extLst>
            </p:cNvPr>
            <p:cNvSpPr/>
            <p:nvPr/>
          </p:nvSpPr>
          <p:spPr>
            <a:xfrm>
              <a:off x="5508104" y="4224411"/>
              <a:ext cx="1008112" cy="432048"/>
            </a:xfrm>
            <a:prstGeom prst="rect">
              <a:avLst/>
            </a:prstGeom>
            <a:solidFill>
              <a:schemeClr val="tx1"/>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bg1"/>
                  </a:solidFill>
                  <a:latin typeface="맑은 고딕" pitchFamily="50" charset="-127"/>
                  <a:ea typeface="맑은 고딕" pitchFamily="50" charset="-127"/>
                  <a:cs typeface="Courier New" pitchFamily="49" charset="0"/>
                </a:rPr>
                <a:t>T3</a:t>
              </a:r>
              <a:endParaRPr lang="ko-KR" altLang="en-US" sz="1600" b="1">
                <a:solidFill>
                  <a:schemeClr val="bg1"/>
                </a:solidFill>
                <a:latin typeface="맑은 고딕" pitchFamily="50" charset="-127"/>
                <a:ea typeface="맑은 고딕" pitchFamily="50" charset="-127"/>
                <a:cs typeface="Courier New" pitchFamily="49" charset="0"/>
              </a:endParaRPr>
            </a:p>
          </p:txBody>
        </p:sp>
        <p:sp>
          <p:nvSpPr>
            <p:cNvPr id="20" name="직사각형 15">
              <a:extLst>
                <a:ext uri="{FF2B5EF4-FFF2-40B4-BE49-F238E27FC236}">
                  <a16:creationId xmlns:a16="http://schemas.microsoft.com/office/drawing/2014/main" id="{6E5591DB-BBF4-4DC0-A385-9D8B40F53B02}"/>
                </a:ext>
              </a:extLst>
            </p:cNvPr>
            <p:cNvSpPr/>
            <p:nvPr/>
          </p:nvSpPr>
          <p:spPr>
            <a:xfrm>
              <a:off x="2843808" y="3645024"/>
              <a:ext cx="1296144" cy="432048"/>
            </a:xfrm>
            <a:prstGeom prst="rect">
              <a:avLst/>
            </a:prstGeom>
            <a:solidFill>
              <a:schemeClr val="bg1">
                <a:lumMod val="6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T4</a:t>
              </a:r>
              <a:endParaRPr lang="ko-KR" altLang="en-US" sz="1600" b="1">
                <a:solidFill>
                  <a:schemeClr val="tx1"/>
                </a:solidFill>
                <a:latin typeface="맑은 고딕" pitchFamily="50" charset="-127"/>
                <a:ea typeface="맑은 고딕" pitchFamily="50" charset="-127"/>
                <a:cs typeface="Courier New" pitchFamily="49" charset="0"/>
              </a:endParaRPr>
            </a:p>
          </p:txBody>
        </p:sp>
        <p:sp>
          <p:nvSpPr>
            <p:cNvPr id="21" name="직사각형 16">
              <a:extLst>
                <a:ext uri="{FF2B5EF4-FFF2-40B4-BE49-F238E27FC236}">
                  <a16:creationId xmlns:a16="http://schemas.microsoft.com/office/drawing/2014/main" id="{244D167E-8C67-44C9-B597-10E7A6245089}"/>
                </a:ext>
              </a:extLst>
            </p:cNvPr>
            <p:cNvSpPr/>
            <p:nvPr/>
          </p:nvSpPr>
          <p:spPr>
            <a:xfrm>
              <a:off x="2843808" y="4224411"/>
              <a:ext cx="1584176" cy="432048"/>
            </a:xfrm>
            <a:prstGeom prst="rect">
              <a:avLst/>
            </a:prstGeom>
            <a:solidFill>
              <a:schemeClr val="tx1">
                <a:lumMod val="65000"/>
                <a:lumOff val="3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T1</a:t>
              </a:r>
              <a:endParaRPr lang="ko-KR" altLang="en-US" sz="1600" b="1">
                <a:solidFill>
                  <a:schemeClr val="tx1"/>
                </a:solidFill>
                <a:latin typeface="맑은 고딕" pitchFamily="50" charset="-127"/>
                <a:ea typeface="맑은 고딕" pitchFamily="50" charset="-127"/>
                <a:cs typeface="Courier New" pitchFamily="49" charset="0"/>
              </a:endParaRPr>
            </a:p>
          </p:txBody>
        </p:sp>
        <p:sp>
          <p:nvSpPr>
            <p:cNvPr id="22" name="직사각형 17">
              <a:extLst>
                <a:ext uri="{FF2B5EF4-FFF2-40B4-BE49-F238E27FC236}">
                  <a16:creationId xmlns:a16="http://schemas.microsoft.com/office/drawing/2014/main" id="{C9FFA10E-4F1F-441C-9DF9-ED95F2C11FD6}"/>
                </a:ext>
              </a:extLst>
            </p:cNvPr>
            <p:cNvSpPr/>
            <p:nvPr/>
          </p:nvSpPr>
          <p:spPr>
            <a:xfrm>
              <a:off x="4427984" y="4224411"/>
              <a:ext cx="1080120" cy="432048"/>
            </a:xfrm>
            <a:prstGeom prst="rect">
              <a:avLst/>
            </a:prstGeom>
            <a:solidFill>
              <a:schemeClr val="bg1">
                <a:lumMod val="95000"/>
              </a:schemeClr>
            </a:solidFill>
            <a:ln w="9525">
              <a:solidFill>
                <a:schemeClr val="tx1"/>
              </a:solidFill>
            </a:ln>
            <a:effectLst/>
          </p:spPr>
          <p:style>
            <a:lnRef idx="3">
              <a:schemeClr val="lt1"/>
            </a:lnRef>
            <a:fillRef idx="1">
              <a:schemeClr val="accent1"/>
            </a:fillRef>
            <a:effectRef idx="1">
              <a:schemeClr val="accent1"/>
            </a:effectRef>
            <a:fontRef idx="minor">
              <a:schemeClr val="lt1"/>
            </a:fontRef>
          </p:style>
          <p:txBody>
            <a:bodyPr lIns="90000"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sz="1600" b="1">
                  <a:solidFill>
                    <a:schemeClr val="tx1"/>
                  </a:solidFill>
                  <a:latin typeface="맑은 고딕" pitchFamily="50" charset="-127"/>
                  <a:ea typeface="맑은 고딕" pitchFamily="50" charset="-127"/>
                  <a:cs typeface="Courier New" pitchFamily="49" charset="0"/>
                </a:rPr>
                <a:t>T2</a:t>
              </a:r>
              <a:endParaRPr lang="ko-KR" altLang="en-US" sz="1600" b="1">
                <a:solidFill>
                  <a:schemeClr val="tx1"/>
                </a:solidFill>
                <a:latin typeface="맑은 고딕" pitchFamily="50" charset="-127"/>
                <a:ea typeface="맑은 고딕" pitchFamily="50" charset="-127"/>
                <a:cs typeface="Courier New" pitchFamily="49" charset="0"/>
              </a:endParaRPr>
            </a:p>
          </p:txBody>
        </p:sp>
      </p:grpSp>
    </p:spTree>
    <p:extLst>
      <p:ext uri="{BB962C8B-B14F-4D97-AF65-F5344CB8AC3E}">
        <p14:creationId xmlns:p14="http://schemas.microsoft.com/office/powerpoint/2010/main" val="1409728680"/>
      </p:ext>
    </p:extLst>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제목 1">
            <a:extLst>
              <a:ext uri="{FF2B5EF4-FFF2-40B4-BE49-F238E27FC236}">
                <a16:creationId xmlns:a16="http://schemas.microsoft.com/office/drawing/2014/main" id="{2E228350-3E7B-4975-BFCB-9E83EA0EE4B8}"/>
              </a:ext>
            </a:extLst>
          </p:cNvPr>
          <p:cNvSpPr>
            <a:spLocks noGrp="1"/>
          </p:cNvSpPr>
          <p:nvPr>
            <p:ph type="title"/>
          </p:nvPr>
        </p:nvSpPr>
        <p:spPr>
          <a:xfrm>
            <a:off x="214313" y="55563"/>
            <a:ext cx="8786812" cy="585787"/>
          </a:xfrm>
        </p:spPr>
        <p:txBody>
          <a:bodyPr>
            <a:noAutofit/>
          </a:bodyPr>
          <a:lstStyle>
            <a:defPPr/>
          </a:lstStyle>
          <a:p>
            <a:pPr/>
            <a:r>
              <a:rPr lang="en-US" altLang="ko-KR" sz="3600"/>
              <a:t>Detect and Recover</a:t>
            </a:r>
            <a:endParaRPr lang="ko-KR" altLang="en-US" sz="3600"/>
          </a:p>
        </p:txBody>
      </p:sp>
      <p:sp>
        <p:nvSpPr>
          <p:cNvPr id="14" name="내용 개체 틀 2">
            <a:extLst>
              <a:ext uri="{FF2B5EF4-FFF2-40B4-BE49-F238E27FC236}">
                <a16:creationId xmlns:a16="http://schemas.microsoft.com/office/drawing/2014/main" id="{C9A17953-EE48-4D12-A7E2-CADB8B56845E}"/>
              </a:ext>
            </a:extLst>
          </p:cNvPr>
          <p:cNvSpPr>
            <a:spLocks noGrp="1"/>
          </p:cNvSpPr>
          <p:nvPr>
            <p:ph idx="1"/>
          </p:nvPr>
        </p:nvSpPr>
        <p:spPr>
          <a:xfrm>
            <a:off x="214313" y="880070"/>
            <a:ext cx="8786812" cy="5501258"/>
          </a:xfrm>
        </p:spPr>
        <p:txBody>
          <a:bodyPr>
            <a:normAutofit/>
          </a:bodyPr>
          <a:lstStyle>
            <a:defPPr/>
          </a:lstStyle>
          <a:p>
            <a:r>
              <a:rPr lang="en-US" altLang="ko-KR" sz="2800">
                <a:solidFill>
                  <a:schemeClr val="accent6">
                    <a:lumMod val="75000"/>
                  </a:schemeClr>
                </a:solidFill>
              </a:rPr>
              <a:t>Allow deadlock </a:t>
            </a:r>
            <a:r>
              <a:rPr lang="en-US" altLang="ko-KR" sz="2800"/>
              <a:t>to occasionally occur and then </a:t>
            </a:r>
            <a:r>
              <a:rPr lang="en-US" altLang="ko-KR" sz="2800" i="1"/>
              <a:t>take some action</a:t>
            </a:r>
            <a:r>
              <a:rPr lang="en-US" altLang="ko-KR" sz="2800"/>
              <a:t>.</a:t>
            </a:r>
          </a:p>
          <a:p>
            <a:pPr lvl="1"/>
            <a:r>
              <a:rPr lang="en-US" altLang="ko-KR" sz="2400" b="1"/>
              <a:t>Example</a:t>
            </a:r>
            <a:r>
              <a:rPr lang="en-US" altLang="ko-KR" sz="2400"/>
              <a:t>: if an OS froze, you would reboot it.</a:t>
            </a:r>
          </a:p>
          <a:p>
            <a:pPr lvl="1"/>
            <a:endParaRPr lang="en-US" altLang="ko-KR" sz="2400"/>
          </a:p>
          <a:p>
            <a:r>
              <a:rPr lang="en-US" altLang="ko-KR" sz="2800"/>
              <a:t>Many database systems employ </a:t>
            </a:r>
            <a:r>
              <a:rPr lang="en-US" altLang="ko-KR" sz="2800" i="1"/>
              <a:t>deadlock detection</a:t>
            </a:r>
            <a:r>
              <a:rPr lang="en-US" altLang="ko-KR" sz="2800"/>
              <a:t> and </a:t>
            </a:r>
            <a:r>
              <a:rPr lang="en-US" altLang="ko-KR" sz="2800" i="1"/>
              <a:t>recovery technique</a:t>
            </a:r>
            <a:r>
              <a:rPr lang="en-US" altLang="ko-KR" sz="2800"/>
              <a:t>.</a:t>
            </a:r>
          </a:p>
          <a:p>
            <a:pPr lvl="1"/>
            <a:r>
              <a:rPr lang="en-US" altLang="ko-KR" sz="2400"/>
              <a:t>A deadlock detector </a:t>
            </a:r>
            <a:r>
              <a:rPr lang="en-US" altLang="ko-KR" sz="2400" b="1"/>
              <a:t>runs periodically</a:t>
            </a:r>
            <a:r>
              <a:rPr lang="en-US" altLang="ko-KR" sz="2400"/>
              <a:t>.</a:t>
            </a:r>
          </a:p>
          <a:p>
            <a:pPr lvl="1"/>
            <a:r>
              <a:rPr lang="en-US" altLang="ko-KR" sz="2400"/>
              <a:t>Building a </a:t>
            </a:r>
            <a:r>
              <a:rPr lang="en-US" altLang="ko-KR" sz="2400" b="1"/>
              <a:t>resource graph </a:t>
            </a:r>
            <a:r>
              <a:rPr lang="en-US" altLang="ko-KR" sz="2400"/>
              <a:t>and checking it for cycles.</a:t>
            </a:r>
          </a:p>
          <a:p>
            <a:pPr lvl="1"/>
            <a:r>
              <a:rPr lang="en-US" altLang="ko-KR" sz="2400"/>
              <a:t>In deadlock, the system </a:t>
            </a:r>
            <a:r>
              <a:rPr lang="en-US" altLang="ko-KR" sz="2400" b="1"/>
              <a:t>need to be restarted</a:t>
            </a:r>
            <a:r>
              <a:rPr lang="en-US" altLang="ko-KR" sz="2400"/>
              <a:t>.</a:t>
            </a:r>
          </a:p>
        </p:txBody>
      </p:sp>
    </p:spTree>
    <p:extLst>
      <p:ext uri="{BB962C8B-B14F-4D97-AF65-F5344CB8AC3E}">
        <p14:creationId xmlns:p14="http://schemas.microsoft.com/office/powerpoint/2010/main" val="1344468478"/>
      </p:ext>
    </p:extLst>
  </p:cSld>
  <p:clrMapOvr>
    <a:masterClrMapping/>
  </p:clrMapOvr>
  <p:transition/>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4">
            <a:extLst>
              <a:ext uri="{FF2B5EF4-FFF2-40B4-BE49-F238E27FC236}">
                <a16:creationId xmlns:a16="http://schemas.microsoft.com/office/drawing/2014/main" id="{5EF03931-7548-4C12-A8D9-CC3C9B954D47}"/>
              </a:ext>
            </a:extLst>
          </p:cNvPr>
          <p:cNvSpPr>
            <a:spLocks noGrp="1"/>
          </p:cNvSpPr>
          <p:nvPr>
            <p:ph type="title"/>
          </p:nvPr>
        </p:nvSpPr>
        <p:spPr>
          <a:xfrm>
            <a:off x="457200" y="274638"/>
            <a:ext cx="8229600" cy="1143000"/>
          </a:xfrm>
        </p:spPr>
        <p:txBody>
          <a:bodyPr/>
          <a:lstStyle>
            <a:defPPr/>
          </a:lstStyle>
          <a:p>
            <a:pPr/>
            <a:r>
              <a:rPr lang="en-US" altLang="en-US"/>
              <a:t>Resources</a:t>
            </a:r>
          </a:p>
        </p:txBody>
      </p:sp>
      <p:sp>
        <p:nvSpPr>
          <p:cNvPr id="14" name="Content Placeholder 5">
            <a:extLst>
              <a:ext uri="{FF2B5EF4-FFF2-40B4-BE49-F238E27FC236}">
                <a16:creationId xmlns:a16="http://schemas.microsoft.com/office/drawing/2014/main" id="{DF206518-1C10-45A9-AB50-1CFB30C923A3}"/>
              </a:ext>
            </a:extLst>
          </p:cNvPr>
          <p:cNvSpPr>
            <a:spLocks noGrp="1"/>
          </p:cNvSpPr>
          <p:nvPr>
            <p:ph idx="1"/>
          </p:nvPr>
        </p:nvSpPr>
        <p:spPr>
          <a:xfrm>
            <a:off x="950913" y="1522413"/>
            <a:ext cx="7240587" cy="3956050"/>
          </a:xfrm>
        </p:spPr>
        <p:txBody>
          <a:bodyPr>
            <a:normAutofit lnSpcReduction="10000"/>
          </a:bodyPr>
          <a:lstStyle>
            <a:defPPr/>
          </a:lstStyle>
          <a:p>
            <a:pPr>
              <a:defRPr/>
            </a:pPr>
            <a:r>
              <a:rPr lang="en-US" altLang="en-US">
                <a:ea typeface="ＭＳ Ｐゴシック" panose="020b0600070205080204" pitchFamily="34" charset="-128"/>
              </a:rPr>
              <a:t>Resource types </a:t>
            </a:r>
            <a:r>
              <a:rPr lang="en-US" altLang="en-US" i="1">
                <a:ea typeface="ＭＳ Ｐゴシック" panose="020b0600070205080204" pitchFamily="34" charset="-128"/>
              </a:rPr>
              <a:t>R</a:t>
            </a:r>
            <a:r>
              <a:rPr lang="en-US" altLang="en-US" baseline="-25000">
                <a:ea typeface="ＭＳ Ｐゴシック" panose="020b0600070205080204" pitchFamily="34" charset="-128"/>
              </a:rPr>
              <a:t>1</a:t>
            </a:r>
            <a:r>
              <a:rPr lang="en-US" altLang="en-US">
                <a:ea typeface="ＭＳ Ｐゴシック" panose="020b0600070205080204" pitchFamily="34" charset="-128"/>
              </a:rPr>
              <a:t>, </a:t>
            </a:r>
            <a:r>
              <a:rPr lang="en-US" altLang="en-US" i="1">
                <a:ea typeface="ＭＳ Ｐゴシック" panose="020b0600070205080204" pitchFamily="34" charset="-128"/>
              </a:rPr>
              <a:t>R</a:t>
            </a:r>
            <a:r>
              <a:rPr lang="en-US" altLang="en-US" baseline="-25000">
                <a:ea typeface="ＭＳ Ｐゴシック" panose="020b0600070205080204" pitchFamily="34" charset="-128"/>
              </a:rPr>
              <a:t>2</a:t>
            </a:r>
            <a:r>
              <a:rPr lang="en-US" altLang="en-US">
                <a:ea typeface="ＭＳ Ｐゴシック" panose="020b0600070205080204" pitchFamily="34" charset="-128"/>
              </a:rPr>
              <a:t>, . . ., </a:t>
            </a:r>
            <a:r>
              <a:rPr lang="en-US" altLang="en-US" i="1">
                <a:ea typeface="ＭＳ Ｐゴシック" panose="020b0600070205080204" pitchFamily="34" charset="-128"/>
              </a:rPr>
              <a:t>R</a:t>
            </a:r>
            <a:r>
              <a:rPr lang="en-US" altLang="en-US" baseline="-25000">
                <a:ea typeface="ＭＳ Ｐゴシック" panose="020b0600070205080204" pitchFamily="34" charset="-128"/>
              </a:rPr>
              <a:t>m</a:t>
            </a:r>
          </a:p>
          <a:p>
            <a:pPr lvl="2">
              <a:buFont typeface="Webdings" panose="05030102010509060703" pitchFamily="18" charset="2"/>
              <a:buNone/>
              <a:defRPr/>
            </a:pPr>
            <a:r>
              <a:rPr lang="en-US" altLang="en-US" i="1">
                <a:ea typeface="ＭＳ Ｐゴシック" panose="020b0600070205080204" pitchFamily="34" charset="-128"/>
              </a:rPr>
              <a:t>CPU cycles, memory space, I/O devices</a:t>
            </a:r>
          </a:p>
          <a:p>
            <a:pPr>
              <a:defRPr/>
            </a:pPr>
            <a:r>
              <a:rPr lang="en-US" altLang="en-US">
                <a:ea typeface="ＭＳ Ｐゴシック" panose="020b0600070205080204" pitchFamily="34" charset="-128"/>
              </a:rPr>
              <a:t>Each resource type </a:t>
            </a:r>
            <a:r>
              <a:rPr lang="en-US" altLang="en-US" i="1" err="1">
                <a:ea typeface="ＭＳ Ｐゴシック" panose="020b0600070205080204" pitchFamily="34" charset="-128"/>
              </a:rPr>
              <a:t>R</a:t>
            </a:r>
            <a:r>
              <a:rPr lang="en-US" altLang="en-US" baseline="-25000" err="1">
                <a:ea typeface="ＭＳ Ｐゴシック" panose="020b0600070205080204" pitchFamily="34" charset="-128"/>
              </a:rPr>
              <a:t>i</a:t>
            </a:r>
            <a:r>
              <a:rPr lang="en-US" altLang="en-US">
                <a:ea typeface="ＭＳ Ｐゴシック" panose="020b0600070205080204" pitchFamily="34" charset="-128"/>
              </a:rPr>
              <a:t> has </a:t>
            </a:r>
            <a:r>
              <a:rPr lang="en-US" altLang="en-US" i="1">
                <a:ea typeface="ＭＳ Ｐゴシック" panose="020b0600070205080204" pitchFamily="34" charset="-128"/>
              </a:rPr>
              <a:t>W</a:t>
            </a:r>
            <a:r>
              <a:rPr lang="en-US" altLang="en-US" baseline="-25000">
                <a:ea typeface="ＭＳ Ｐゴシック" panose="020b0600070205080204" pitchFamily="34" charset="-128"/>
              </a:rPr>
              <a:t>i</a:t>
            </a:r>
            <a:r>
              <a:rPr lang="en-US" altLang="en-US">
                <a:ea typeface="ＭＳ Ｐゴシック" panose="020b0600070205080204" pitchFamily="34" charset="-128"/>
              </a:rPr>
              <a:t> instances.</a:t>
            </a:r>
          </a:p>
          <a:p>
            <a:pPr>
              <a:defRPr/>
            </a:pPr>
            <a:r>
              <a:rPr lang="en-US"/>
              <a:t>Sequence of events required to use a resource</a:t>
            </a:r>
          </a:p>
          <a:p>
            <a:pPr marL="1314450" lvl="2" indent="-514350">
              <a:buFont typeface="+mj-lt"/>
              <a:buAutoNum type="arabicPeriod"/>
              <a:defRPr/>
            </a:pPr>
            <a:r>
              <a:rPr lang="en-US"/>
              <a:t>Request the resource.</a:t>
            </a:r>
          </a:p>
          <a:p>
            <a:pPr marL="1314450" lvl="2" indent="-514350">
              <a:buFont typeface="+mj-lt"/>
              <a:buAutoNum type="arabicPeriod"/>
              <a:defRPr/>
            </a:pPr>
            <a:r>
              <a:rPr lang="en-US"/>
              <a:t>Use the resource.</a:t>
            </a:r>
          </a:p>
          <a:p>
            <a:pPr marL="1314450" lvl="2" indent="-514350">
              <a:buFont typeface="+mj-lt"/>
              <a:buAutoNum type="arabicPeriod"/>
              <a:defRPr/>
            </a:pPr>
            <a:r>
              <a:rPr lang="en-US"/>
              <a:t>Release the resource.</a:t>
            </a:r>
          </a:p>
        </p:txBody>
      </p:sp>
    </p:spTree>
    <p:extLst>
      <p:ext uri="{BB962C8B-B14F-4D97-AF65-F5344CB8AC3E}">
        <p14:creationId xmlns:p14="http://schemas.microsoft.com/office/powerpoint/2010/main" val="3321340120"/>
      </p:ext>
    </p:extLst>
  </p:cSld>
  <p:clrMapOvr>
    <a:masterClrMapping/>
  </p:clrMapOvr>
  <p:transition/>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2">
            <a:extLst>
              <a:ext uri="{FF2B5EF4-FFF2-40B4-BE49-F238E27FC236}">
                <a16:creationId xmlns:a16="http://schemas.microsoft.com/office/drawing/2014/main" id="{BD4BBF5A-FD33-42A3-BA66-3B4EAF83E702}"/>
              </a:ext>
            </a:extLst>
          </p:cNvPr>
          <p:cNvSpPr>
            <a:spLocks noGrp="1" noChangeArrowheads="1"/>
          </p:cNvSpPr>
          <p:nvPr>
            <p:ph type="title"/>
          </p:nvPr>
        </p:nvSpPr>
        <p:spPr>
          <a:xfrm>
            <a:off x="457200" y="274638"/>
            <a:ext cx="8229600" cy="1143000"/>
          </a:xfrm>
        </p:spPr>
        <p:txBody>
          <a:bodyPr/>
          <a:lstStyle>
            <a:defPPr/>
          </a:lstStyle>
          <a:p>
            <a:pPr eaLnBrk="1" hangingPunct="1"/>
            <a:r>
              <a:rPr lang="en-US" altLang="en-US">
                <a:ea typeface="ＭＳ Ｐゴシック" panose="020b0600070205080204" pitchFamily="34" charset="-128"/>
              </a:rPr>
              <a:t>The Deadlock Problem</a:t>
            </a:r>
          </a:p>
        </p:txBody>
      </p:sp>
      <p:sp>
        <p:nvSpPr>
          <p:cNvPr id="14" name="Rectangle 3">
            <a:extLst>
              <a:ext uri="{FF2B5EF4-FFF2-40B4-BE49-F238E27FC236}">
                <a16:creationId xmlns:a16="http://schemas.microsoft.com/office/drawing/2014/main" id="{F7157F60-1D14-457B-A5BF-1BCBDBD9DDC0}"/>
              </a:ext>
            </a:extLst>
          </p:cNvPr>
          <p:cNvSpPr txBox="1">
            <a:spLocks noChangeArrowheads="1"/>
          </p:cNvSpPr>
          <p:nvPr/>
        </p:nvSpPr>
        <p:spPr>
          <a:xfrm>
            <a:off x="806450" y="1233488"/>
            <a:ext cx="7756525" cy="4445000"/>
          </a:xfrm>
          <a:prstGeom prst="rect">
            <a:avLst/>
          </a:prstGeom>
        </p:spPr>
        <p:txBody>
          <a:bodyPr vert="horz" lIns="91440" tIns="45720" rIns="91440" bIns="45720" rtlCol="0">
            <a:normAutofit/>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a:ea typeface="ＭＳ Ｐゴシック" panose="020b0600070205080204" pitchFamily="34" charset="-128"/>
              </a:rPr>
              <a:t>A set of blocked processes each holding a resource and waiting to acquire a resource held by another process in the set</a:t>
            </a:r>
          </a:p>
          <a:p>
            <a:pPr>
              <a:buSzPct val="85000"/>
            </a:pPr>
            <a:r>
              <a:rPr lang="en-US" altLang="en-US" sz="2000">
                <a:ea typeface="ＭＳ Ｐゴシック" panose="020b0600070205080204" pitchFamily="34" charset="-128"/>
              </a:rPr>
              <a:t>Example </a:t>
            </a:r>
          </a:p>
          <a:p>
            <a:pPr lvl="1"/>
            <a:r>
              <a:rPr lang="en-US" altLang="en-US" sz="2000">
                <a:ea typeface="ＭＳ Ｐゴシック" panose="020b0600070205080204" pitchFamily="34" charset="-128"/>
              </a:rPr>
              <a:t>System has 2 disk drives</a:t>
            </a:r>
          </a:p>
          <a:p>
            <a:pPr lvl="1"/>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and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each hold one disk drive and each needs another one</a:t>
            </a:r>
          </a:p>
          <a:p>
            <a:pPr>
              <a:buSzPct val="85000"/>
            </a:pPr>
            <a:r>
              <a:rPr lang="en-US" altLang="en-US" sz="2000">
                <a:ea typeface="ＭＳ Ｐゴシック" panose="020b0600070205080204" pitchFamily="34" charset="-128"/>
              </a:rPr>
              <a:t>Example </a:t>
            </a:r>
          </a:p>
          <a:p>
            <a:pPr lvl="1"/>
            <a:r>
              <a:rPr lang="en-US" altLang="en-US" sz="2000">
                <a:ea typeface="ＭＳ Ｐゴシック" panose="020b0600070205080204" pitchFamily="34" charset="-128"/>
              </a:rPr>
              <a:t>semaphores </a:t>
            </a:r>
            <a:r>
              <a:rPr lang="en-US" altLang="en-US" sz="2000" i="1">
                <a:ea typeface="ＭＳ Ｐゴシック" panose="020b0600070205080204" pitchFamily="34" charset="-128"/>
              </a:rPr>
              <a:t>A</a:t>
            </a:r>
            <a:r>
              <a:rPr lang="en-US" altLang="en-US" sz="2000">
                <a:ea typeface="ＭＳ Ｐゴシック" panose="020b0600070205080204" pitchFamily="34" charset="-128"/>
              </a:rPr>
              <a:t> and</a:t>
            </a:r>
            <a:r>
              <a:rPr lang="en-US" altLang="en-US" sz="2000" i="1">
                <a:ea typeface="ＭＳ Ｐゴシック" panose="020b0600070205080204" pitchFamily="34" charset="-128"/>
              </a:rPr>
              <a:t> B</a:t>
            </a:r>
            <a:r>
              <a:rPr lang="en-US" altLang="en-US" sz="2000">
                <a:ea typeface="ＭＳ Ｐゴシック" panose="020b0600070205080204" pitchFamily="34" charset="-128"/>
              </a:rPr>
              <a:t>, initialized to 1</a:t>
            </a:r>
          </a:p>
          <a:p>
            <a:pPr lvl="4">
              <a:buFontTx/>
              <a:buNone/>
            </a:pPr>
            <a:r>
              <a:rPr lang="en-US" altLang="en-US">
                <a:ea typeface="ＭＳ Ｐゴシック" panose="020b0600070205080204" pitchFamily="34" charset="-128"/>
              </a:rPr>
              <a:t>    </a:t>
            </a:r>
            <a:r>
              <a:rPr lang="en-US" altLang="en-US" i="1">
                <a:ea typeface="ＭＳ Ｐゴシック" panose="020b0600070205080204" pitchFamily="34" charset="-128"/>
              </a:rPr>
              <a:t>P</a:t>
            </a:r>
            <a:r>
              <a:rPr lang="en-US" altLang="en-US" baseline="-25000">
                <a:ea typeface="ＭＳ Ｐゴシック" panose="020b0600070205080204" pitchFamily="34" charset="-128"/>
              </a:rPr>
              <a:t>0</a:t>
            </a:r>
            <a:r>
              <a:rPr lang="en-US" altLang="en-US">
                <a:ea typeface="ＭＳ Ｐゴシック" panose="020b0600070205080204" pitchFamily="34" charset="-128"/>
              </a:rPr>
              <a:t>		   </a:t>
            </a:r>
            <a:r>
              <a:rPr lang="en-US" altLang="en-US" i="1">
                <a:ea typeface="ＭＳ Ｐゴシック" panose="020b0600070205080204" pitchFamily="34" charset="-128"/>
              </a:rPr>
              <a:t>P</a:t>
            </a:r>
            <a:r>
              <a:rPr lang="en-US" altLang="en-US" baseline="-25000">
                <a:ea typeface="ＭＳ Ｐゴシック" panose="020b0600070205080204" pitchFamily="34" charset="-128"/>
              </a:rPr>
              <a:t>1</a:t>
            </a:r>
            <a:endParaRPr lang="en-US" altLang="en-US">
              <a:ea typeface="ＭＳ Ｐゴシック" panose="020b0600070205080204" pitchFamily="34" charset="-128"/>
            </a:endParaRPr>
          </a:p>
          <a:p>
            <a:pPr lvl="4">
              <a:buFontTx/>
              <a:buNone/>
            </a:pPr>
            <a:r>
              <a:rPr lang="en-US" altLang="en-US">
                <a:solidFill>
                  <a:srgbClr val="0000FF"/>
                </a:solidFill>
                <a:ea typeface="ＭＳ Ｐゴシック" panose="020b0600070205080204" pitchFamily="34" charset="-128"/>
              </a:rPr>
              <a:t>wait (A);		wait(B)</a:t>
            </a:r>
          </a:p>
          <a:p>
            <a:pPr lvl="4">
              <a:buFontTx/>
              <a:buNone/>
            </a:pPr>
            <a:r>
              <a:rPr lang="en-US" altLang="en-US">
                <a:solidFill>
                  <a:srgbClr val="0000FF"/>
                </a:solidFill>
                <a:ea typeface="ＭＳ Ｐゴシック" panose="020b0600070205080204" pitchFamily="34" charset="-128"/>
              </a:rPr>
              <a:t>wait (B);		wait(A)</a:t>
            </a:r>
          </a:p>
          <a:p>
            <a:pPr lvl="1"/>
            <a:endParaRPr lang="en-US" altLang="en-US" sz="2000">
              <a:solidFill>
                <a:srgbClr val="0000FF"/>
              </a:solidFill>
              <a:ea typeface="ＭＳ Ｐゴシック" panose="020b0600070205080204" pitchFamily="34" charset="-128"/>
            </a:endParaRPr>
          </a:p>
        </p:txBody>
      </p:sp>
    </p:spTree>
    <p:extLst>
      <p:ext uri="{BB962C8B-B14F-4D97-AF65-F5344CB8AC3E}">
        <p14:creationId xmlns:p14="http://schemas.microsoft.com/office/powerpoint/2010/main" val="3787309582"/>
      </p:ext>
    </p:extLst>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 name="Title 1">
            <a:extLst>
              <a:ext uri="{FF2B5EF4-FFF2-40B4-BE49-F238E27FC236}">
                <a16:creationId xmlns:a16="http://schemas.microsoft.com/office/drawing/2014/main" id="{B5B6B713-BE24-4FAF-8E3F-2BF955AD66E6}"/>
              </a:ext>
            </a:extLst>
          </p:cNvPr>
          <p:cNvSpPr>
            <a:spLocks noGrp="1"/>
          </p:cNvSpPr>
          <p:nvPr>
            <p:ph type="title"/>
          </p:nvPr>
        </p:nvSpPr>
        <p:spPr/>
        <p:txBody>
          <a:bodyPr/>
          <a:lstStyle>
            <a:defPPr/>
          </a:lstStyle>
          <a:p>
            <a:pPr/>
            <a:endParaRPr lang="en-US"/>
          </a:p>
        </p:txBody>
      </p:sp>
      <p:sp>
        <p:nvSpPr>
          <p:cNvPr id="16" name="Title 1">
            <a:extLst>
              <a:ext uri="{FF2B5EF4-FFF2-40B4-BE49-F238E27FC236}">
                <a16:creationId xmlns:a16="http://schemas.microsoft.com/office/drawing/2014/main" id="{2E1AE448-66A1-4513-9C83-B9A004B457A1}"/>
              </a:ext>
            </a:extLst>
          </p:cNvPr>
          <p:cNvSpPr txBox="1"/>
          <p:nvPr/>
        </p:nvSpPr>
        <p:spPr>
          <a:xfrm>
            <a:off x="457200" y="274638"/>
            <a:ext cx="8229600" cy="1143000"/>
          </a:xfrm>
          <a:prstGeom prst="rect">
            <a:avLst/>
          </a:prstGeom>
        </p:spPr>
        <p:txBody>
          <a:bodyPr vert="horz" lIns="91440" tIns="45720" rIns="91440" bIns="45720" rtlCol="0" anchor="ctr">
            <a:norm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stStyle>
          <a:p>
            <a:r>
              <a:rPr lang="en-US" altLang="en-US"/>
              <a:t>Resource Acquisition (1)</a:t>
            </a:r>
          </a:p>
        </p:txBody>
      </p:sp>
      <p:pic>
        <p:nvPicPr>
          <p:cNvPr id="18" name="Picture 2">
            <a:extLst>
              <a:ext uri="{FF2B5EF4-FFF2-40B4-BE49-F238E27FC236}">
                <a16:creationId xmlns:a16="http://schemas.microsoft.com/office/drawing/2014/main" id="{A7F46C4C-94E1-418B-AAF2-B01AE8E139A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313" y="1582738"/>
            <a:ext cx="8337550" cy="3684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7096523"/>
      </p:ext>
    </p:extLst>
  </p:cSld>
  <p:clrMapOvr>
    <a:masterClrMapping/>
  </p:clrMapOvr>
  <p:transition/>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A35A81F5-B08F-403B-BE09-475D32DBF98F}"/>
              </a:ext>
            </a:extLst>
          </p:cNvPr>
          <p:cNvSpPr>
            <a:spLocks noGrp="1"/>
          </p:cNvSpPr>
          <p:nvPr>
            <p:ph type="title"/>
          </p:nvPr>
        </p:nvSpPr>
        <p:spPr>
          <a:xfrm>
            <a:off x="471488" y="0"/>
            <a:ext cx="8229600" cy="1143000"/>
          </a:xfrm>
        </p:spPr>
        <p:txBody>
          <a:bodyPr/>
          <a:lstStyle>
            <a:defPPr/>
          </a:lstStyle>
          <a:p>
            <a:pPr/>
            <a:r>
              <a:rPr lang="en-US" altLang="en-US"/>
              <a:t>Resource Acquisition (2)</a:t>
            </a:r>
          </a:p>
        </p:txBody>
      </p:sp>
      <p:pic>
        <p:nvPicPr>
          <p:cNvPr id="15" name="Picture 2">
            <a:extLst>
              <a:ext uri="{FF2B5EF4-FFF2-40B4-BE49-F238E27FC236}">
                <a16:creationId xmlns:a16="http://schemas.microsoft.com/office/drawing/2014/main" id="{6F374578-1EF7-4EB8-B1FE-A3DBF58C65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66825" y="914400"/>
            <a:ext cx="6637338" cy="4778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122730"/>
      </p:ext>
    </p:extLst>
  </p:cSld>
  <p:clrMapOvr>
    <a:masterClrMapping/>
  </p:clrMapOvr>
  <p:transition/>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E84DE18A-7DFC-412A-BA12-D2DBC9DEDF9A}"/>
              </a:ext>
            </a:extLst>
          </p:cNvPr>
          <p:cNvSpPr>
            <a:spLocks noGrp="1"/>
          </p:cNvSpPr>
          <p:nvPr>
            <p:ph type="title"/>
          </p:nvPr>
        </p:nvSpPr>
        <p:spPr>
          <a:xfrm>
            <a:off x="457200" y="274638"/>
            <a:ext cx="8229600" cy="1143000"/>
          </a:xfrm>
        </p:spPr>
        <p:txBody>
          <a:bodyPr/>
          <a:lstStyle>
            <a:defPPr/>
          </a:lstStyle>
          <a:p>
            <a:pPr/>
            <a:r>
              <a:rPr lang="en-US" altLang="en-US"/>
              <a:t>Deadlock Modeling (1)</a:t>
            </a:r>
          </a:p>
        </p:txBody>
      </p:sp>
      <p:pic>
        <p:nvPicPr>
          <p:cNvPr id="15" name="Picture 2">
            <a:extLst>
              <a:ext uri="{FF2B5EF4-FFF2-40B4-BE49-F238E27FC236}">
                <a16:creationId xmlns:a16="http://schemas.microsoft.com/office/drawing/2014/main" id="{D4F8442D-717D-488F-833A-4CF7BFAA75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563" y="1719263"/>
            <a:ext cx="7762875"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4907498"/>
      </p:ext>
    </p:extLst>
  </p:cSld>
  <p:clrMapOvr>
    <a:masterClrMapping/>
  </p:clrMapOvr>
  <p:transition/>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2">
            <a:extLst>
              <a:ext uri="{FF2B5EF4-FFF2-40B4-BE49-F238E27FC236}">
                <a16:creationId xmlns:a16="http://schemas.microsoft.com/office/drawing/2014/main" id="{7DC0E38A-156E-4097-8533-4359605E0246}"/>
              </a:ext>
            </a:extLst>
          </p:cNvPr>
          <p:cNvSpPr>
            <a:spLocks noGrp="1" noChangeArrowheads="1"/>
          </p:cNvSpPr>
          <p:nvPr>
            <p:ph type="title"/>
          </p:nvPr>
        </p:nvSpPr>
        <p:spPr>
          <a:xfrm>
            <a:off x="457200" y="274638"/>
            <a:ext cx="8229600" cy="1143000"/>
          </a:xfrm>
        </p:spPr>
        <p:txBody>
          <a:bodyPr/>
          <a:lstStyle>
            <a:defPPr/>
          </a:lstStyle>
          <a:p>
            <a:pPr eaLnBrk="1" hangingPunct="1"/>
            <a:r>
              <a:rPr lang="en-US" altLang="en-US">
                <a:ea typeface="ＭＳ Ｐゴシック" panose="020b0600070205080204" pitchFamily="34" charset="-128"/>
              </a:rPr>
              <a:t>Basic Facts</a:t>
            </a:r>
          </a:p>
        </p:txBody>
      </p:sp>
      <p:sp>
        <p:nvSpPr>
          <p:cNvPr id="14" name="Rectangle 3">
            <a:extLst>
              <a:ext uri="{FF2B5EF4-FFF2-40B4-BE49-F238E27FC236}">
                <a16:creationId xmlns:a16="http://schemas.microsoft.com/office/drawing/2014/main" id="{69C98AC5-B8AC-4F05-A2BC-8F32BF9A3675}"/>
              </a:ext>
            </a:extLst>
          </p:cNvPr>
          <p:cNvSpPr txBox="1">
            <a:spLocks noChangeArrowheads="1"/>
          </p:cNvSpPr>
          <p:nvPr/>
        </p:nvSpPr>
        <p:spPr>
          <a:xfrm>
            <a:off x="827088" y="1454150"/>
            <a:ext cx="6353175" cy="4400550"/>
          </a:xfrm>
          <a:prstGeom prst="rect">
            <a:avLst/>
          </a:prstGeom>
        </p:spPr>
        <p:txBody>
          <a:bodyPr vert="horz" lIns="91440" tIns="45720" rIns="91440" bIns="45720" rtlCol="0">
            <a:normAutofit/>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a:ea typeface="ＭＳ Ｐゴシック" panose="020b0600070205080204" pitchFamily="34" charset="-128"/>
              </a:rPr>
              <a:t>If graph contains no cycles </a:t>
            </a:r>
            <a:r>
              <a:rPr lang="en-US" altLang="en-US">
                <a:ea typeface="ＭＳ Ｐゴシック" panose="020b0600070205080204" pitchFamily="34" charset="-128"/>
                <a:sym typeface="Symbol" panose="05050102010706020507" pitchFamily="18" charset="2"/>
              </a:rPr>
              <a:t> no deadlock</a:t>
            </a:r>
            <a:br>
              <a:rPr lang="en-US" altLang="en-US">
                <a:ea typeface="ＭＳ Ｐゴシック" panose="020b0600070205080204" pitchFamily="34" charset="-128"/>
                <a:sym typeface="Symbol" panose="05050102010706020507" pitchFamily="18" charset="2"/>
              </a:rPr>
            </a:br>
            <a:endParaRPr lang="en-US" altLang="en-US">
              <a:ea typeface="ＭＳ Ｐゴシック" panose="020b0600070205080204" pitchFamily="34" charset="-128"/>
              <a:sym typeface="Symbol" panose="05050102010706020507" pitchFamily="18" charset="2"/>
            </a:endParaRPr>
          </a:p>
          <a:p>
            <a:r>
              <a:rPr lang="en-US" altLang="en-US">
                <a:ea typeface="ＭＳ Ｐゴシック" panose="020b0600070205080204" pitchFamily="34" charset="-128"/>
                <a:sym typeface="Symbol" panose="05050102010706020507" pitchFamily="18" charset="2"/>
              </a:rPr>
              <a:t>If graph contains a cycle </a:t>
            </a:r>
          </a:p>
          <a:p>
            <a:pPr lvl="1"/>
            <a:r>
              <a:rPr lang="en-US" altLang="en-US">
                <a:ea typeface="ＭＳ Ｐゴシック" panose="020b0600070205080204" pitchFamily="34" charset="-128"/>
                <a:sym typeface="Symbol" panose="05050102010706020507" pitchFamily="18" charset="2"/>
              </a:rPr>
              <a:t>if only one instance per resource type, then deadlock</a:t>
            </a:r>
          </a:p>
          <a:p>
            <a:pPr lvl="1"/>
            <a:r>
              <a:rPr lang="en-US" altLang="en-US">
                <a:ea typeface="ＭＳ Ｐゴシック" panose="020b0600070205080204" pitchFamily="34" charset="-128"/>
                <a:sym typeface="Symbol" panose="05050102010706020507" pitchFamily="18" charset="2"/>
              </a:rPr>
              <a:t>if several instances per resource type, possibility of deadlock</a:t>
            </a:r>
          </a:p>
        </p:txBody>
      </p:sp>
    </p:spTree>
    <p:extLst>
      <p:ext uri="{BB962C8B-B14F-4D97-AF65-F5344CB8AC3E}">
        <p14:creationId xmlns:p14="http://schemas.microsoft.com/office/powerpoint/2010/main" val="2683451153"/>
      </p:ext>
    </p:extLst>
  </p:cSld>
  <p:clrMapOvr>
    <a:masterClrMapping/>
  </p:clrMapOvr>
  <p:transition/>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CEA14F8C-40B2-43D6-A2DF-5439B41EF35D}"/>
              </a:ext>
            </a:extLst>
          </p:cNvPr>
          <p:cNvSpPr>
            <a:spLocks noGrp="1"/>
          </p:cNvSpPr>
          <p:nvPr>
            <p:ph type="title"/>
          </p:nvPr>
        </p:nvSpPr>
        <p:spPr>
          <a:xfrm>
            <a:off x="457200" y="274638"/>
            <a:ext cx="8229600" cy="1143000"/>
          </a:xfrm>
        </p:spPr>
        <p:txBody>
          <a:bodyPr/>
          <a:lstStyle>
            <a:defPPr/>
          </a:lstStyle>
          <a:p>
            <a:pPr/>
            <a:r>
              <a:rPr lang="en-US" altLang="en-US"/>
              <a:t>Deadlock Modeling (2)</a:t>
            </a:r>
          </a:p>
        </p:txBody>
      </p:sp>
      <p:pic>
        <p:nvPicPr>
          <p:cNvPr id="15" name="Picture 2">
            <a:extLst>
              <a:ext uri="{FF2B5EF4-FFF2-40B4-BE49-F238E27FC236}">
                <a16:creationId xmlns:a16="http://schemas.microsoft.com/office/drawing/2014/main" id="{F18342CB-4E14-4572-909C-45A715E7B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38"/>
          <a:stretch>
            <a:fillRect/>
          </a:stretch>
        </p:blipFill>
        <p:spPr bwMode="auto">
          <a:xfrm>
            <a:off x="871538" y="1460500"/>
            <a:ext cx="7400925" cy="407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a:extLst>
              <a:ext uri="{FF2B5EF4-FFF2-40B4-BE49-F238E27FC236}">
                <a16:creationId xmlns:a16="http://schemas.microsoft.com/office/drawing/2014/main" id="{F56C3E6E-D381-4436-8972-498309A8491B}"/>
              </a:ext>
            </a:extLst>
          </p:cNvPr>
          <p:cNvSpPr txBox="1"/>
          <p:nvPr/>
        </p:nvSpPr>
        <p:spPr>
          <a:xfrm>
            <a:off x="942975" y="5610225"/>
            <a:ext cx="7759700" cy="8334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2800"/>
              <a:t>An example of how deadlock occurs and how it can be avoided.</a:t>
            </a:r>
          </a:p>
        </p:txBody>
      </p:sp>
    </p:spTree>
    <p:extLst>
      <p:ext uri="{BB962C8B-B14F-4D97-AF65-F5344CB8AC3E}">
        <p14:creationId xmlns:p14="http://schemas.microsoft.com/office/powerpoint/2010/main" val="2627567466"/>
      </p:ext>
    </p:extLst>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itle 1">
            <a:extLst>
              <a:ext uri="{FF2B5EF4-FFF2-40B4-BE49-F238E27FC236}">
                <a16:creationId xmlns:a16="http://schemas.microsoft.com/office/drawing/2014/main" id="{49DA6BC6-1AA1-4F4C-A0BF-8E688ED3F4A1}"/>
              </a:ext>
            </a:extLst>
          </p:cNvPr>
          <p:cNvSpPr>
            <a:spLocks noGrp="1"/>
          </p:cNvSpPr>
          <p:nvPr>
            <p:ph type="title"/>
          </p:nvPr>
        </p:nvSpPr>
        <p:spPr>
          <a:xfrm>
            <a:off x="457200" y="0"/>
            <a:ext cx="8229600" cy="1143000"/>
          </a:xfrm>
        </p:spPr>
        <p:txBody>
          <a:bodyPr/>
          <a:lstStyle>
            <a:defPPr/>
          </a:lstStyle>
          <a:p>
            <a:pPr/>
            <a:r>
              <a:rPr lang="en-US" altLang="en-US"/>
              <a:t>Deadlock Modeling (3)</a:t>
            </a:r>
          </a:p>
        </p:txBody>
      </p:sp>
      <p:pic>
        <p:nvPicPr>
          <p:cNvPr id="19" name="Picture 2">
            <a:extLst>
              <a:ext uri="{FF2B5EF4-FFF2-40B4-BE49-F238E27FC236}">
                <a16:creationId xmlns:a16="http://schemas.microsoft.com/office/drawing/2014/main" id="{C60A0B75-47F7-46C3-8052-963E5A02C6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4900" y="895350"/>
            <a:ext cx="6988175" cy="4840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 Placeholder 2">
            <a:extLst>
              <a:ext uri="{FF2B5EF4-FFF2-40B4-BE49-F238E27FC236}">
                <a16:creationId xmlns:a16="http://schemas.microsoft.com/office/drawing/2014/main" id="{7A45AD5F-4344-4A50-8D21-72117BA82F73}"/>
              </a:ext>
            </a:extLst>
          </p:cNvPr>
          <p:cNvSpPr txBox="1"/>
          <p:nvPr/>
        </p:nvSpPr>
        <p:spPr>
          <a:xfrm>
            <a:off x="942975" y="5610225"/>
            <a:ext cx="7759700" cy="8334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2800"/>
              <a:t>An example of how deadlock occurs and how it can be avoided.</a:t>
            </a:r>
          </a:p>
        </p:txBody>
      </p:sp>
    </p:spTree>
    <p:extLst>
      <p:ext uri="{BB962C8B-B14F-4D97-AF65-F5344CB8AC3E}">
        <p14:creationId xmlns:p14="http://schemas.microsoft.com/office/powerpoint/2010/main" val="1922305555"/>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2" name="내용 개체 틀 2"/>
          <p:cNvSpPr>
            <a:spLocks noGrp="1"/>
          </p:cNvSpPr>
          <p:nvPr>
            <p:ph idx="1"/>
          </p:nvPr>
        </p:nvSpPr>
        <p:spPr/>
        <p:txBody>
          <a:bodyPr/>
          <a:lstStyle>
            <a:defPPr/>
          </a:lstStyle>
          <a:p>
            <a:pPr/>
            <a:r>
              <a:rPr lang="en-US" altLang="ko-KR"/>
              <a:t>An instruction to support the creation of simple locks</a:t>
            </a:r>
          </a:p>
          <a:p>
            <a:pPr/>
            <a:endParaRPr lang="en-US" altLang="ko-KR"/>
          </a:p>
          <a:p>
            <a:pPr/>
            <a:endParaRPr lang="en-US" altLang="ko-KR"/>
          </a:p>
          <a:p>
            <a:pPr/>
            <a:endParaRPr lang="en-US" altLang="ko-KR"/>
          </a:p>
          <a:p>
            <a:pPr/>
            <a:endParaRPr lang="en-US" altLang="ko-KR"/>
          </a:p>
          <a:p>
            <a:pPr lvl="1"/>
            <a:r>
              <a:rPr lang="en-US" altLang="ko-KR" b="1"/>
              <a:t>return</a:t>
            </a:r>
            <a:r>
              <a:rPr lang="en-US" altLang="ko-KR"/>
              <a:t>(testing) old value pointed to by the</a:t>
            </a:r>
            <a:r>
              <a:rPr lang="en-US" altLang="ko-KR">
                <a:latin typeface="Courier New" panose="02070309020205020404" pitchFamily="49" charset="0"/>
                <a:cs typeface="Courier New" pitchFamily="49" charset="0"/>
              </a:rPr>
              <a:t> ptr</a:t>
            </a:r>
            <a:r>
              <a:rPr lang="en-US" altLang="ko-KR"/>
              <a:t>.</a:t>
            </a:r>
          </a:p>
          <a:p>
            <a:pPr lvl="1"/>
            <a:r>
              <a:rPr lang="en-US" altLang="ko-KR" i="1"/>
              <a:t>Simultaneously</a:t>
            </a:r>
            <a:r>
              <a:rPr lang="en-US" altLang="ko-KR"/>
              <a:t> </a:t>
            </a:r>
            <a:r>
              <a:rPr lang="en-US" altLang="ko-KR" b="1"/>
              <a:t>update</a:t>
            </a:r>
            <a:r>
              <a:rPr lang="en-US" altLang="ko-KR"/>
              <a:t>(setting) said value to </a:t>
            </a:r>
            <a:r>
              <a:rPr lang="en-US" altLang="ko-KR">
                <a:latin typeface="Courier New" panose="02070309020205020404" pitchFamily="49" charset="0"/>
                <a:cs typeface="Courier New" pitchFamily="49" charset="0"/>
              </a:rPr>
              <a:t>new</a:t>
            </a:r>
            <a:r>
              <a:rPr lang="en-US" altLang="ko-KR"/>
              <a:t>.</a:t>
            </a:r>
          </a:p>
          <a:p>
            <a:pPr lvl="1"/>
            <a:r>
              <a:rPr lang="en-US" altLang="ko-KR"/>
              <a:t>This sequence of operations is </a:t>
            </a:r>
            <a:r>
              <a:rPr lang="en-US" altLang="ko-KR">
                <a:solidFill>
                  <a:schemeClr val="accent6">
                    <a:lumMod val="75000"/>
                  </a:schemeClr>
                </a:solidFill>
              </a:rPr>
              <a:t>performed atomically</a:t>
            </a:r>
            <a:r>
              <a:rPr lang="en-US" altLang="ko-KR"/>
              <a:t>.</a:t>
            </a:r>
          </a:p>
          <a:p>
            <a:pPr lvl="1"/>
            <a:endParaRPr lang="en-US" altLang="ko-KR"/>
          </a:p>
          <a:p>
            <a:pPr lvl="1"/>
            <a:endParaRPr lang="en-US" altLang="ko-KR"/>
          </a:p>
          <a:p>
            <a:pPr lvl="1"/>
            <a:endParaRPr lang="en-US" altLang="ko-KR"/>
          </a:p>
          <a:p>
            <a:pPr lvl="1"/>
            <a:endParaRPr lang="en-US" altLang="ko-KR"/>
          </a:p>
        </p:txBody>
      </p:sp>
      <p:sp>
        <p:nvSpPr>
          <p:cNvPr id="23" name="TextBox 22"/>
          <p:cNvSpPr txBox="1"/>
          <p:nvPr/>
        </p:nvSpPr>
        <p:spPr>
          <a:xfrm>
            <a:off x="1484026" y="2383437"/>
            <a:ext cx="7955396" cy="1477328"/>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a:solidFill>
                  <a:prstClr val="black"/>
                </a:solidFill>
                <a:latin typeface="Courier New" panose="02070309020205020404" pitchFamily="49" charset="0"/>
                <a:ea typeface="맑은 고딕" pitchFamily="50" charset="-127"/>
                <a:cs typeface="Courier New" pitchFamily="49" charset="0"/>
              </a:rPr>
              <a:t> </a:t>
            </a:r>
            <a:r>
              <a:rPr lang="en-US" altLang="ko-KR" err="1">
                <a:solidFill>
                  <a:srgbClr val="00B050"/>
                </a:solidFill>
                <a:latin typeface="Courier New" panose="02070309020205020404" pitchFamily="49" charset="0"/>
                <a:ea typeface="맑은 고딕" pitchFamily="50" charset="-127"/>
                <a:cs typeface="Courier New" pitchFamily="49" charset="0"/>
              </a:rPr>
              <a:t>int</a:t>
            </a:r>
            <a:r>
              <a:rPr lang="en-US" altLang="ko-KR">
                <a:solidFill>
                  <a:prstClr val="black"/>
                </a:solidFill>
                <a:latin typeface="Courier New" panose="02070309020205020404" pitchFamily="49" charset="0"/>
                <a:ea typeface="맑은 고딕" pitchFamily="50" charset="-127"/>
                <a:cs typeface="Courier New" pitchFamily="49" charset="0"/>
              </a:rPr>
              <a:t> TestAndSet(</a:t>
            </a:r>
            <a:r>
              <a:rPr lang="en-US" altLang="ko-KR" err="1">
                <a:solidFill>
                  <a:srgbClr val="00B050"/>
                </a:solidFill>
                <a:latin typeface="Courier New" panose="02070309020205020404" pitchFamily="49" charset="0"/>
                <a:ea typeface="맑은 고딕" pitchFamily="50" charset="-127"/>
                <a:cs typeface="Courier New" pitchFamily="49" charset="0"/>
              </a:rPr>
              <a:t>int</a:t>
            </a:r>
            <a:r>
              <a:rPr lang="en-US" altLang="ko-KR">
                <a:solidFill>
                  <a:prstClr val="black"/>
                </a:solidFill>
                <a:latin typeface="Courier New" panose="02070309020205020404" pitchFamily="49" charset="0"/>
                <a:ea typeface="맑은 고딕" pitchFamily="50" charset="-127"/>
                <a:cs typeface="Courier New" pitchFamily="49" charset="0"/>
              </a:rPr>
              <a:t> *ptr, </a:t>
            </a:r>
            <a:r>
              <a:rPr lang="en-US" altLang="ko-KR" err="1">
                <a:solidFill>
                  <a:srgbClr val="00B050"/>
                </a:solidFill>
                <a:latin typeface="Courier New" panose="02070309020205020404" pitchFamily="49" charset="0"/>
                <a:ea typeface="맑은 고딕" pitchFamily="50" charset="-127"/>
                <a:cs typeface="Courier New" pitchFamily="49" charset="0"/>
              </a:rPr>
              <a:t>int</a:t>
            </a:r>
            <a:r>
              <a:rPr lang="en-US" altLang="ko-KR">
                <a:solidFill>
                  <a:prstClr val="black"/>
                </a:solidFill>
                <a:latin typeface="Courier New" panose="02070309020205020404" pitchFamily="49" charset="0"/>
                <a:ea typeface="맑은 고딕" pitchFamily="50" charset="-127"/>
                <a:cs typeface="Courier New" pitchFamily="49" charset="0"/>
              </a:rPr>
              <a:t> new) {</a:t>
            </a:r>
          </a:p>
          <a:p>
            <a:pPr marL="342900" indent="-342900">
              <a:buFontTx/>
              <a:buAutoNum type="arabicPlain"/>
            </a:pPr>
            <a:r>
              <a:rPr lang="en-US" altLang="ko-KR">
                <a:solidFill>
                  <a:prstClr val="black"/>
                </a:solidFill>
                <a:latin typeface="Courier New" panose="02070309020205020404" pitchFamily="49" charset="0"/>
                <a:ea typeface="맑은 고딕" pitchFamily="50" charset="-127"/>
                <a:cs typeface="Courier New" pitchFamily="49" charset="0"/>
              </a:rPr>
              <a:t> 	</a:t>
            </a:r>
            <a:r>
              <a:rPr lang="en-US" altLang="ko-KR" err="1">
                <a:solidFill>
                  <a:srgbClr val="00B050"/>
                </a:solidFill>
                <a:latin typeface="Courier New" panose="02070309020205020404" pitchFamily="49" charset="0"/>
                <a:ea typeface="맑은 고딕" pitchFamily="50" charset="-127"/>
                <a:cs typeface="Courier New" pitchFamily="49" charset="0"/>
              </a:rPr>
              <a:t>int</a:t>
            </a:r>
            <a:r>
              <a:rPr lang="en-US" altLang="ko-KR">
                <a:solidFill>
                  <a:prstClr val="black"/>
                </a:solidFill>
                <a:latin typeface="Courier New" panose="02070309020205020404" pitchFamily="49" charset="0"/>
                <a:ea typeface="맑은 고딕" pitchFamily="50" charset="-127"/>
                <a:cs typeface="Courier New" pitchFamily="49" charset="0"/>
              </a:rPr>
              <a:t> old = *ptr;	</a:t>
            </a:r>
            <a:r>
              <a:rPr lang="en-US" altLang="ko-KR">
                <a:solidFill>
                  <a:srgbClr val="00B0F0"/>
                </a:solidFill>
                <a:latin typeface="Courier New" panose="02070309020205020404" pitchFamily="49" charset="0"/>
                <a:ea typeface="맑은 고딕" pitchFamily="50" charset="-127"/>
                <a:cs typeface="Courier New" pitchFamily="49" charset="0"/>
              </a:rPr>
              <a:t>// fetch old value at ptr</a:t>
            </a:r>
            <a:endParaRPr lang="en-US" altLang="ko-KR">
              <a:solidFill>
                <a:srgbClr val="00B0F0"/>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a:solidFill>
                  <a:prstClr val="black"/>
                </a:solidFill>
                <a:latin typeface="Courier New" panose="02070309020205020404" pitchFamily="49" charset="0"/>
                <a:ea typeface="맑은 고딕" pitchFamily="50" charset="-127"/>
                <a:cs typeface="Courier New" pitchFamily="49" charset="0"/>
              </a:rPr>
              <a:t> 	*ptr = new;	</a:t>
            </a:r>
            <a:r>
              <a:rPr lang="en-US" altLang="ko-KR">
                <a:solidFill>
                  <a:srgbClr val="00B0F0"/>
                </a:solidFill>
                <a:latin typeface="Courier New" panose="02070309020205020404" pitchFamily="49" charset="0"/>
                <a:ea typeface="맑은 고딕" pitchFamily="50" charset="-127"/>
                <a:cs typeface="Courier New" pitchFamily="49" charset="0"/>
              </a:rPr>
              <a:t>// store ‘new’ into ptr</a:t>
            </a:r>
            <a:endParaRPr lang="en-US" altLang="ko-KR">
              <a:solidFill>
                <a:srgbClr val="00B0F0"/>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a:solidFill>
                  <a:prstClr val="black"/>
                </a:solidFill>
                <a:latin typeface="Courier New" panose="02070309020205020404" pitchFamily="49" charset="0"/>
                <a:ea typeface="맑은 고딕" pitchFamily="50" charset="-127"/>
                <a:cs typeface="Courier New" pitchFamily="49" charset="0"/>
              </a:rPr>
              <a:t> 	</a:t>
            </a:r>
            <a:r>
              <a:rPr lang="en-US" altLang="ko-KR">
                <a:solidFill>
                  <a:srgbClr val="F79646"/>
                </a:solidFill>
                <a:latin typeface="Courier New" panose="02070309020205020404" pitchFamily="49" charset="0"/>
                <a:ea typeface="맑은 고딕" pitchFamily="50" charset="-127"/>
                <a:cs typeface="Courier New" pitchFamily="49" charset="0"/>
              </a:rPr>
              <a:t>return</a:t>
            </a:r>
            <a:r>
              <a:rPr lang="en-US" altLang="ko-KR">
                <a:solidFill>
                  <a:prstClr val="black"/>
                </a:solidFill>
                <a:latin typeface="Courier New" panose="02070309020205020404" pitchFamily="49" charset="0"/>
                <a:ea typeface="맑은 고딕" pitchFamily="50" charset="-127"/>
                <a:cs typeface="Courier New" pitchFamily="49" charset="0"/>
              </a:rPr>
              <a:t> old;	</a:t>
            </a:r>
            <a:r>
              <a:rPr lang="en-US" altLang="ko-KR">
                <a:solidFill>
                  <a:srgbClr val="00B0F0"/>
                </a:solidFill>
                <a:latin typeface="Courier New" panose="02070309020205020404" pitchFamily="49" charset="0"/>
                <a:ea typeface="맑은 고딕" pitchFamily="50" charset="-127"/>
                <a:cs typeface="Courier New" pitchFamily="49" charset="0"/>
              </a:rPr>
              <a:t>// return the old value</a:t>
            </a:r>
          </a:p>
          <a:p>
            <a:pPr marL="342900" indent="-342900">
              <a:buFontTx/>
              <a:buAutoNum type="arabicPlain"/>
            </a:pPr>
            <a:r>
              <a:rPr lang="en-US" altLang="ko-KR">
                <a:solidFill>
                  <a:prstClr val="black"/>
                </a:solidFill>
                <a:latin typeface="Courier New" panose="02070309020205020404" pitchFamily="49" charset="0"/>
                <a:ea typeface="맑은 고딕" pitchFamily="50" charset="-127"/>
                <a:cs typeface="Courier New" pitchFamily="49" charset="0"/>
              </a:rPr>
              <a:t> }</a:t>
            </a:r>
          </a:p>
        </p:txBody>
      </p:sp>
      <p:sp>
        <p:nvSpPr>
          <p:cNvPr id="24" name="제목 1"/>
          <p:cNvSpPr>
            <a:spLocks noGrp="1"/>
          </p:cNvSpPr>
          <p:nvPr>
            <p:ph type="title"/>
          </p:nvPr>
        </p:nvSpPr>
        <p:spPr/>
        <p:txBody>
          <a:bodyPr/>
          <a:lstStyle>
            <a:defPPr/>
          </a:lstStyle>
          <a:p>
            <a:pPr/>
            <a:r>
              <a:rPr lang="en-US" altLang="ko-KR" b="1"/>
              <a:t>Test And Set (Atomic Exchange)</a:t>
            </a:r>
            <a:endParaRPr lang="ko-KR" altLang="en-US" b="1"/>
          </a:p>
        </p:txBody>
      </p:sp>
    </p:spTree>
    <p:extLst>
      <p:ext uri="{BB962C8B-B14F-4D97-AF65-F5344CB8AC3E}">
        <p14:creationId xmlns:p14="http://schemas.microsoft.com/office/powerpoint/2010/main" val="1726660631"/>
      </p:ext>
    </p:extLst>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71A50C65-7608-4258-8AAF-1CD67C1AC9B3}"/>
              </a:ext>
            </a:extLst>
          </p:cNvPr>
          <p:cNvSpPr>
            <a:spLocks noGrp="1"/>
          </p:cNvSpPr>
          <p:nvPr>
            <p:ph type="title"/>
          </p:nvPr>
        </p:nvSpPr>
        <p:spPr>
          <a:xfrm>
            <a:off x="457200" y="0"/>
            <a:ext cx="8229600" cy="1143000"/>
          </a:xfrm>
        </p:spPr>
        <p:txBody>
          <a:bodyPr/>
          <a:lstStyle>
            <a:defPPr/>
          </a:lstStyle>
          <a:p>
            <a:pPr/>
            <a:r>
              <a:rPr lang="en-US" altLang="en-US"/>
              <a:t>Deadlock Modeling (4)</a:t>
            </a:r>
          </a:p>
        </p:txBody>
      </p:sp>
      <p:sp>
        <p:nvSpPr>
          <p:cNvPr id="14" name="Text Placeholder 2">
            <a:extLst>
              <a:ext uri="{FF2B5EF4-FFF2-40B4-BE49-F238E27FC236}">
                <a16:creationId xmlns:a16="http://schemas.microsoft.com/office/drawing/2014/main" id="{F62C3D38-E7A7-4DD5-958F-388E39082380}"/>
              </a:ext>
            </a:extLst>
          </p:cNvPr>
          <p:cNvSpPr txBox="1"/>
          <p:nvPr/>
        </p:nvSpPr>
        <p:spPr>
          <a:xfrm>
            <a:off x="942975" y="5610225"/>
            <a:ext cx="7759700" cy="83343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2800"/>
              <a:t>An example of how deadlock occurs and how it can be avoided.</a:t>
            </a:r>
          </a:p>
        </p:txBody>
      </p:sp>
      <p:pic>
        <p:nvPicPr>
          <p:cNvPr id="16" name="Picture 2">
            <a:extLst>
              <a:ext uri="{FF2B5EF4-FFF2-40B4-BE49-F238E27FC236}">
                <a16:creationId xmlns:a16="http://schemas.microsoft.com/office/drawing/2014/main" id="{52A5A9C2-7900-48D5-830C-0B4FE16A35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2975" y="1487488"/>
            <a:ext cx="7146925" cy="394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125356"/>
      </p:ext>
    </p:extLst>
  </p:cSld>
  <p:clrMapOvr>
    <a:masterClrMapping/>
  </p:clrMapOvr>
  <p:transition/>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Rectangle 2">
            <a:extLst>
              <a:ext uri="{FF2B5EF4-FFF2-40B4-BE49-F238E27FC236}">
                <a16:creationId xmlns:a16="http://schemas.microsoft.com/office/drawing/2014/main" id="{7B9A83A8-C182-4624-BC5B-1C2E4E8C2B6B}"/>
              </a:ext>
            </a:extLst>
          </p:cNvPr>
          <p:cNvSpPr>
            <a:spLocks noGrp="1" noChangeArrowheads="1"/>
          </p:cNvSpPr>
          <p:nvPr>
            <p:ph type="title"/>
          </p:nvPr>
        </p:nvSpPr>
        <p:spPr>
          <a:xfrm>
            <a:off x="657225" y="295275"/>
            <a:ext cx="7772400" cy="844550"/>
          </a:xfrm>
        </p:spPr>
        <p:txBody>
          <a:bodyPr>
            <a:normAutofit fontScale="90000"/>
          </a:bodyPr>
          <a:lstStyle>
            <a:defPPr/>
          </a:lstStyle>
          <a:p>
            <a:pPr eaLnBrk="1" hangingPunct="1"/>
            <a:r>
              <a:rPr lang="en-US" altLang="en-US">
                <a:ea typeface="ＭＳ Ｐゴシック" panose="020b0600070205080204" pitchFamily="34" charset="-128"/>
              </a:rPr>
              <a:t>Several Instances of a Resource Type</a:t>
            </a:r>
          </a:p>
        </p:txBody>
      </p:sp>
      <p:sp>
        <p:nvSpPr>
          <p:cNvPr id="14" name="Rectangle 3">
            <a:extLst>
              <a:ext uri="{FF2B5EF4-FFF2-40B4-BE49-F238E27FC236}">
                <a16:creationId xmlns:a16="http://schemas.microsoft.com/office/drawing/2014/main" id="{DE046E69-162D-4C81-BB7E-5109896364CC}"/>
              </a:ext>
            </a:extLst>
          </p:cNvPr>
          <p:cNvSpPr txBox="1">
            <a:spLocks noChangeArrowheads="1"/>
          </p:cNvSpPr>
          <p:nvPr/>
        </p:nvSpPr>
        <p:spPr>
          <a:xfrm>
            <a:off x="835025" y="1344613"/>
            <a:ext cx="7594600" cy="5119687"/>
          </a:xfrm>
          <a:prstGeom prst="rect">
            <a:avLst/>
          </a:prstGeom>
        </p:spPr>
        <p:txBody>
          <a:bodyPr vert="horz" lIns="91440" tIns="45720" rIns="91440" bIns="45720" rtlCol="0">
            <a:normAutofit lnSpcReduction="10000"/>
          </a:bodyPr>
          <a:lstStyle>
            <a:defPPr>
              <a:defRPr lang="en-US"/>
            </a:defPPr>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en-US" sz="2400" b="1">
                <a:solidFill>
                  <a:srgbClr val="000000"/>
                </a:solidFill>
                <a:ea typeface="ＭＳ Ｐゴシック" panose="020b0600070205080204" pitchFamily="34" charset="-128"/>
              </a:rPr>
              <a:t>Resources in Existence: </a:t>
            </a:r>
            <a:r>
              <a:rPr lang="en-US" altLang="en-US" sz="2400">
                <a:solidFill>
                  <a:srgbClr val="000000"/>
                </a:solidFill>
                <a:ea typeface="ＭＳ Ｐゴシック" panose="020b0600070205080204" pitchFamily="34" charset="-128"/>
              </a:rPr>
              <a:t>A vector of length </a:t>
            </a:r>
            <a:r>
              <a:rPr lang="en-US" altLang="en-US" sz="2400" i="1">
                <a:solidFill>
                  <a:srgbClr val="000000"/>
                </a:solidFill>
                <a:ea typeface="ＭＳ Ｐゴシック" panose="020b0600070205080204" pitchFamily="34" charset="-128"/>
              </a:rPr>
              <a:t>m</a:t>
            </a:r>
            <a:r>
              <a:rPr lang="en-US" altLang="en-US" sz="2400">
                <a:solidFill>
                  <a:srgbClr val="000000"/>
                </a:solidFill>
                <a:ea typeface="ＭＳ Ｐゴシック" panose="020b0600070205080204" pitchFamily="34" charset="-128"/>
              </a:rPr>
              <a:t> indicates the total number of resources in the system</a:t>
            </a:r>
          </a:p>
          <a:p>
            <a:pPr marL="0" indent="0">
              <a:buFont typeface="Arial" pitchFamily="34" charset="0"/>
              <a:buNone/>
              <a:defRPr/>
            </a:pPr>
            <a:endParaRPr lang="en-US" altLang="en-US" sz="2400" b="1">
              <a:solidFill>
                <a:srgbClr val="000000"/>
              </a:solidFill>
              <a:ea typeface="ＭＳ Ｐゴシック" panose="020b0600070205080204" pitchFamily="34" charset="-128"/>
            </a:endParaRPr>
          </a:p>
          <a:p>
            <a:pPr>
              <a:defRPr/>
            </a:pPr>
            <a:r>
              <a:rPr lang="en-US" altLang="en-US" sz="2400" b="1">
                <a:solidFill>
                  <a:srgbClr val="000000"/>
                </a:solidFill>
                <a:ea typeface="ＭＳ Ｐゴシック" panose="020b0600070205080204" pitchFamily="34" charset="-128"/>
              </a:rPr>
              <a:t>Available</a:t>
            </a:r>
            <a:r>
              <a:rPr lang="en-US" altLang="en-US" sz="2400" i="1">
                <a:ea typeface="ＭＳ Ｐゴシック" panose="020b0600070205080204" pitchFamily="34" charset="-128"/>
              </a:rPr>
              <a:t>:</a:t>
            </a:r>
            <a:r>
              <a:rPr lang="en-US" altLang="en-US" sz="2400">
                <a:ea typeface="ＭＳ Ｐゴシック" panose="020b0600070205080204" pitchFamily="34" charset="-128"/>
              </a:rPr>
              <a:t>  A vector of length </a:t>
            </a:r>
            <a:r>
              <a:rPr lang="en-US" altLang="en-US" sz="2400" i="1">
                <a:ea typeface="ＭＳ Ｐゴシック" panose="020b0600070205080204" pitchFamily="34" charset="-128"/>
              </a:rPr>
              <a:t>m</a:t>
            </a:r>
            <a:r>
              <a:rPr lang="en-US" altLang="en-US" sz="2400">
                <a:ea typeface="ＭＳ Ｐゴシック" panose="020b0600070205080204" pitchFamily="34" charset="-128"/>
              </a:rPr>
              <a:t> indicates the number of available resources of each type.</a:t>
            </a:r>
            <a:br>
              <a:rPr lang="en-US" altLang="en-US" sz="2400">
                <a:ea typeface="ＭＳ Ｐゴシック" panose="020b0600070205080204" pitchFamily="34" charset="-128"/>
              </a:rPr>
            </a:br>
            <a:endParaRPr lang="en-US" altLang="en-US" sz="2400">
              <a:ea typeface="ＭＳ Ｐゴシック" panose="020b0600070205080204" pitchFamily="34" charset="-128"/>
            </a:endParaRPr>
          </a:p>
          <a:p>
            <a:pPr>
              <a:defRPr/>
            </a:pPr>
            <a:r>
              <a:rPr lang="en-US" altLang="en-US" sz="2400" b="1">
                <a:solidFill>
                  <a:srgbClr val="000000"/>
                </a:solidFill>
                <a:ea typeface="ＭＳ Ｐゴシック" panose="020b0600070205080204" pitchFamily="34" charset="-128"/>
              </a:rPr>
              <a:t>Allocation</a:t>
            </a:r>
            <a:r>
              <a:rPr lang="en-US" altLang="en-US" sz="2400" i="1">
                <a:ea typeface="ＭＳ Ｐゴシック" panose="020b0600070205080204" pitchFamily="34" charset="-128"/>
              </a:rPr>
              <a:t>:</a:t>
            </a:r>
            <a:r>
              <a:rPr lang="en-US" altLang="en-US" sz="2400">
                <a:ea typeface="ＭＳ Ｐゴシック" panose="020b0600070205080204" pitchFamily="34" charset="-128"/>
              </a:rPr>
              <a:t>  An </a:t>
            </a:r>
            <a:r>
              <a:rPr lang="en-US" altLang="en-US" sz="2400" i="1">
                <a:ea typeface="ＭＳ Ｐゴシック" panose="020b0600070205080204" pitchFamily="34" charset="-128"/>
              </a:rPr>
              <a:t>n </a:t>
            </a:r>
            <a:r>
              <a:rPr lang="en-US" altLang="en-US" sz="2400">
                <a:ea typeface="ＭＳ Ｐゴシック" panose="020b0600070205080204" pitchFamily="34" charset="-128"/>
              </a:rPr>
              <a:t>x</a:t>
            </a:r>
            <a:r>
              <a:rPr lang="en-US" altLang="en-US" sz="2400" i="1">
                <a:ea typeface="ＭＳ Ｐゴシック" panose="020b0600070205080204" pitchFamily="34" charset="-128"/>
              </a:rPr>
              <a:t> m</a:t>
            </a:r>
            <a:r>
              <a:rPr lang="en-US" altLang="en-US" sz="2400">
                <a:ea typeface="ＭＳ Ｐゴシック" panose="020b0600070205080204" pitchFamily="34" charset="-128"/>
              </a:rPr>
              <a:t> matrix defines the number of resources of each type currently allocated to each process.</a:t>
            </a:r>
            <a:br>
              <a:rPr lang="en-US" altLang="en-US" sz="2400">
                <a:ea typeface="ＭＳ Ｐゴシック" panose="020b0600070205080204" pitchFamily="34" charset="-128"/>
              </a:rPr>
            </a:br>
            <a:endParaRPr lang="en-US" altLang="en-US" sz="2400">
              <a:ea typeface="ＭＳ Ｐゴシック" panose="020b0600070205080204" pitchFamily="34" charset="-128"/>
            </a:endParaRPr>
          </a:p>
          <a:p>
            <a:pPr>
              <a:defRPr/>
            </a:pPr>
            <a:r>
              <a:rPr lang="en-US" altLang="en-US" sz="2400" b="1">
                <a:solidFill>
                  <a:srgbClr val="000000"/>
                </a:solidFill>
                <a:ea typeface="ＭＳ Ｐゴシック" panose="020b0600070205080204" pitchFamily="34" charset="-128"/>
              </a:rPr>
              <a:t>Request</a:t>
            </a:r>
            <a:r>
              <a:rPr lang="en-US" altLang="en-US" sz="2400" i="1">
                <a:ea typeface="ＭＳ Ｐゴシック" panose="020b0600070205080204" pitchFamily="34" charset="-128"/>
              </a:rPr>
              <a:t>:</a:t>
            </a:r>
            <a:r>
              <a:rPr lang="en-US" altLang="en-US" sz="2400">
                <a:ea typeface="ＭＳ Ｐゴシック" panose="020b0600070205080204" pitchFamily="34" charset="-128"/>
              </a:rPr>
              <a:t>  An </a:t>
            </a:r>
            <a:r>
              <a:rPr lang="en-US" altLang="en-US" sz="2400" i="1">
                <a:ea typeface="ＭＳ Ｐゴシック" panose="020b0600070205080204" pitchFamily="34" charset="-128"/>
              </a:rPr>
              <a:t>n </a:t>
            </a:r>
            <a:r>
              <a:rPr lang="en-US" altLang="en-US" sz="2400">
                <a:ea typeface="ＭＳ Ｐゴシック" panose="020b0600070205080204" pitchFamily="34" charset="-128"/>
              </a:rPr>
              <a:t>x</a:t>
            </a:r>
            <a:r>
              <a:rPr lang="en-US" altLang="en-US" sz="2400" i="1">
                <a:ea typeface="ＭＳ Ｐゴシック" panose="020b0600070205080204" pitchFamily="34" charset="-128"/>
              </a:rPr>
              <a:t> m</a:t>
            </a:r>
            <a:r>
              <a:rPr lang="en-US" altLang="en-US" sz="2400">
                <a:ea typeface="ＭＳ Ｐゴシック" panose="020b0600070205080204" pitchFamily="34" charset="-128"/>
              </a:rPr>
              <a:t> matrix indicates the current request  of each process.  If </a:t>
            </a:r>
            <a:r>
              <a:rPr lang="en-US" altLang="en-US" sz="2400" i="1">
                <a:ea typeface="ＭＳ Ｐゴシック" panose="020b0600070205080204" pitchFamily="34" charset="-128"/>
              </a:rPr>
              <a:t>Request </a:t>
            </a:r>
            <a:r>
              <a:rPr lang="en-US" altLang="en-US" sz="2400">
                <a:ea typeface="ＭＳ Ｐゴシック" panose="020b0600070205080204" pitchFamily="34" charset="-128"/>
              </a:rPr>
              <a:t>[</a:t>
            </a:r>
            <a:r>
              <a:rPr lang="en-US" altLang="en-US" sz="2400" i="1">
                <a:ea typeface="ＭＳ Ｐゴシック" panose="020b0600070205080204" pitchFamily="34" charset="-128"/>
              </a:rPr>
              <a:t>i</a:t>
            </a:r>
            <a:r>
              <a:rPr lang="en-US" altLang="en-US" sz="2400" i="1" baseline="-25000">
                <a:ea typeface="ＭＳ Ｐゴシック" panose="020b0600070205080204" pitchFamily="34" charset="-128"/>
              </a:rPr>
              <a:t>j</a:t>
            </a:r>
            <a:r>
              <a:rPr lang="en-US" altLang="en-US" sz="2400">
                <a:ea typeface="ＭＳ Ｐゴシック" panose="020b0600070205080204" pitchFamily="34" charset="-128"/>
              </a:rPr>
              <a:t>] = </a:t>
            </a:r>
            <a:r>
              <a:rPr lang="en-US" altLang="en-US" sz="2400" i="1">
                <a:ea typeface="ＭＳ Ｐゴシック" panose="020b0600070205080204" pitchFamily="34" charset="-128"/>
              </a:rPr>
              <a:t>k</a:t>
            </a:r>
            <a:r>
              <a:rPr lang="en-US" altLang="en-US" sz="2400">
                <a:ea typeface="ＭＳ Ｐゴシック" panose="020b0600070205080204" pitchFamily="34" charset="-128"/>
              </a:rPr>
              <a:t>, then process</a:t>
            </a:r>
            <a:r>
              <a:rPr lang="en-US" altLang="en-US" sz="2400" i="1">
                <a:ea typeface="ＭＳ Ｐゴシック" panose="020b0600070205080204" pitchFamily="34" charset="-128"/>
              </a:rPr>
              <a:t> P</a:t>
            </a:r>
            <a:r>
              <a:rPr lang="en-US" altLang="en-US" sz="2400" i="1" baseline="-25000">
                <a:ea typeface="ＭＳ Ｐゴシック" panose="020b0600070205080204" pitchFamily="34" charset="-128"/>
              </a:rPr>
              <a:t>i</a:t>
            </a:r>
            <a:r>
              <a:rPr lang="en-US" altLang="en-US" sz="2400">
                <a:ea typeface="ＭＳ Ｐゴシック" panose="020b0600070205080204" pitchFamily="34" charset="-128"/>
              </a:rPr>
              <a:t> is requesting</a:t>
            </a:r>
            <a:r>
              <a:rPr lang="en-US" altLang="en-US" sz="2400" i="1">
                <a:ea typeface="ＭＳ Ｐゴシック" panose="020b0600070205080204" pitchFamily="34" charset="-128"/>
              </a:rPr>
              <a:t> k</a:t>
            </a:r>
            <a:r>
              <a:rPr lang="en-US" altLang="en-US" sz="2400">
                <a:ea typeface="ＭＳ Ｐゴシック" panose="020b0600070205080204" pitchFamily="34" charset="-128"/>
              </a:rPr>
              <a:t> more instances of resource type. </a:t>
            </a:r>
            <a:r>
              <a:rPr lang="en-US" altLang="en-US" sz="2400" i="1">
                <a:ea typeface="ＭＳ Ｐゴシック" panose="020b0600070205080204" pitchFamily="34" charset="-128"/>
              </a:rPr>
              <a:t>R</a:t>
            </a:r>
            <a:r>
              <a:rPr lang="en-US" altLang="en-US" sz="2400" i="1" baseline="-25000">
                <a:ea typeface="ＭＳ Ｐゴシック" panose="020b0600070205080204" pitchFamily="34" charset="-128"/>
              </a:rPr>
              <a:t>j</a:t>
            </a:r>
            <a:r>
              <a:rPr lang="en-US" altLang="en-US" sz="2400">
                <a:ea typeface="ＭＳ Ｐゴシック" panose="020b0600070205080204" pitchFamily="34" charset="-128"/>
              </a:rPr>
              <a:t>.</a:t>
            </a:r>
            <a:endParaRPr lang="en-US" altLang="en-US" sz="2400">
              <a:ea typeface="ＭＳ Ｐゴシック" panose="020b0600070205080204" pitchFamily="34" charset="-128"/>
            </a:endParaRPr>
          </a:p>
        </p:txBody>
      </p:sp>
    </p:spTree>
    <p:extLst>
      <p:ext uri="{BB962C8B-B14F-4D97-AF65-F5344CB8AC3E}">
        <p14:creationId xmlns:p14="http://schemas.microsoft.com/office/powerpoint/2010/main" val="1013888981"/>
      </p:ext>
    </p:extLst>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
            <a:extLst>
              <a:ext uri="{FF2B5EF4-FFF2-40B4-BE49-F238E27FC236}">
                <a16:creationId xmlns:a16="http://schemas.microsoft.com/office/drawing/2014/main" id="{1CF593CD-8D92-4AF9-A4B5-0970965EE171}"/>
              </a:ext>
            </a:extLst>
          </p:cNvPr>
          <p:cNvSpPr>
            <a:spLocks noGrp="1"/>
          </p:cNvSpPr>
          <p:nvPr>
            <p:ph type="title"/>
          </p:nvPr>
        </p:nvSpPr>
        <p:spPr>
          <a:xfrm>
            <a:off x="457200" y="274638"/>
            <a:ext cx="8229600" cy="1143000"/>
          </a:xfrm>
        </p:spPr>
        <p:txBody>
          <a:bodyPr>
            <a:normAutofit fontScale="90000"/>
          </a:bodyPr>
          <a:lstStyle>
            <a:defPPr/>
          </a:lstStyle>
          <a:p>
            <a:r>
              <a:rPr lang="en-US" altLang="en-US"/>
              <a:t>Deadlock Detection with Multiple Resources of Each Type (1)</a:t>
            </a:r>
          </a:p>
        </p:txBody>
      </p:sp>
      <p:sp>
        <p:nvSpPr>
          <p:cNvPr id="14" name="Text Placeholder 2">
            <a:extLst>
              <a:ext uri="{FF2B5EF4-FFF2-40B4-BE49-F238E27FC236}">
                <a16:creationId xmlns:a16="http://schemas.microsoft.com/office/drawing/2014/main" id="{D86C17A4-8CD2-4766-A883-045F7F091B89}"/>
              </a:ext>
            </a:extLst>
          </p:cNvPr>
          <p:cNvSpPr txBox="1"/>
          <p:nvPr/>
        </p:nvSpPr>
        <p:spPr>
          <a:xfrm>
            <a:off x="887413" y="5513388"/>
            <a:ext cx="7759700" cy="83343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1800"/>
              <a:t>The four data structures needed by the deadlock detection algorithm.</a:t>
            </a:r>
          </a:p>
        </p:txBody>
      </p:sp>
      <p:pic>
        <p:nvPicPr>
          <p:cNvPr id="16" name="Picture 2">
            <a:extLst>
              <a:ext uri="{FF2B5EF4-FFF2-40B4-BE49-F238E27FC236}">
                <a16:creationId xmlns:a16="http://schemas.microsoft.com/office/drawing/2014/main" id="{B80A7778-D02B-4B0C-B888-374AA33BE1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8338" y="1747838"/>
            <a:ext cx="8043862" cy="352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5966827"/>
      </p:ext>
    </p:extLst>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9154" name="Title 1">
            <a:extLst>
              <a:ext uri="{FF2B5EF4-FFF2-40B4-BE49-F238E27FC236}">
                <a16:creationId xmlns:a16="http://schemas.microsoft.com/office/drawing/2014/main" id="{7378AD35-D9BA-41F9-9A07-6C3CB680C443}"/>
              </a:ext>
            </a:extLst>
          </p:cNvPr>
          <p:cNvSpPr>
            <a:spLocks noGrp="1"/>
          </p:cNvSpPr>
          <p:nvPr>
            <p:ph type="title"/>
          </p:nvPr>
        </p:nvSpPr>
        <p:spPr/>
        <p:txBody>
          <a:bodyPr>
            <a:normAutofit fontScale="90000"/>
          </a:bodyPr>
          <a:lstStyle>
            <a:defPPr/>
          </a:lstStyle>
          <a:p>
            <a:r>
              <a:rPr lang="en-US" altLang="en-US"/>
              <a:t>Deadlock Detection with Multiple Resources of Each Type (2)</a:t>
            </a:r>
          </a:p>
        </p:txBody>
      </p:sp>
      <p:sp>
        <p:nvSpPr>
          <p:cNvPr id="3" name="Content Placeholder 2">
            <a:extLst>
              <a:ext uri="{FF2B5EF4-FFF2-40B4-BE49-F238E27FC236}">
                <a16:creationId xmlns:a16="http://schemas.microsoft.com/office/drawing/2014/main" id="{97F815AC-6DBE-4D7D-B283-0E6CE0F665A1}"/>
              </a:ext>
            </a:extLst>
          </p:cNvPr>
          <p:cNvSpPr>
            <a:spLocks noGrp="1"/>
          </p:cNvSpPr>
          <p:nvPr>
            <p:ph idx="1"/>
          </p:nvPr>
        </p:nvSpPr>
        <p:spPr>
          <a:xfrm>
            <a:off x="457200" y="1638300"/>
            <a:ext cx="8229600" cy="4487863"/>
          </a:xfrm>
        </p:spPr>
        <p:txBody>
          <a:bodyPr/>
          <a:lstStyle>
            <a:defPPr/>
          </a:lstStyle>
          <a:p>
            <a:pPr marL="0" indent="0">
              <a:buFont typeface="Arial" pitchFamily="34" charset="0"/>
              <a:buNone/>
              <a:defRPr/>
            </a:pPr>
            <a:r>
              <a:rPr lang="en-US"/>
              <a:t>Deadlock detection algorithm:</a:t>
            </a:r>
          </a:p>
          <a:p>
            <a:pPr marL="514350" indent="-514350">
              <a:buFont typeface="+mj-lt"/>
              <a:buAutoNum type="arabicPeriod"/>
              <a:defRPr/>
            </a:pPr>
            <a:r>
              <a:rPr lang="en-US"/>
              <a:t>Look for unmarked process, P</a:t>
            </a:r>
            <a:r>
              <a:rPr lang="en-US" baseline="-25000"/>
              <a:t>i</a:t>
            </a:r>
            <a:r>
              <a:rPr lang="en-US"/>
              <a:t> , for which the i-th row of R is less than or equal to A.</a:t>
            </a:r>
          </a:p>
          <a:p>
            <a:pPr marL="514350" indent="-514350">
              <a:buFont typeface="+mj-lt"/>
              <a:buAutoNum type="arabicPeriod"/>
              <a:defRPr/>
            </a:pPr>
            <a:r>
              <a:rPr lang="en-US"/>
              <a:t>If such a process is found, add the i-th row of C to A, mark the process, go back to step 1.</a:t>
            </a:r>
          </a:p>
          <a:p>
            <a:pPr marL="514350" indent="-514350">
              <a:buFont typeface="+mj-lt"/>
              <a:buAutoNum type="arabicPeriod"/>
              <a:defRPr/>
            </a:pPr>
            <a:r>
              <a:rPr lang="en-US"/>
              <a:t>If no such process exists, algorithm terminates.</a:t>
            </a:r>
          </a:p>
        </p:txBody>
      </p:sp>
      <p:grpSp>
        <p:nvGrpSpPr>
          <p:cNvPr id="5" name="Group 4">
            <a:extLst>
              <a:ext uri="{FF2B5EF4-FFF2-40B4-BE49-F238E27FC236}">
                <a16:creationId xmlns:a16="http://schemas.microsoft.com/office/drawing/2014/main" id="{59AE4808-5B5A-4F84-8451-77CBB03BD83B}"/>
              </a:ext>
            </a:extLst>
          </p:cNvPr>
          <p:cNvGrpSpPr/>
          <p:nvPr/>
        </p:nvGrpSpPr>
        <p:grpSpPr>
          <a:xfrm>
            <a:off x="0" y="-148220"/>
            <a:ext cx="9144001" cy="6860735"/>
            <a:chExt cx="12192001" cy="6860735"/>
          </a:xfrm>
        </p:grpSpPr>
        <p:pic>
          <p:nvPicPr>
            <p:cNvPr id="6" name="Picture 2" descr="KL Deemed to be University Logo">
              <a:extLst>
                <a:ext uri="{FF2B5EF4-FFF2-40B4-BE49-F238E27FC236}">
                  <a16:creationId xmlns:a16="http://schemas.microsoft.com/office/drawing/2014/main" id="{AF8B68D5-EFC8-49F4-84E3-A57F8A58F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2220A1-51CD-4199-884D-FA09AC783114}"/>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103DF9DB-43CB-4B6F-BD74-8E5BE02A7DBB}"/>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5C2A915B-02BB-42A5-886B-41C43012E12A}"/>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125B8646-A288-443F-8E6F-3E35BB7D8667}"/>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AA0DC2F1-9367-4150-9329-227B2D7D034F}"/>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5BE34A20-1799-497E-B29E-0366F453BA09}"/>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8665EFC-D99A-4F1E-83ED-A707E8155D2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a:extLst>
              <a:ext uri="{FF2B5EF4-FFF2-40B4-BE49-F238E27FC236}">
                <a16:creationId xmlns:a16="http://schemas.microsoft.com/office/drawing/2014/main" id="{08BA4F53-9D0C-4557-8C65-02FD3D292707}"/>
              </a:ext>
            </a:extLst>
          </p:cNvPr>
          <p:cNvSpPr>
            <a:spLocks noGrp="1"/>
          </p:cNvSpPr>
          <p:nvPr>
            <p:ph type="title"/>
          </p:nvPr>
        </p:nvSpPr>
        <p:spPr/>
        <p:txBody>
          <a:bodyPr>
            <a:normAutofit fontScale="90000"/>
          </a:bodyPr>
          <a:lstStyle>
            <a:defPPr/>
          </a:lstStyle>
          <a:p>
            <a:r>
              <a:rPr lang="en-US" altLang="en-US"/>
              <a:t>Deadlock Detection with Multiple Resources of Each Type (3)</a:t>
            </a:r>
          </a:p>
        </p:txBody>
      </p:sp>
      <p:sp>
        <p:nvSpPr>
          <p:cNvPr id="50179" name="Content Placeholder 2">
            <a:extLst>
              <a:ext uri="{FF2B5EF4-FFF2-40B4-BE49-F238E27FC236}">
                <a16:creationId xmlns:a16="http://schemas.microsoft.com/office/drawing/2014/main" id="{CDA1F8CE-C32A-467A-82B4-ADE81527F1DF}"/>
              </a:ext>
            </a:extLst>
          </p:cNvPr>
          <p:cNvSpPr>
            <a:spLocks noGrp="1"/>
          </p:cNvSpPr>
          <p:nvPr>
            <p:ph type="body" sz="quarter" idx="12"/>
          </p:nvPr>
        </p:nvSpPr>
        <p:spPr>
          <a:xfrm>
            <a:off x="725488" y="5827713"/>
            <a:ext cx="7759700" cy="833437"/>
          </a:xfrm>
        </p:spPr>
        <p:txBody>
          <a:bodyPr/>
          <a:lstStyle>
            <a:defPPr/>
          </a:lstStyle>
          <a:p>
            <a:pPr/>
            <a:r>
              <a:rPr lang="en-US" altLang="en-US"/>
              <a:t>Figure 6-7. An example for the deadlock detection algorithm.</a:t>
            </a:r>
          </a:p>
        </p:txBody>
      </p:sp>
      <p:pic>
        <p:nvPicPr>
          <p:cNvPr id="50181" name="Picture 2">
            <a:extLst>
              <a:ext uri="{FF2B5EF4-FFF2-40B4-BE49-F238E27FC236}">
                <a16:creationId xmlns:a16="http://schemas.microsoft.com/office/drawing/2014/main" id="{5B9D39AB-2F30-47FB-A4D9-E626FC305E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4938" y="1558925"/>
            <a:ext cx="6210300" cy="3954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9BA62CFE-4464-4B2C-8AD5-CE2022BD13A9}"/>
              </a:ext>
            </a:extLst>
          </p:cNvPr>
          <p:cNvGrpSpPr/>
          <p:nvPr/>
        </p:nvGrpSpPr>
        <p:grpSpPr>
          <a:xfrm>
            <a:off x="0" y="-148220"/>
            <a:ext cx="9144001" cy="6860735"/>
            <a:chExt cx="12192001" cy="6860735"/>
          </a:xfrm>
        </p:grpSpPr>
        <p:pic>
          <p:nvPicPr>
            <p:cNvPr id="7" name="Picture 2" descr="KL Deemed to be University Logo">
              <a:extLst>
                <a:ext uri="{FF2B5EF4-FFF2-40B4-BE49-F238E27FC236}">
                  <a16:creationId xmlns:a16="http://schemas.microsoft.com/office/drawing/2014/main" id="{EA7800A1-377F-4D13-87F8-4F51E43FB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860C185-4CC5-45AC-93CF-A3DC4BD3BB0D}"/>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CD4980AB-874F-4885-814E-E3020B5AB193}"/>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235F7DA9-0929-4B2B-9830-5FD99840BAAE}"/>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5692265E-C107-48EF-9008-AE49C5D42014}"/>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A437D774-600B-4BF8-A9D2-34E595327CF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C423DB1F-84C0-41FF-8271-2AC10B211882}"/>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A212F663-1378-4CD0-B1EC-8D88C38B031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5538" name="Rectangle 2">
            <a:extLst>
              <a:ext uri="{FF2B5EF4-FFF2-40B4-BE49-F238E27FC236}">
                <a16:creationId xmlns:a16="http://schemas.microsoft.com/office/drawing/2014/main" id="{C7A3639E-C06D-41F5-A3AA-F052C8921D58}"/>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Safe State</a:t>
            </a:r>
          </a:p>
        </p:txBody>
      </p:sp>
      <p:sp>
        <p:nvSpPr>
          <p:cNvPr id="65539" name="Rectangle 3">
            <a:extLst>
              <a:ext uri="{FF2B5EF4-FFF2-40B4-BE49-F238E27FC236}">
                <a16:creationId xmlns:a16="http://schemas.microsoft.com/office/drawing/2014/main" id="{3A7221F5-55FE-4B8D-A50E-C05D889658B8}"/>
              </a:ext>
            </a:extLst>
          </p:cNvPr>
          <p:cNvSpPr>
            <a:spLocks noGrp="1" noChangeArrowheads="1"/>
          </p:cNvSpPr>
          <p:nvPr>
            <p:ph type="body" idx="4294967295"/>
          </p:nvPr>
        </p:nvSpPr>
        <p:spPr>
          <a:xfrm>
            <a:off x="855663" y="1306513"/>
            <a:ext cx="7161212" cy="4638675"/>
          </a:xfrm>
        </p:spPr>
        <p:txBody>
          <a:bodyPr>
            <a:normAutofit lnSpcReduction="10000"/>
          </a:bodyPr>
          <a:lstStyle>
            <a:defPPr/>
          </a:lstStyle>
          <a:p>
            <a:r>
              <a:rPr lang="en-US" altLang="en-US" sz="2000">
                <a:ea typeface="ＭＳ Ｐゴシック" panose="020b0600070205080204" pitchFamily="34" charset="-128"/>
              </a:rPr>
              <a:t>When a process requests an available resource, system must decide if immediate allocation leaves the system in a safe state</a:t>
            </a:r>
            <a:br>
              <a:rPr lang="en-US" altLang="en-US" sz="2000">
                <a:ea typeface="ＭＳ Ｐゴシック" panose="020b0600070205080204" pitchFamily="34" charset="-128"/>
              </a:rPr>
            </a:br>
            <a:endParaRPr lang="en-US" altLang="en-US" sz="2000">
              <a:ea typeface="ＭＳ Ｐゴシック" panose="020b0600070205080204" pitchFamily="34" charset="-128"/>
            </a:endParaRPr>
          </a:p>
          <a:p>
            <a:r>
              <a:rPr lang="en-US" altLang="en-US" sz="2000">
                <a:ea typeface="ＭＳ Ｐゴシック" panose="020b0600070205080204" pitchFamily="34" charset="-128"/>
              </a:rPr>
              <a:t>System is in </a:t>
            </a:r>
            <a:r>
              <a:rPr lang="en-US" altLang="en-US" sz="2000">
                <a:solidFill>
                  <a:srgbClr val="3366FF"/>
                </a:solidFill>
                <a:ea typeface="ＭＳ Ｐゴシック" panose="020b0600070205080204" pitchFamily="34" charset="-128"/>
              </a:rPr>
              <a:t>safe state </a:t>
            </a:r>
            <a:r>
              <a:rPr lang="en-US" altLang="en-US" sz="2000">
                <a:ea typeface="ＭＳ Ｐゴシック" panose="020b0600070205080204" pitchFamily="34" charset="-128"/>
              </a:rPr>
              <a:t>if there exists a sequence &lt;</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1</a:t>
            </a:r>
            <a:r>
              <a:rPr lang="en-US" altLang="en-US" sz="2000" i="1">
                <a:ea typeface="ＭＳ Ｐゴシック" panose="020b0600070205080204" pitchFamily="34" charset="-128"/>
              </a:rPr>
              <a:t>, P</a:t>
            </a:r>
            <a:r>
              <a:rPr lang="en-US" altLang="en-US" sz="2000" i="1" baseline="-25000">
                <a:ea typeface="ＭＳ Ｐゴシック" panose="020b0600070205080204" pitchFamily="34" charset="-128"/>
              </a:rPr>
              <a:t>2</a:t>
            </a:r>
            <a:r>
              <a:rPr lang="en-US" altLang="en-US" sz="2000" i="1">
                <a:ea typeface="ＭＳ Ｐゴシック" panose="020b0600070205080204" pitchFamily="34" charset="-128"/>
              </a:rPr>
              <a:t>, …, P</a:t>
            </a:r>
            <a:r>
              <a:rPr lang="en-US" altLang="en-US" sz="2000" i="1" baseline="-25000">
                <a:ea typeface="ＭＳ Ｐゴシック" panose="020b0600070205080204" pitchFamily="34" charset="-128"/>
              </a:rPr>
              <a:t>n</a:t>
            </a:r>
            <a:r>
              <a:rPr lang="en-US" altLang="en-US" sz="2000">
                <a:ea typeface="ＭＳ Ｐゴシック" panose="020b0600070205080204" pitchFamily="34" charset="-128"/>
              </a:rPr>
              <a:t>&gt; of ALL the  processes  is the systems such that  for each P</a:t>
            </a:r>
            <a:r>
              <a:rPr lang="en-US" altLang="en-US" sz="2000" baseline="-25000">
                <a:ea typeface="ＭＳ Ｐゴシック" panose="020b0600070205080204" pitchFamily="34" charset="-128"/>
              </a:rPr>
              <a:t>i</a:t>
            </a:r>
            <a:r>
              <a:rPr lang="en-US" altLang="en-US" sz="2000">
                <a:ea typeface="ＭＳ Ｐゴシック" panose="020b0600070205080204" pitchFamily="34" charset="-128"/>
              </a:rPr>
              <a:t>, the resources that P</a:t>
            </a:r>
            <a:r>
              <a:rPr lang="en-US" altLang="en-US" sz="2000" baseline="-25000">
                <a:ea typeface="ＭＳ Ｐゴシック" panose="020b0600070205080204" pitchFamily="34" charset="-128"/>
              </a:rPr>
              <a:t>i </a:t>
            </a:r>
            <a:r>
              <a:rPr lang="en-US" altLang="en-US" sz="2000">
                <a:ea typeface="ＭＳ Ｐゴシック" panose="020b0600070205080204" pitchFamily="34" charset="-128"/>
              </a:rPr>
              <a:t>can still request can be satisfied by currently available resources + resources held by all the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j</a:t>
            </a:r>
            <a:r>
              <a:rPr lang="en-US" altLang="en-US" sz="2000">
                <a:ea typeface="ＭＳ Ｐゴシック" panose="020b0600070205080204" pitchFamily="34" charset="-128"/>
              </a:rPr>
              <a:t>, with</a:t>
            </a:r>
            <a:r>
              <a:rPr lang="en-US" altLang="en-US" sz="2000" i="1">
                <a:ea typeface="ＭＳ Ｐゴシック" panose="020b0600070205080204" pitchFamily="34" charset="-128"/>
              </a:rPr>
              <a:t> j </a:t>
            </a:r>
            <a:r>
              <a:rPr lang="en-US" altLang="en-US" sz="2000">
                <a:ea typeface="ＭＳ Ｐゴシック" panose="020b0600070205080204" pitchFamily="34" charset="-128"/>
              </a:rPr>
              <a:t>&lt; </a:t>
            </a:r>
            <a:r>
              <a:rPr lang="en-US" altLang="en-US" sz="2000" i="1">
                <a:ea typeface="ＭＳ Ｐゴシック" panose="020b0600070205080204" pitchFamily="34" charset="-128"/>
              </a:rPr>
              <a:t>i</a:t>
            </a:r>
            <a:endParaRPr lang="en-US" altLang="en-US" sz="2000">
              <a:ea typeface="ＭＳ Ｐゴシック" panose="020b0600070205080204" pitchFamily="34" charset="-128"/>
            </a:endParaRPr>
          </a:p>
          <a:p>
            <a:r>
              <a:rPr lang="en-US" altLang="en-US" sz="2000">
                <a:ea typeface="ＭＳ Ｐゴシック" panose="020b0600070205080204" pitchFamily="34" charset="-128"/>
              </a:rPr>
              <a:t>That is:</a:t>
            </a:r>
          </a:p>
          <a:p>
            <a:pPr lvl="1"/>
            <a:r>
              <a:rPr lang="en-US" altLang="en-US" sz="2000">
                <a:ea typeface="ＭＳ Ｐゴシック" panose="020b0600070205080204" pitchFamily="34" charset="-128"/>
              </a:rPr>
              <a:t>If P</a:t>
            </a:r>
            <a:r>
              <a:rPr lang="en-US" altLang="en-US" sz="2000" baseline="-25000">
                <a:ea typeface="ＭＳ Ｐゴシック" panose="020b0600070205080204" pitchFamily="34" charset="-128"/>
              </a:rPr>
              <a:t>i</a:t>
            </a:r>
            <a:r>
              <a:rPr lang="en-US" altLang="en-US" sz="2000">
                <a:ea typeface="ＭＳ Ｐゴシック" panose="020b0600070205080204" pitchFamily="34" charset="-128"/>
              </a:rPr>
              <a:t> resource needs are not immediately available, then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can wait until all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j</a:t>
            </a:r>
            <a:r>
              <a:rPr lang="en-US" altLang="en-US" sz="2000" i="1">
                <a:ea typeface="ＭＳ Ｐゴシック" panose="020b0600070205080204" pitchFamily="34" charset="-128"/>
              </a:rPr>
              <a:t> </a:t>
            </a:r>
            <a:r>
              <a:rPr lang="en-US" altLang="en-US" sz="2000">
                <a:ea typeface="ＭＳ Ｐゴシック" panose="020b0600070205080204" pitchFamily="34" charset="-128"/>
              </a:rPr>
              <a:t>have finished</a:t>
            </a:r>
          </a:p>
          <a:p>
            <a:pPr lvl="1"/>
            <a:r>
              <a:rPr lang="en-US" altLang="en-US" sz="2000">
                <a:ea typeface="ＭＳ Ｐゴシック" panose="020b0600070205080204" pitchFamily="34" charset="-128"/>
              </a:rPr>
              <a:t>When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j</a:t>
            </a:r>
            <a:r>
              <a:rPr lang="en-US" altLang="en-US" sz="2000">
                <a:ea typeface="ＭＳ Ｐゴシック" panose="020b0600070205080204" pitchFamily="34" charset="-128"/>
              </a:rPr>
              <a:t> is finished,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can obtain needed resources, execute, return allocated resources, and terminate</a:t>
            </a:r>
          </a:p>
          <a:p>
            <a:pPr lvl="1"/>
            <a:r>
              <a:rPr lang="en-US" altLang="en-US" sz="2000">
                <a:ea typeface="ＭＳ Ｐゴシック" panose="020b0600070205080204" pitchFamily="34" charset="-128"/>
              </a:rPr>
              <a:t>When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terminates,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 </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can obtain its needed resources, and so on </a:t>
            </a:r>
          </a:p>
        </p:txBody>
      </p:sp>
      <p:grpSp>
        <p:nvGrpSpPr>
          <p:cNvPr id="4" name="Group 3">
            <a:extLst>
              <a:ext uri="{FF2B5EF4-FFF2-40B4-BE49-F238E27FC236}">
                <a16:creationId xmlns:a16="http://schemas.microsoft.com/office/drawing/2014/main" id="{2569DC11-4993-437B-AAD9-326D34623584}"/>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63EA63A5-FCF7-4A32-849F-DFD101481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F941CE-DB02-423C-8ECA-BADE3C4E73B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E6B7E739-1A49-405A-A8E3-3A55C15D16F7}"/>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6E40714-5E88-4034-9847-76DCD300986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9C3A000E-9326-4607-85B8-1D5EC5574A20}"/>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0AC596B5-4F74-4FAA-B770-9E0B1807ED16}"/>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CCFD2B5E-D61C-497C-AA52-5B38379063C5}"/>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605D4D6C-50F6-453B-838E-8301B46D1673}"/>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682" name="Rectangle 2">
            <a:extLst>
              <a:ext uri="{FF2B5EF4-FFF2-40B4-BE49-F238E27FC236}">
                <a16:creationId xmlns:a16="http://schemas.microsoft.com/office/drawing/2014/main" id="{5FE8461F-0B26-4634-8F73-5C631FD0CE40}"/>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Resource-Allocation Graph</a:t>
            </a:r>
          </a:p>
        </p:txBody>
      </p:sp>
      <p:sp>
        <p:nvSpPr>
          <p:cNvPr id="71683" name="Rectangle 3">
            <a:extLst>
              <a:ext uri="{FF2B5EF4-FFF2-40B4-BE49-F238E27FC236}">
                <a16:creationId xmlns:a16="http://schemas.microsoft.com/office/drawing/2014/main" id="{D93960A2-3C9F-4A27-8452-1AB0387AFAFE}"/>
              </a:ext>
            </a:extLst>
          </p:cNvPr>
          <p:cNvSpPr>
            <a:spLocks noGrp="1" noChangeArrowheads="1"/>
          </p:cNvSpPr>
          <p:nvPr>
            <p:ph type="body" idx="4294967295"/>
          </p:nvPr>
        </p:nvSpPr>
        <p:spPr>
          <a:xfrm>
            <a:off x="1184275" y="1809750"/>
            <a:ext cx="7372350" cy="2716213"/>
          </a:xfrm>
        </p:spPr>
        <p:txBody>
          <a:bodyPr>
            <a:normAutofit fontScale="77500" lnSpcReduction="20000"/>
          </a:bodyPr>
          <a:lstStyle>
            <a:defPPr/>
          </a:lstStyle>
          <a:p>
            <a:r>
              <a:rPr lang="en-US" altLang="en-US">
                <a:ea typeface="ＭＳ Ｐゴシック" panose="020b0600070205080204" pitchFamily="34" charset="-128"/>
              </a:rPr>
              <a:t>V is partitioned into two types:</a:t>
            </a:r>
          </a:p>
          <a:p>
            <a:pPr lvl="1"/>
            <a:r>
              <a:rPr lang="en-US" altLang="en-US" i="1">
                <a:ea typeface="ＭＳ Ｐゴシック" panose="020b0600070205080204" pitchFamily="34" charset="-128"/>
              </a:rPr>
              <a:t>P</a:t>
            </a:r>
            <a:r>
              <a:rPr lang="en-US" altLang="en-US">
                <a:ea typeface="ＭＳ Ｐゴシック" panose="020b0600070205080204" pitchFamily="34" charset="-128"/>
              </a:rPr>
              <a:t> = {</a:t>
            </a:r>
            <a:r>
              <a:rPr lang="en-US" altLang="en-US" i="1">
                <a:ea typeface="ＭＳ Ｐゴシック" panose="020b0600070205080204" pitchFamily="34" charset="-128"/>
              </a:rPr>
              <a:t>P</a:t>
            </a:r>
            <a:r>
              <a:rPr lang="en-US" altLang="en-US" baseline="-25000">
                <a:ea typeface="ＭＳ Ｐゴシック" panose="020b0600070205080204" pitchFamily="34" charset="-128"/>
              </a:rPr>
              <a:t>1</a:t>
            </a:r>
            <a:r>
              <a:rPr lang="en-US" altLang="en-US">
                <a:ea typeface="ＭＳ Ｐゴシック" panose="020b0600070205080204" pitchFamily="34" charset="-128"/>
              </a:rPr>
              <a:t>, </a:t>
            </a:r>
            <a:r>
              <a:rPr lang="en-US" altLang="en-US" i="1">
                <a:ea typeface="ＭＳ Ｐゴシック" panose="020b0600070205080204" pitchFamily="34" charset="-128"/>
              </a:rPr>
              <a:t>P</a:t>
            </a:r>
            <a:r>
              <a:rPr lang="en-US" altLang="en-US" baseline="-25000">
                <a:ea typeface="ＭＳ Ｐゴシック" panose="020b0600070205080204" pitchFamily="34" charset="-128"/>
              </a:rPr>
              <a:t>2</a:t>
            </a:r>
            <a:r>
              <a:rPr lang="en-US" altLang="en-US">
                <a:ea typeface="ＭＳ Ｐゴシック" panose="020b0600070205080204" pitchFamily="34" charset="-128"/>
              </a:rPr>
              <a:t>, …, </a:t>
            </a:r>
            <a:r>
              <a:rPr lang="en-US" altLang="en-US" i="1">
                <a:ea typeface="ＭＳ Ｐゴシック" panose="020b0600070205080204" pitchFamily="34" charset="-128"/>
              </a:rPr>
              <a:t>P</a:t>
            </a:r>
            <a:r>
              <a:rPr lang="en-US" altLang="en-US" i="1" baseline="-25000">
                <a:ea typeface="ＭＳ Ｐゴシック" panose="020b0600070205080204" pitchFamily="34" charset="-128"/>
              </a:rPr>
              <a:t>n</a:t>
            </a:r>
            <a:r>
              <a:rPr lang="en-US" altLang="en-US">
                <a:ea typeface="ＭＳ Ｐゴシック" panose="020b0600070205080204" pitchFamily="34" charset="-128"/>
              </a:rPr>
              <a:t>}, the set consisting of all the processes in the system</a:t>
            </a:r>
            <a:br>
              <a:rPr lang="en-US" altLang="en-US">
                <a:ea typeface="ＭＳ Ｐゴシック" panose="020b0600070205080204" pitchFamily="34" charset="-128"/>
              </a:rPr>
            </a:br>
            <a:endParaRPr lang="en-US" altLang="en-US">
              <a:ea typeface="ＭＳ Ｐゴシック" panose="020b0600070205080204" pitchFamily="34" charset="-128"/>
            </a:endParaRPr>
          </a:p>
          <a:p>
            <a:pPr lvl="1"/>
            <a:r>
              <a:rPr lang="en-US" altLang="en-US" i="1">
                <a:ea typeface="ＭＳ Ｐゴシック" panose="020b0600070205080204" pitchFamily="34" charset="-128"/>
              </a:rPr>
              <a:t>R</a:t>
            </a:r>
            <a:r>
              <a:rPr lang="en-US" altLang="en-US">
                <a:ea typeface="ＭＳ Ｐゴシック" panose="020b0600070205080204" pitchFamily="34" charset="-128"/>
              </a:rPr>
              <a:t> = {</a:t>
            </a:r>
            <a:r>
              <a:rPr lang="en-US" altLang="en-US" i="1">
                <a:ea typeface="ＭＳ Ｐゴシック" panose="020b0600070205080204" pitchFamily="34" charset="-128"/>
              </a:rPr>
              <a:t>R</a:t>
            </a:r>
            <a:r>
              <a:rPr lang="en-US" altLang="en-US" baseline="-25000">
                <a:ea typeface="ＭＳ Ｐゴシック" panose="020b0600070205080204" pitchFamily="34" charset="-128"/>
              </a:rPr>
              <a:t>1</a:t>
            </a:r>
            <a:r>
              <a:rPr lang="en-US" altLang="en-US">
                <a:ea typeface="ＭＳ Ｐゴシック" panose="020b0600070205080204" pitchFamily="34" charset="-128"/>
              </a:rPr>
              <a:t>, </a:t>
            </a:r>
            <a:r>
              <a:rPr lang="en-US" altLang="en-US" i="1">
                <a:ea typeface="ＭＳ Ｐゴシック" panose="020b0600070205080204" pitchFamily="34" charset="-128"/>
              </a:rPr>
              <a:t>R</a:t>
            </a:r>
            <a:r>
              <a:rPr lang="en-US" altLang="en-US" baseline="-25000">
                <a:ea typeface="ＭＳ Ｐゴシック" panose="020b0600070205080204" pitchFamily="34" charset="-128"/>
              </a:rPr>
              <a:t>2</a:t>
            </a:r>
            <a:r>
              <a:rPr lang="en-US" altLang="en-US">
                <a:ea typeface="ＭＳ Ｐゴシック" panose="020b0600070205080204" pitchFamily="34" charset="-128"/>
              </a:rPr>
              <a:t>, …, </a:t>
            </a:r>
            <a:r>
              <a:rPr lang="en-US" altLang="en-US" i="1">
                <a:ea typeface="ＭＳ Ｐゴシック" panose="020b0600070205080204" pitchFamily="34" charset="-128"/>
              </a:rPr>
              <a:t>R</a:t>
            </a:r>
            <a:r>
              <a:rPr lang="en-US" altLang="en-US" i="1" baseline="-25000">
                <a:ea typeface="ＭＳ Ｐゴシック" panose="020b0600070205080204" pitchFamily="34" charset="-128"/>
              </a:rPr>
              <a:t>m</a:t>
            </a:r>
            <a:r>
              <a:rPr lang="en-US" altLang="en-US">
                <a:ea typeface="ＭＳ Ｐゴシック" panose="020b0600070205080204" pitchFamily="34" charset="-128"/>
              </a:rPr>
              <a:t>}, the set consisting of all resource types in the system</a:t>
            </a:r>
          </a:p>
          <a:p>
            <a:r>
              <a:rPr lang="en-US" altLang="en-US">
                <a:solidFill>
                  <a:srgbClr val="3366FF"/>
                </a:solidFill>
                <a:ea typeface="ＭＳ Ｐゴシック" panose="020b0600070205080204" pitchFamily="34" charset="-128"/>
              </a:rPr>
              <a:t>request edge </a:t>
            </a:r>
            <a:r>
              <a:rPr lang="en-US" altLang="en-US">
                <a:ea typeface="ＭＳ Ｐゴシック" panose="020b0600070205080204" pitchFamily="34" charset="-128"/>
              </a:rPr>
              <a:t>– directed edge </a:t>
            </a:r>
            <a:r>
              <a:rPr lang="en-US" altLang="en-US" i="1">
                <a:ea typeface="ＭＳ Ｐゴシック" panose="020b0600070205080204" pitchFamily="34" charset="-128"/>
              </a:rPr>
              <a:t>P</a:t>
            </a:r>
            <a:r>
              <a:rPr lang="en-US" altLang="en-US" baseline="-25000">
                <a:ea typeface="ＭＳ Ｐゴシック" panose="020b0600070205080204" pitchFamily="34" charset="-128"/>
              </a:rPr>
              <a:t>1 </a:t>
            </a: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R</a:t>
            </a:r>
            <a:r>
              <a:rPr lang="en-US" altLang="en-US" i="1" baseline="-25000">
                <a:ea typeface="ＭＳ Ｐゴシック" panose="020b0600070205080204" pitchFamily="34" charset="-128"/>
                <a:sym typeface="Symbol" panose="05050102010706020507" pitchFamily="18" charset="2"/>
              </a:rPr>
              <a:t>j</a:t>
            </a:r>
            <a:endParaRPr lang="en-US" altLang="en-US" i="1">
              <a:ea typeface="ＭＳ Ｐゴシック" panose="020b0600070205080204" pitchFamily="34" charset="-128"/>
              <a:sym typeface="Symbol" panose="05050102010706020507" pitchFamily="18" charset="2"/>
            </a:endParaRPr>
          </a:p>
          <a:p>
            <a:r>
              <a:rPr lang="en-US" altLang="en-US">
                <a:solidFill>
                  <a:srgbClr val="3366FF"/>
                </a:solidFill>
                <a:ea typeface="ＭＳ Ｐゴシック" panose="020b0600070205080204" pitchFamily="34" charset="-128"/>
                <a:sym typeface="Symbol" panose="05050102010706020507" pitchFamily="18" charset="2"/>
              </a:rPr>
              <a:t>assignment edge </a:t>
            </a:r>
            <a:r>
              <a:rPr lang="en-US" altLang="en-US">
                <a:ea typeface="ＭＳ Ｐゴシック" panose="020b0600070205080204" pitchFamily="34" charset="-128"/>
              </a:rPr>
              <a:t>– directed edge </a:t>
            </a:r>
            <a:r>
              <a:rPr lang="en-US" altLang="en-US" i="1">
                <a:ea typeface="ＭＳ Ｐゴシック" panose="020b0600070205080204" pitchFamily="34" charset="-128"/>
              </a:rPr>
              <a:t>R</a:t>
            </a:r>
            <a:r>
              <a:rPr lang="en-US" altLang="en-US" i="1" baseline="-25000">
                <a:ea typeface="ＭＳ Ｐゴシック" panose="020b0600070205080204" pitchFamily="34" charset="-128"/>
              </a:rPr>
              <a:t>j</a:t>
            </a:r>
            <a:r>
              <a:rPr lang="en-US" altLang="en-US" i="1">
                <a:ea typeface="ＭＳ Ｐゴシック" panose="020b0600070205080204" pitchFamily="34" charset="-128"/>
              </a:rPr>
              <a:t> </a:t>
            </a: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P</a:t>
            </a:r>
            <a:r>
              <a:rPr lang="en-US" altLang="en-US" i="1" baseline="-25000">
                <a:ea typeface="ＭＳ Ｐゴシック" panose="020b0600070205080204" pitchFamily="34" charset="-128"/>
                <a:sym typeface="Symbol" panose="05050102010706020507" pitchFamily="18" charset="2"/>
              </a:rPr>
              <a:t>i</a:t>
            </a:r>
            <a:endParaRPr lang="en-US" altLang="en-US">
              <a:ea typeface="ＭＳ Ｐゴシック" panose="020b0600070205080204" pitchFamily="34" charset="-128"/>
              <a:sym typeface="Symbol" panose="05050102010706020507" pitchFamily="18" charset="2"/>
            </a:endParaRPr>
          </a:p>
        </p:txBody>
      </p:sp>
      <p:sp>
        <p:nvSpPr>
          <p:cNvPr id="71684" name="Text Box 4">
            <a:extLst>
              <a:ext uri="{FF2B5EF4-FFF2-40B4-BE49-F238E27FC236}">
                <a16:creationId xmlns:a16="http://schemas.microsoft.com/office/drawing/2014/main" id="{51CDAF6A-FBD8-47D2-942F-64B931ABB631}"/>
              </a:ext>
            </a:extLst>
          </p:cNvPr>
          <p:cNvSpPr txBox="1">
            <a:spLocks noChangeArrowheads="1"/>
          </p:cNvSpPr>
          <p:nvPr/>
        </p:nvSpPr>
        <p:spPr bwMode="auto">
          <a:xfrm>
            <a:off x="822325" y="1271588"/>
            <a:ext cx="4692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000">
                <a:latin typeface="Helvetica" panose="020b0604020202020204" pitchFamily="34" charset="0"/>
                <a:ea typeface="ＭＳ Ｐゴシック" panose="020b0600070205080204" pitchFamily="34" charset="-128"/>
              </a:rPr>
              <a:t>A set of vertices </a:t>
            </a:r>
            <a:r>
              <a:rPr lang="en-US" altLang="en-US" sz="2000" i="1">
                <a:latin typeface="Helvetica" panose="020b0604020202020204" pitchFamily="34" charset="0"/>
                <a:ea typeface="ＭＳ Ｐゴシック" panose="020b0600070205080204" pitchFamily="34" charset="-128"/>
              </a:rPr>
              <a:t>V</a:t>
            </a:r>
            <a:r>
              <a:rPr lang="en-US" altLang="en-US" sz="2000">
                <a:latin typeface="Helvetica" panose="020b0604020202020204" pitchFamily="34" charset="0"/>
                <a:ea typeface="ＭＳ Ｐゴシック" panose="020b0600070205080204" pitchFamily="34" charset="-128"/>
              </a:rPr>
              <a:t> and a set of edges </a:t>
            </a:r>
            <a:r>
              <a:rPr lang="en-US" altLang="en-US" sz="2000" i="1">
                <a:latin typeface="Helvetica" panose="020b0604020202020204" pitchFamily="34" charset="0"/>
                <a:ea typeface="ＭＳ Ｐゴシック" panose="020b0600070205080204" pitchFamily="34" charset="-128"/>
              </a:rPr>
              <a:t>E</a:t>
            </a:r>
            <a:r>
              <a:rPr lang="en-US" altLang="en-US" sz="2000">
                <a:latin typeface="Helvetica" panose="020b0604020202020204" pitchFamily="34" charset="0"/>
                <a:ea typeface="ＭＳ Ｐゴシック" panose="020b0600070205080204" pitchFamily="34" charset="-128"/>
              </a:rPr>
              <a:t>.</a:t>
            </a:r>
          </a:p>
        </p:txBody>
      </p:sp>
      <p:grpSp>
        <p:nvGrpSpPr>
          <p:cNvPr id="5" name="Group 4">
            <a:extLst>
              <a:ext uri="{FF2B5EF4-FFF2-40B4-BE49-F238E27FC236}">
                <a16:creationId xmlns:a16="http://schemas.microsoft.com/office/drawing/2014/main" id="{3819DBDE-6B7A-472A-8839-C29A5E0EE628}"/>
              </a:ext>
            </a:extLst>
          </p:cNvPr>
          <p:cNvGrpSpPr/>
          <p:nvPr/>
        </p:nvGrpSpPr>
        <p:grpSpPr>
          <a:xfrm>
            <a:off x="0" y="-148220"/>
            <a:ext cx="9144001" cy="6860735"/>
            <a:chExt cx="12192001" cy="6860735"/>
          </a:xfrm>
        </p:grpSpPr>
        <p:pic>
          <p:nvPicPr>
            <p:cNvPr id="6" name="Picture 2" descr="KL Deemed to be University Logo">
              <a:extLst>
                <a:ext uri="{FF2B5EF4-FFF2-40B4-BE49-F238E27FC236}">
                  <a16:creationId xmlns:a16="http://schemas.microsoft.com/office/drawing/2014/main" id="{447E8B64-1FA5-4524-B0F8-EB0E45799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C1D1AA-253E-48A2-8647-B359F7462FCE}"/>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77503507-BE38-4402-BDF4-C52C9C182C17}"/>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23E8D27E-62BA-4739-B0E5-49FDB0ADA931}"/>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6C75B51-AA1A-4551-AF7D-08F3D0858DFF}"/>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B9E9101-AC52-44EE-A2AF-6C9C4226F76F}"/>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C743BF1C-7382-447C-8019-442DD27C19C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62ADFB3D-7B89-419F-8FE7-787D5F9E062D}"/>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3730" name="Rectangle 2">
            <a:extLst>
              <a:ext uri="{FF2B5EF4-FFF2-40B4-BE49-F238E27FC236}">
                <a16:creationId xmlns:a16="http://schemas.microsoft.com/office/drawing/2014/main" id="{7A826B3F-4EBE-4E3E-871D-43FFEEC8DB12}"/>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Resource-Allocation Graph (Cont.)</a:t>
            </a:r>
          </a:p>
        </p:txBody>
      </p:sp>
      <p:sp>
        <p:nvSpPr>
          <p:cNvPr id="73731" name="Rectangle 3">
            <a:extLst>
              <a:ext uri="{FF2B5EF4-FFF2-40B4-BE49-F238E27FC236}">
                <a16:creationId xmlns:a16="http://schemas.microsoft.com/office/drawing/2014/main" id="{301D2C0E-2423-4CBA-ABC1-CF86A95EA1A3}"/>
              </a:ext>
            </a:extLst>
          </p:cNvPr>
          <p:cNvSpPr>
            <a:spLocks noGrp="1" noChangeArrowheads="1"/>
          </p:cNvSpPr>
          <p:nvPr>
            <p:ph type="body" idx="4294967295"/>
          </p:nvPr>
        </p:nvSpPr>
        <p:spPr>
          <a:xfrm>
            <a:off x="457200" y="1600200"/>
            <a:ext cx="8229600" cy="4525963"/>
          </a:xfrm>
        </p:spPr>
        <p:txBody>
          <a:bodyPr/>
          <a:lstStyle>
            <a:defPPr/>
          </a:lstStyle>
          <a:p>
            <a:pPr/>
            <a:r>
              <a:rPr lang="en-US" altLang="en-US">
                <a:ea typeface="ＭＳ Ｐゴシック" panose="020b0600070205080204" pitchFamily="34" charset="-128"/>
              </a:rPr>
              <a:t>Process</a:t>
            </a:r>
            <a:br>
              <a:rPr lang="en-US" altLang="en-US">
                <a:ea typeface="ＭＳ Ｐゴシック" panose="020b0600070205080204" pitchFamily="34" charset="-128"/>
              </a:rPr>
            </a:br>
            <a:endParaRPr lang="en-US" altLang="en-US">
              <a:ea typeface="ＭＳ Ｐゴシック" panose="020b0600070205080204" pitchFamily="34" charset="-128"/>
            </a:endParaRPr>
          </a:p>
          <a:p>
            <a:pPr/>
            <a:r>
              <a:rPr lang="en-US" altLang="en-US">
                <a:ea typeface="ＭＳ Ｐゴシック" panose="020b0600070205080204" pitchFamily="34" charset="-128"/>
              </a:rPr>
              <a:t>Resource Type with 4 instances</a:t>
            </a:r>
          </a:p>
          <a:p>
            <a:pPr>
              <a:buFont typeface="Monotype Sorts" charset="2"/>
              <a:buNone/>
            </a:pPr>
            <a:endParaRPr lang="en-US" altLang="en-US">
              <a:ea typeface="ＭＳ Ｐゴシック" panose="020b0600070205080204" pitchFamily="34" charset="-128"/>
            </a:endParaRPr>
          </a:p>
          <a:p>
            <a:pPr/>
            <a:r>
              <a:rPr lang="en-US" altLang="en-US" i="1">
                <a:ea typeface="ＭＳ Ｐゴシック" panose="020b0600070205080204" pitchFamily="34" charset="-128"/>
              </a:rPr>
              <a:t>P</a:t>
            </a:r>
            <a:r>
              <a:rPr lang="en-US" altLang="en-US" i="1" baseline="-25000">
                <a:ea typeface="ＭＳ Ｐゴシック" panose="020b0600070205080204" pitchFamily="34" charset="-128"/>
              </a:rPr>
              <a:t>i</a:t>
            </a:r>
            <a:r>
              <a:rPr lang="en-US" altLang="en-US" i="1">
                <a:ea typeface="ＭＳ Ｐゴシック" panose="020b0600070205080204" pitchFamily="34" charset="-128"/>
              </a:rPr>
              <a:t> </a:t>
            </a:r>
            <a:r>
              <a:rPr lang="en-US" altLang="en-US">
                <a:ea typeface="ＭＳ Ｐゴシック" panose="020b0600070205080204" pitchFamily="34" charset="-128"/>
              </a:rPr>
              <a:t>requests instance of </a:t>
            </a:r>
            <a:r>
              <a:rPr lang="en-US" altLang="en-US" i="1">
                <a:ea typeface="ＭＳ Ｐゴシック" panose="020b0600070205080204" pitchFamily="34" charset="-128"/>
              </a:rPr>
              <a:t>R</a:t>
            </a:r>
            <a:r>
              <a:rPr lang="en-US" altLang="en-US" i="1" baseline="-25000">
                <a:ea typeface="ＭＳ Ｐゴシック" panose="020b0600070205080204" pitchFamily="34" charset="-128"/>
              </a:rPr>
              <a:t>j</a:t>
            </a:r>
            <a:endParaRPr lang="en-US" altLang="en-US">
              <a:ea typeface="ＭＳ Ｐゴシック" panose="020b0600070205080204" pitchFamily="34" charset="-128"/>
            </a:endParaRPr>
          </a:p>
          <a:p>
            <a:pPr>
              <a:buFont typeface="Monotype Sorts" charset="2"/>
              <a:buNone/>
            </a:pPr>
            <a:endParaRPr lang="en-US" altLang="en-US">
              <a:ea typeface="ＭＳ Ｐゴシック" panose="020b0600070205080204" pitchFamily="34" charset="-128"/>
            </a:endParaRPr>
          </a:p>
          <a:p>
            <a:pPr/>
            <a:r>
              <a:rPr lang="en-US" altLang="en-US" i="1">
                <a:ea typeface="ＭＳ Ｐゴシック" panose="020b0600070205080204" pitchFamily="34" charset="-128"/>
              </a:rPr>
              <a:t>P</a:t>
            </a:r>
            <a:r>
              <a:rPr lang="en-US" altLang="en-US" i="1" baseline="-25000">
                <a:ea typeface="ＭＳ Ｐゴシック" panose="020b0600070205080204" pitchFamily="34" charset="-128"/>
              </a:rPr>
              <a:t>i</a:t>
            </a:r>
            <a:r>
              <a:rPr lang="en-US" altLang="en-US">
                <a:ea typeface="ＭＳ Ｐゴシック" panose="020b0600070205080204" pitchFamily="34" charset="-128"/>
              </a:rPr>
              <a:t> is holding an instance of </a:t>
            </a:r>
            <a:r>
              <a:rPr lang="en-US" altLang="en-US" i="1">
                <a:ea typeface="ＭＳ Ｐゴシック" panose="020b0600070205080204" pitchFamily="34" charset="-128"/>
              </a:rPr>
              <a:t>R</a:t>
            </a:r>
            <a:r>
              <a:rPr lang="en-US" altLang="en-US" i="1" baseline="-25000">
                <a:ea typeface="ＭＳ Ｐゴシック" panose="020b0600070205080204" pitchFamily="34" charset="-128"/>
              </a:rPr>
              <a:t>j</a:t>
            </a:r>
            <a:endParaRPr lang="en-US" altLang="en-US" i="1">
              <a:ea typeface="ＭＳ Ｐゴシック" panose="020b0600070205080204" pitchFamily="34" charset="-128"/>
            </a:endParaRPr>
          </a:p>
        </p:txBody>
      </p:sp>
      <p:sp>
        <p:nvSpPr>
          <p:cNvPr id="73732" name="Oval 4">
            <a:extLst>
              <a:ext uri="{FF2B5EF4-FFF2-40B4-BE49-F238E27FC236}">
                <a16:creationId xmlns:a16="http://schemas.microsoft.com/office/drawing/2014/main" id="{157805CF-56AA-495F-8D4C-E95CC41827CD}"/>
              </a:ext>
            </a:extLst>
          </p:cNvPr>
          <p:cNvSpPr>
            <a:spLocks noChangeArrowheads="1"/>
          </p:cNvSpPr>
          <p:nvPr/>
        </p:nvSpPr>
        <p:spPr bwMode="auto">
          <a:xfrm>
            <a:off x="4143375" y="1619250"/>
            <a:ext cx="495300" cy="495300"/>
          </a:xfrm>
          <a:prstGeom prst="ellipse">
            <a:avLst/>
          </a:prstGeom>
          <a:solidFill>
            <a:schemeClr val="accent1"/>
          </a:solidFill>
          <a:ln w="9525">
            <a:solidFill>
              <a:schemeClr val="tx1"/>
            </a:solidFill>
            <a:round/>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33" name="Oval 6">
            <a:extLst>
              <a:ext uri="{FF2B5EF4-FFF2-40B4-BE49-F238E27FC236}">
                <a16:creationId xmlns:a16="http://schemas.microsoft.com/office/drawing/2014/main" id="{A5FC7C63-A052-4224-9B51-D7F450419517}"/>
              </a:ext>
            </a:extLst>
          </p:cNvPr>
          <p:cNvSpPr>
            <a:spLocks noChangeArrowheads="1"/>
          </p:cNvSpPr>
          <p:nvPr/>
        </p:nvSpPr>
        <p:spPr bwMode="auto">
          <a:xfrm>
            <a:off x="6083300" y="3767138"/>
            <a:ext cx="495300" cy="495300"/>
          </a:xfrm>
          <a:prstGeom prst="ellipse">
            <a:avLst/>
          </a:prstGeom>
          <a:solidFill>
            <a:schemeClr val="accent1"/>
          </a:solidFill>
          <a:ln w="9525">
            <a:solidFill>
              <a:schemeClr val="tx1"/>
            </a:solidFill>
            <a:round/>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a:latin typeface="Helvetica" panose="020b0604020202020204" pitchFamily="34" charset="0"/>
                <a:ea typeface="ＭＳ Ｐゴシック" panose="020b0600070205080204" pitchFamily="34" charset="-128"/>
              </a:rPr>
              <a:t>P</a:t>
            </a:r>
            <a:r>
              <a:rPr lang="en-US" altLang="en-US" sz="1800" i="1" baseline="-25000">
                <a:latin typeface="Helvetica" panose="020b0604020202020204" pitchFamily="34" charset="0"/>
                <a:ea typeface="ＭＳ Ｐゴシック" panose="020b0600070205080204" pitchFamily="34" charset="-128"/>
              </a:rPr>
              <a:t>i</a:t>
            </a:r>
            <a:endParaRPr lang="en-US" altLang="en-US" sz="1800" i="1">
              <a:latin typeface="Helvetica" panose="020b0604020202020204" pitchFamily="34" charset="0"/>
              <a:ea typeface="ＭＳ Ｐゴシック" panose="020b0600070205080204" pitchFamily="34" charset="-128"/>
            </a:endParaRPr>
          </a:p>
        </p:txBody>
      </p:sp>
      <p:grpSp>
        <p:nvGrpSpPr>
          <p:cNvPr id="73734" name="Group 12">
            <a:extLst>
              <a:ext uri="{FF2B5EF4-FFF2-40B4-BE49-F238E27FC236}">
                <a16:creationId xmlns:a16="http://schemas.microsoft.com/office/drawing/2014/main" id="{4C7DB7CA-B92D-420F-8F7D-F71F54C58E25}"/>
              </a:ext>
            </a:extLst>
          </p:cNvPr>
          <p:cNvGrpSpPr/>
          <p:nvPr/>
        </p:nvGrpSpPr>
        <p:grpSpPr>
          <a:xfrm>
            <a:off x="6924675" y="2752725"/>
            <a:ext cx="438150" cy="419100"/>
            <a:chOff x="2666" y="1966"/>
            <a:chExt cx="276" cy="264"/>
          </a:xfrm>
        </p:grpSpPr>
        <p:sp>
          <p:nvSpPr>
            <p:cNvPr id="73753" name="Rectangle 7">
              <a:extLst>
                <a:ext uri="{FF2B5EF4-FFF2-40B4-BE49-F238E27FC236}">
                  <a16:creationId xmlns:a16="http://schemas.microsoft.com/office/drawing/2014/main" id="{F0551950-A42F-42BD-81EF-CACADDBAFDB9}"/>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4" name="Rectangle 8">
              <a:extLst>
                <a:ext uri="{FF2B5EF4-FFF2-40B4-BE49-F238E27FC236}">
                  <a16:creationId xmlns:a16="http://schemas.microsoft.com/office/drawing/2014/main" id="{AE0E858A-0F1A-4AB2-A06F-44091F71EF63}"/>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5" name="Rectangle 9">
              <a:extLst>
                <a:ext uri="{FF2B5EF4-FFF2-40B4-BE49-F238E27FC236}">
                  <a16:creationId xmlns:a16="http://schemas.microsoft.com/office/drawing/2014/main" id="{2564A96F-9C19-4E72-A996-0A07CB6E0212}"/>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6" name="Rectangle 10">
              <a:extLst>
                <a:ext uri="{FF2B5EF4-FFF2-40B4-BE49-F238E27FC236}">
                  <a16:creationId xmlns:a16="http://schemas.microsoft.com/office/drawing/2014/main" id="{8B2AF1AF-CF4A-43CB-846D-685A06B03653}"/>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7" name="Rectangle 11">
              <a:extLst>
                <a:ext uri="{FF2B5EF4-FFF2-40B4-BE49-F238E27FC236}">
                  <a16:creationId xmlns:a16="http://schemas.microsoft.com/office/drawing/2014/main" id="{69171F29-6195-4591-8E6E-B7AB9C5FD564}"/>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grpSp>
      <p:grpSp>
        <p:nvGrpSpPr>
          <p:cNvPr id="73735" name="Group 13">
            <a:extLst>
              <a:ext uri="{FF2B5EF4-FFF2-40B4-BE49-F238E27FC236}">
                <a16:creationId xmlns:a16="http://schemas.microsoft.com/office/drawing/2014/main" id="{539F99B7-9C18-4C9C-80AF-98F7C22644E0}"/>
              </a:ext>
            </a:extLst>
          </p:cNvPr>
          <p:cNvGrpSpPr/>
          <p:nvPr/>
        </p:nvGrpSpPr>
        <p:grpSpPr>
          <a:xfrm>
            <a:off x="6891338" y="3805238"/>
            <a:ext cx="438150" cy="419100"/>
            <a:chOff x="2666" y="1966"/>
            <a:chExt cx="276" cy="264"/>
          </a:xfrm>
        </p:grpSpPr>
        <p:sp>
          <p:nvSpPr>
            <p:cNvPr id="73748" name="Rectangle 14">
              <a:extLst>
                <a:ext uri="{FF2B5EF4-FFF2-40B4-BE49-F238E27FC236}">
                  <a16:creationId xmlns:a16="http://schemas.microsoft.com/office/drawing/2014/main" id="{BB73C566-6DB6-416A-B50B-6FA0C3509301}"/>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49" name="Rectangle 15">
              <a:extLst>
                <a:ext uri="{FF2B5EF4-FFF2-40B4-BE49-F238E27FC236}">
                  <a16:creationId xmlns:a16="http://schemas.microsoft.com/office/drawing/2014/main" id="{55152930-77C7-4C6A-95ED-345755047A3C}"/>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0" name="Rectangle 16">
              <a:extLst>
                <a:ext uri="{FF2B5EF4-FFF2-40B4-BE49-F238E27FC236}">
                  <a16:creationId xmlns:a16="http://schemas.microsoft.com/office/drawing/2014/main" id="{3D6A1F94-3002-4037-95D2-0B1C3F4F0918}"/>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1" name="Rectangle 17">
              <a:extLst>
                <a:ext uri="{FF2B5EF4-FFF2-40B4-BE49-F238E27FC236}">
                  <a16:creationId xmlns:a16="http://schemas.microsoft.com/office/drawing/2014/main" id="{4BB6A50E-58A5-4B4F-8473-23BC3AAB398B}"/>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52" name="Rectangle 18">
              <a:extLst>
                <a:ext uri="{FF2B5EF4-FFF2-40B4-BE49-F238E27FC236}">
                  <a16:creationId xmlns:a16="http://schemas.microsoft.com/office/drawing/2014/main" id="{EAA8694F-7B1E-4D3E-99EA-1BF5204B6DD6}"/>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grpSp>
      <p:sp>
        <p:nvSpPr>
          <p:cNvPr id="73736" name="Line 19">
            <a:extLst>
              <a:ext uri="{FF2B5EF4-FFF2-40B4-BE49-F238E27FC236}">
                <a16:creationId xmlns:a16="http://schemas.microsoft.com/office/drawing/2014/main" id="{C1DF98CE-8252-423F-A382-AFE5DEFB8E94}"/>
              </a:ext>
            </a:extLst>
          </p:cNvPr>
          <p:cNvSpPr>
            <a:spLocks noChangeShapeType="1"/>
          </p:cNvSpPr>
          <p:nvPr/>
        </p:nvSpPr>
        <p:spPr bwMode="auto">
          <a:xfrm>
            <a:off x="6619875" y="4014788"/>
            <a:ext cx="304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stStyle>
          <a:p>
            <a:pPr/>
            <a:endParaRPr lang="en-US"/>
          </a:p>
        </p:txBody>
      </p:sp>
      <p:sp>
        <p:nvSpPr>
          <p:cNvPr id="73737" name="Text Box 20">
            <a:extLst>
              <a:ext uri="{FF2B5EF4-FFF2-40B4-BE49-F238E27FC236}">
                <a16:creationId xmlns:a16="http://schemas.microsoft.com/office/drawing/2014/main" id="{0F26346A-B0E0-49B8-B5AB-B1AA6FC55460}"/>
              </a:ext>
            </a:extLst>
          </p:cNvPr>
          <p:cNvSpPr txBox="1">
            <a:spLocks noChangeArrowheads="1"/>
          </p:cNvSpPr>
          <p:nvPr/>
        </p:nvSpPr>
        <p:spPr bwMode="auto">
          <a:xfrm>
            <a:off x="4752975" y="4586288"/>
            <a:ext cx="338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i="1">
                <a:latin typeface="Helvetica" panose="020b0604020202020204" pitchFamily="34" charset="0"/>
                <a:ea typeface="ＭＳ Ｐゴシック" panose="020b0600070205080204" pitchFamily="34" charset="-128"/>
              </a:rPr>
              <a:t>R</a:t>
            </a:r>
            <a:r>
              <a:rPr lang="en-US" altLang="en-US" sz="1400" i="1" baseline="-25000">
                <a:latin typeface="Helvetica" panose="020b0604020202020204" pitchFamily="34" charset="0"/>
                <a:ea typeface="ＭＳ Ｐゴシック" panose="020b0600070205080204" pitchFamily="34" charset="-128"/>
              </a:rPr>
              <a:t>j</a:t>
            </a:r>
            <a:endParaRPr lang="en-US" altLang="en-US" sz="1400" i="1">
              <a:latin typeface="Helvetica" panose="020b0604020202020204" pitchFamily="34" charset="0"/>
              <a:ea typeface="ＭＳ Ｐゴシック" panose="020b0600070205080204" pitchFamily="34" charset="-128"/>
            </a:endParaRPr>
          </a:p>
        </p:txBody>
      </p:sp>
      <p:grpSp>
        <p:nvGrpSpPr>
          <p:cNvPr id="73738" name="Group 2">
            <a:extLst>
              <a:ext uri="{FF2B5EF4-FFF2-40B4-BE49-F238E27FC236}">
                <a16:creationId xmlns:a16="http://schemas.microsoft.com/office/drawing/2014/main" id="{8B6AEF94-91C3-4A33-A6EF-043B425FCB43}"/>
              </a:ext>
            </a:extLst>
          </p:cNvPr>
          <p:cNvGrpSpPr/>
          <p:nvPr/>
        </p:nvGrpSpPr>
        <p:grpSpPr>
          <a:xfrm>
            <a:off x="6275388" y="5032375"/>
            <a:ext cx="1231900" cy="495300"/>
            <a:chOff x="3657600" y="5562600"/>
            <a:chExt cx="1231900" cy="495300"/>
          </a:xfrm>
        </p:grpSpPr>
        <p:sp>
          <p:nvSpPr>
            <p:cNvPr id="73740" name="Oval 5">
              <a:extLst>
                <a:ext uri="{FF2B5EF4-FFF2-40B4-BE49-F238E27FC236}">
                  <a16:creationId xmlns:a16="http://schemas.microsoft.com/office/drawing/2014/main" id="{1A1B939E-20F7-4B6E-9386-48FBE04008B8}"/>
                </a:ext>
              </a:extLst>
            </p:cNvPr>
            <p:cNvSpPr>
              <a:spLocks noChangeArrowheads="1"/>
            </p:cNvSpPr>
            <p:nvPr/>
          </p:nvSpPr>
          <p:spPr bwMode="auto">
            <a:xfrm>
              <a:off x="3657600" y="5562600"/>
              <a:ext cx="495300" cy="495300"/>
            </a:xfrm>
            <a:prstGeom prst="ellipse">
              <a:avLst/>
            </a:prstGeom>
            <a:solidFill>
              <a:schemeClr val="accent1"/>
            </a:solidFill>
            <a:ln w="9525">
              <a:solidFill>
                <a:schemeClr val="tx1"/>
              </a:solidFill>
              <a:round/>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i="1">
                  <a:latin typeface="Helvetica" panose="020b0604020202020204" pitchFamily="34" charset="0"/>
                  <a:ea typeface="ＭＳ Ｐゴシック" panose="020b0600070205080204" pitchFamily="34" charset="-128"/>
                </a:rPr>
                <a:t>P</a:t>
              </a:r>
              <a:r>
                <a:rPr lang="en-US" altLang="en-US" sz="1800" i="1" baseline="-25000">
                  <a:latin typeface="Helvetica" panose="020b0604020202020204" pitchFamily="34" charset="0"/>
                  <a:ea typeface="ＭＳ Ｐゴシック" panose="020b0600070205080204" pitchFamily="34" charset="-128"/>
                </a:rPr>
                <a:t>i</a:t>
              </a:r>
              <a:endParaRPr lang="en-US" altLang="en-US" sz="1800">
                <a:latin typeface="Helvetica" panose="020b0604020202020204" pitchFamily="34" charset="0"/>
                <a:ea typeface="ＭＳ Ｐゴシック" panose="020b0600070205080204" pitchFamily="34" charset="-128"/>
              </a:endParaRPr>
            </a:p>
          </p:txBody>
        </p:sp>
        <p:grpSp>
          <p:nvGrpSpPr>
            <p:cNvPr id="73741" name="Group 21">
              <a:extLst>
                <a:ext uri="{FF2B5EF4-FFF2-40B4-BE49-F238E27FC236}">
                  <a16:creationId xmlns:a16="http://schemas.microsoft.com/office/drawing/2014/main" id="{F965355D-471B-43CE-9DDE-C4A605EF3028}"/>
                </a:ext>
              </a:extLst>
            </p:cNvPr>
            <p:cNvGrpSpPr/>
            <p:nvPr/>
          </p:nvGrpSpPr>
          <p:grpSpPr>
            <a:xfrm>
              <a:off x="4451350" y="5626100"/>
              <a:ext cx="438150" cy="419100"/>
              <a:chOff x="2666" y="1966"/>
              <a:chExt cx="276" cy="264"/>
            </a:xfrm>
          </p:grpSpPr>
          <p:sp>
            <p:nvSpPr>
              <p:cNvPr id="73743" name="Rectangle 22">
                <a:extLst>
                  <a:ext uri="{FF2B5EF4-FFF2-40B4-BE49-F238E27FC236}">
                    <a16:creationId xmlns:a16="http://schemas.microsoft.com/office/drawing/2014/main" id="{B74BBFE4-9E69-45A9-8FBE-A9A18E97D2C5}"/>
                  </a:ext>
                </a:extLst>
              </p:cNvPr>
              <p:cNvSpPr>
                <a:spLocks noChangeArrowheads="1"/>
              </p:cNvSpPr>
              <p:nvPr/>
            </p:nvSpPr>
            <p:spPr bwMode="auto">
              <a:xfrm>
                <a:off x="2666" y="1966"/>
                <a:ext cx="276" cy="264"/>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44" name="Rectangle 23">
                <a:extLst>
                  <a:ext uri="{FF2B5EF4-FFF2-40B4-BE49-F238E27FC236}">
                    <a16:creationId xmlns:a16="http://schemas.microsoft.com/office/drawing/2014/main" id="{6453FC4C-2B6E-49B3-8FC3-62342F16331C}"/>
                  </a:ext>
                </a:extLst>
              </p:cNvPr>
              <p:cNvSpPr>
                <a:spLocks noChangeArrowheads="1"/>
              </p:cNvSpPr>
              <p:nvPr/>
            </p:nvSpPr>
            <p:spPr bwMode="auto">
              <a:xfrm>
                <a:off x="2736"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45" name="Rectangle 24">
                <a:extLst>
                  <a:ext uri="{FF2B5EF4-FFF2-40B4-BE49-F238E27FC236}">
                    <a16:creationId xmlns:a16="http://schemas.microsoft.com/office/drawing/2014/main" id="{B4035961-AE53-4CC0-969A-853D5AD78869}"/>
                  </a:ext>
                </a:extLst>
              </p:cNvPr>
              <p:cNvSpPr>
                <a:spLocks noChangeArrowheads="1"/>
              </p:cNvSpPr>
              <p:nvPr/>
            </p:nvSpPr>
            <p:spPr bwMode="auto">
              <a:xfrm>
                <a:off x="2832" y="2026"/>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46" name="Rectangle 25">
                <a:extLst>
                  <a:ext uri="{FF2B5EF4-FFF2-40B4-BE49-F238E27FC236}">
                    <a16:creationId xmlns:a16="http://schemas.microsoft.com/office/drawing/2014/main" id="{C8F7AA66-2EEE-4DFE-B95B-589770D460FE}"/>
                  </a:ext>
                </a:extLst>
              </p:cNvPr>
              <p:cNvSpPr>
                <a:spLocks noChangeArrowheads="1"/>
              </p:cNvSpPr>
              <p:nvPr/>
            </p:nvSpPr>
            <p:spPr bwMode="auto">
              <a:xfrm>
                <a:off x="2736"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sp>
            <p:nvSpPr>
              <p:cNvPr id="73747" name="Rectangle 26">
                <a:extLst>
                  <a:ext uri="{FF2B5EF4-FFF2-40B4-BE49-F238E27FC236}">
                    <a16:creationId xmlns:a16="http://schemas.microsoft.com/office/drawing/2014/main" id="{04B2ECBF-97FE-41F1-AF00-60EE0F1771ED}"/>
                  </a:ext>
                </a:extLst>
              </p:cNvPr>
              <p:cNvSpPr>
                <a:spLocks noChangeArrowheads="1"/>
              </p:cNvSpPr>
              <p:nvPr/>
            </p:nvSpPr>
            <p:spPr bwMode="auto">
              <a:xfrm>
                <a:off x="2832" y="2108"/>
                <a:ext cx="47" cy="47"/>
              </a:xfrm>
              <a:prstGeom prst="rect">
                <a:avLst/>
              </a:prstGeom>
              <a:solidFill>
                <a:schemeClr val="accent1"/>
              </a:solidFill>
              <a:ln w="9525">
                <a:solidFill>
                  <a:schemeClr val="tx1"/>
                </a:solidFill>
                <a:miter lim="800000"/>
              </a:ln>
            </p:spPr>
            <p:txBody>
              <a:bodyPr wrap="none" anchor="ct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Verdana" panose="020b0604030504040204" pitchFamily="34" charset="0"/>
                  <a:ea typeface="ＭＳ Ｐゴシック" panose="020b0600070205080204" pitchFamily="34" charset="-128"/>
                </a:endParaRPr>
              </a:p>
            </p:txBody>
          </p:sp>
        </p:grpSp>
        <p:sp>
          <p:nvSpPr>
            <p:cNvPr id="73742" name="Line 27">
              <a:extLst>
                <a:ext uri="{FF2B5EF4-FFF2-40B4-BE49-F238E27FC236}">
                  <a16:creationId xmlns:a16="http://schemas.microsoft.com/office/drawing/2014/main" id="{BC12FDF7-75DF-4CD6-A903-F8FF81797266}"/>
                </a:ext>
              </a:extLst>
            </p:cNvPr>
            <p:cNvSpPr>
              <a:spLocks noChangeShapeType="1"/>
            </p:cNvSpPr>
            <p:nvPr/>
          </p:nvSpPr>
          <p:spPr bwMode="auto">
            <a:xfrm flipH="1">
              <a:off x="4124325" y="5772150"/>
              <a:ext cx="476250" cy="1047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defPPr>
                <a:defRPr lang="en-US"/>
              </a:defPPr>
            </a:lstStyle>
            <a:p>
              <a:pPr/>
              <a:endParaRPr lang="en-US"/>
            </a:p>
          </p:txBody>
        </p:sp>
      </p:grpSp>
      <p:sp>
        <p:nvSpPr>
          <p:cNvPr id="73739" name="Text Box 28">
            <a:extLst>
              <a:ext uri="{FF2B5EF4-FFF2-40B4-BE49-F238E27FC236}">
                <a16:creationId xmlns:a16="http://schemas.microsoft.com/office/drawing/2014/main" id="{A1167302-FFD3-4C5E-A2A7-7FCD2144E6AD}"/>
              </a:ext>
            </a:extLst>
          </p:cNvPr>
          <p:cNvSpPr txBox="1">
            <a:spLocks noChangeArrowheads="1"/>
          </p:cNvSpPr>
          <p:nvPr/>
        </p:nvSpPr>
        <p:spPr bwMode="auto">
          <a:xfrm>
            <a:off x="4502150" y="6015038"/>
            <a:ext cx="338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400" i="1">
                <a:latin typeface="Helvetica" panose="020b0604020202020204" pitchFamily="34" charset="0"/>
                <a:ea typeface="ＭＳ Ｐゴシック" panose="020b0600070205080204" pitchFamily="34" charset="-128"/>
              </a:rPr>
              <a:t>R</a:t>
            </a:r>
            <a:r>
              <a:rPr lang="en-US" altLang="en-US" sz="1400" i="1" baseline="-25000">
                <a:latin typeface="Helvetica" panose="020b0604020202020204" pitchFamily="34" charset="0"/>
                <a:ea typeface="ＭＳ Ｐゴシック" panose="020b0600070205080204" pitchFamily="34" charset="-128"/>
              </a:rPr>
              <a:t>j</a:t>
            </a:r>
            <a:endParaRPr lang="en-US" altLang="en-US" sz="1400" i="1">
              <a:latin typeface="Helvetica" panose="020b0604020202020204" pitchFamily="34" charset="0"/>
              <a:ea typeface="ＭＳ Ｐゴシック" panose="020b0600070205080204" pitchFamily="34" charset="-128"/>
            </a:endParaRPr>
          </a:p>
        </p:txBody>
      </p:sp>
      <p:grpSp>
        <p:nvGrpSpPr>
          <p:cNvPr id="30" name="Group 29">
            <a:extLst>
              <a:ext uri="{FF2B5EF4-FFF2-40B4-BE49-F238E27FC236}">
                <a16:creationId xmlns:a16="http://schemas.microsoft.com/office/drawing/2014/main" id="{6D71CC0E-BF1C-4FA0-8674-6B5621627843}"/>
              </a:ext>
            </a:extLst>
          </p:cNvPr>
          <p:cNvGrpSpPr/>
          <p:nvPr/>
        </p:nvGrpSpPr>
        <p:grpSpPr>
          <a:xfrm>
            <a:off x="0" y="-148220"/>
            <a:ext cx="9144001" cy="6860735"/>
            <a:chExt cx="12192001" cy="6860735"/>
          </a:xfrm>
        </p:grpSpPr>
        <p:pic>
          <p:nvPicPr>
            <p:cNvPr id="31" name="Picture 2" descr="KL Deemed to be University Logo">
              <a:extLst>
                <a:ext uri="{FF2B5EF4-FFF2-40B4-BE49-F238E27FC236}">
                  <a16:creationId xmlns:a16="http://schemas.microsoft.com/office/drawing/2014/main" id="{C322C753-A384-432F-8FE9-4F614BC5A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E12774F4-16F2-42C8-9609-F370BBAEECD3}"/>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3" name="Rectangle 32">
              <a:extLst>
                <a:ext uri="{FF2B5EF4-FFF2-40B4-BE49-F238E27FC236}">
                  <a16:creationId xmlns:a16="http://schemas.microsoft.com/office/drawing/2014/main" id="{25406BF2-C749-4C12-80D4-4AD9ED392093}"/>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4" name="Rectangle 33">
              <a:extLst>
                <a:ext uri="{FF2B5EF4-FFF2-40B4-BE49-F238E27FC236}">
                  <a16:creationId xmlns:a16="http://schemas.microsoft.com/office/drawing/2014/main" id="{555D15EA-DDD7-4C43-90FE-2ADA1D0E7C0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5" name="Rectangle 34">
              <a:extLst>
                <a:ext uri="{FF2B5EF4-FFF2-40B4-BE49-F238E27FC236}">
                  <a16:creationId xmlns:a16="http://schemas.microsoft.com/office/drawing/2014/main" id="{7E363EC9-9BA7-4E5B-AABD-919738903C90}"/>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6" name="Rectangle 35">
              <a:extLst>
                <a:ext uri="{FF2B5EF4-FFF2-40B4-BE49-F238E27FC236}">
                  <a16:creationId xmlns:a16="http://schemas.microsoft.com/office/drawing/2014/main" id="{12B61DC5-D2E9-4DBF-8715-F1F5611D7E1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7" name="Rectangle 36">
              <a:extLst>
                <a:ext uri="{FF2B5EF4-FFF2-40B4-BE49-F238E27FC236}">
                  <a16:creationId xmlns:a16="http://schemas.microsoft.com/office/drawing/2014/main" id="{D9369AB9-5A79-464A-9222-D898163FCC76}"/>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38" name="Rectangle 37">
              <a:extLst>
                <a:ext uri="{FF2B5EF4-FFF2-40B4-BE49-F238E27FC236}">
                  <a16:creationId xmlns:a16="http://schemas.microsoft.com/office/drawing/2014/main" id="{AA3C8B54-F7E3-4909-8065-EDBA1C79CB7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02" name="Rectangle 2">
            <a:extLst>
              <a:ext uri="{FF2B5EF4-FFF2-40B4-BE49-F238E27FC236}">
                <a16:creationId xmlns:a16="http://schemas.microsoft.com/office/drawing/2014/main" id="{6D7D1BF6-A30D-4E48-AC14-BC6528CD6370}"/>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Example of Detection Algorithm</a:t>
            </a:r>
          </a:p>
        </p:txBody>
      </p:sp>
      <p:sp>
        <p:nvSpPr>
          <p:cNvPr id="51203" name="Rectangle 3">
            <a:extLst>
              <a:ext uri="{FF2B5EF4-FFF2-40B4-BE49-F238E27FC236}">
                <a16:creationId xmlns:a16="http://schemas.microsoft.com/office/drawing/2014/main" id="{70F57867-6C13-4EE3-B0CD-7DBE6D8437C4}"/>
              </a:ext>
            </a:extLst>
          </p:cNvPr>
          <p:cNvSpPr>
            <a:spLocks noGrp="1" noChangeArrowheads="1"/>
          </p:cNvSpPr>
          <p:nvPr>
            <p:ph type="body" idx="4294967295"/>
          </p:nvPr>
        </p:nvSpPr>
        <p:spPr>
          <a:xfrm>
            <a:off x="457200" y="1600200"/>
            <a:ext cx="8229600" cy="4525963"/>
          </a:xfrm>
        </p:spPr>
        <p:txBody>
          <a:bodyPr/>
          <a:lstStyle>
            <a:defPPr/>
          </a:lstStyle>
          <a:p>
            <a:pPr>
              <a:tabLst>
                <a:tab pos="1428750"/>
                <a:tab pos="2338388" algn="ctr"/>
                <a:tab pos="3594100" algn="ctr"/>
                <a:tab pos="4921250" algn="ctr"/>
              </a:tabLst>
            </a:pPr>
            <a:r>
              <a:rPr lang="en-US" altLang="en-US" sz="2000">
                <a:ea typeface="ＭＳ Ｐゴシック" panose="020b0600070205080204" pitchFamily="34" charset="-128"/>
              </a:rPr>
              <a:t>Five processes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through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a:t>
            </a:r>
            <a:r>
              <a:rPr lang="en-US" altLang="en-US" sz="2000" baseline="-25000">
                <a:ea typeface="ＭＳ Ｐゴシック" panose="020b0600070205080204" pitchFamily="34" charset="-128"/>
              </a:rPr>
              <a:t> </a:t>
            </a:r>
            <a:r>
              <a:rPr lang="en-US" altLang="en-US" sz="2000">
                <a:ea typeface="ＭＳ Ｐゴシック" panose="020b0600070205080204" pitchFamily="34" charset="-128"/>
              </a:rPr>
              <a:t>three resource types </a:t>
            </a:r>
            <a:br>
              <a:rPr lang="en-US" altLang="en-US" sz="2000">
                <a:ea typeface="ＭＳ Ｐゴシック" panose="020b0600070205080204" pitchFamily="34" charset="-128"/>
              </a:rPr>
            </a:br>
            <a:r>
              <a:rPr lang="en-US" altLang="en-US" sz="2000">
                <a:ea typeface="ＭＳ Ｐゴシック" panose="020b0600070205080204" pitchFamily="34" charset="-128"/>
              </a:rPr>
              <a:t>A (7 instances), </a:t>
            </a:r>
            <a:r>
              <a:rPr lang="en-US" altLang="en-US" sz="2000" i="1">
                <a:ea typeface="ＭＳ Ｐゴシック" panose="020b0600070205080204" pitchFamily="34" charset="-128"/>
              </a:rPr>
              <a:t>B </a:t>
            </a:r>
            <a:r>
              <a:rPr lang="en-US" altLang="en-US" sz="2000">
                <a:ea typeface="ＭＳ Ｐゴシック" panose="020b0600070205080204" pitchFamily="34" charset="-128"/>
              </a:rPr>
              <a:t>(2 instances), and </a:t>
            </a:r>
            <a:r>
              <a:rPr lang="en-US" altLang="en-US" sz="2000" i="1">
                <a:ea typeface="ＭＳ Ｐゴシック" panose="020b0600070205080204" pitchFamily="34" charset="-128"/>
              </a:rPr>
              <a:t>C</a:t>
            </a:r>
            <a:r>
              <a:rPr lang="en-US" altLang="en-US" sz="2000">
                <a:ea typeface="ＭＳ Ｐゴシック" panose="020b0600070205080204" pitchFamily="34" charset="-128"/>
              </a:rPr>
              <a:t> (6 instances)</a:t>
            </a:r>
          </a:p>
          <a:p>
            <a:pPr>
              <a:tabLst>
                <a:tab pos="1428750"/>
                <a:tab pos="2338388" algn="ctr"/>
                <a:tab pos="3594100" algn="ctr"/>
                <a:tab pos="4921250" algn="ctr"/>
              </a:tabLst>
            </a:pPr>
            <a:r>
              <a:rPr lang="en-US" altLang="en-US" sz="2000">
                <a:ea typeface="ＭＳ Ｐゴシック" panose="020b0600070205080204" pitchFamily="34" charset="-128"/>
              </a:rPr>
              <a:t>Snapshot at time </a:t>
            </a:r>
            <a:r>
              <a:rPr lang="en-US" altLang="en-US" sz="2000" i="1">
                <a:ea typeface="ＭＳ Ｐゴシック" panose="020b0600070205080204" pitchFamily="34" charset="-128"/>
              </a:rPr>
              <a:t>T</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u="sng">
                <a:ea typeface="ＭＳ Ｐゴシック" panose="020b0600070205080204" pitchFamily="34" charset="-128"/>
              </a:rPr>
              <a:t>Allocation</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Request</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Available    </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A B C 	 A B C 	A B C</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0 1 0	 0 0 0 	0 0 0</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2 0 0 	2 0 2</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3 0 3             0 0 0 </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2 1 1 	 1 0 0 </a:t>
            </a:r>
          </a:p>
          <a:p>
            <a:pPr>
              <a:buFont typeface="Monotype Sorts" charset="2"/>
              <a:buNone/>
              <a:tabLst>
                <a:tab pos="1428750"/>
                <a:tab pos="2338388" algn="ctr"/>
                <a:tab pos="3594100" algn="ctr"/>
                <a:tab pos="49212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0 0 2 	  0 0 2</a:t>
            </a:r>
          </a:p>
          <a:p>
            <a:pPr>
              <a:tabLst>
                <a:tab pos="1428750"/>
                <a:tab pos="2338388" algn="ctr"/>
                <a:tab pos="3594100" algn="ctr"/>
                <a:tab pos="4921250" algn="ctr"/>
              </a:tabLst>
            </a:pPr>
            <a:r>
              <a:rPr lang="en-US" altLang="en-US" sz="2000">
                <a:ea typeface="ＭＳ Ｐゴシック" panose="020b0600070205080204" pitchFamily="34" charset="-128"/>
              </a:rPr>
              <a:t>Sequence &lt;</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&gt; will result in </a:t>
            </a:r>
            <a:r>
              <a:rPr lang="en-US" altLang="en-US" sz="2000" i="1">
                <a:ea typeface="ＭＳ Ｐゴシック" panose="020b0600070205080204" pitchFamily="34" charset="-128"/>
              </a:rPr>
              <a:t>Finish</a:t>
            </a:r>
            <a:r>
              <a:rPr lang="en-US" altLang="en-US" sz="2000">
                <a:ea typeface="ＭＳ Ｐゴシック" panose="020b0600070205080204" pitchFamily="34" charset="-128"/>
              </a:rPr>
              <a:t>[</a:t>
            </a:r>
            <a:r>
              <a:rPr lang="en-US" altLang="en-US" sz="2000" i="1">
                <a:ea typeface="ＭＳ Ｐゴシック" panose="020b0600070205080204" pitchFamily="34" charset="-128"/>
              </a:rPr>
              <a:t>i</a:t>
            </a:r>
            <a:r>
              <a:rPr lang="en-US" altLang="en-US" sz="2000">
                <a:ea typeface="ＭＳ Ｐゴシック" panose="020b0600070205080204" pitchFamily="34" charset="-128"/>
              </a:rPr>
              <a:t>] = true for all </a:t>
            </a:r>
            <a:r>
              <a:rPr lang="en-US" altLang="en-US" sz="2000" i="1">
                <a:ea typeface="ＭＳ Ｐゴシック" panose="020b0600070205080204" pitchFamily="34" charset="-128"/>
              </a:rPr>
              <a:t>i</a:t>
            </a:r>
            <a:endParaRPr lang="en-US" altLang="en-US" sz="2000">
              <a:ea typeface="ＭＳ Ｐゴシック" panose="020b0600070205080204" pitchFamily="34" charset="-128"/>
            </a:endParaRPr>
          </a:p>
          <a:p>
            <a:pPr>
              <a:buFont typeface="Monotype Sorts" charset="2"/>
              <a:buNone/>
              <a:tabLst>
                <a:tab pos="1428750"/>
                <a:tab pos="2338388" algn="ctr"/>
                <a:tab pos="3594100" algn="ctr"/>
                <a:tab pos="4921250" algn="ctr"/>
              </a:tabLst>
            </a:pPr>
            <a:endParaRPr lang="en-US" altLang="en-US">
              <a:ea typeface="ＭＳ Ｐゴシック" panose="020b0600070205080204" pitchFamily="34" charset="-128"/>
            </a:endParaRPr>
          </a:p>
        </p:txBody>
      </p:sp>
      <p:grpSp>
        <p:nvGrpSpPr>
          <p:cNvPr id="4" name="Group 3">
            <a:extLst>
              <a:ext uri="{FF2B5EF4-FFF2-40B4-BE49-F238E27FC236}">
                <a16:creationId xmlns:a16="http://schemas.microsoft.com/office/drawing/2014/main" id="{1F771C19-85EA-41AC-9E63-2C52EDD90EBE}"/>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CE40B744-87A8-4C32-8CF7-B33E5522C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787612-5F1F-4416-94EB-3CB8158289B9}"/>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92815F92-DE32-4510-A362-71E17EAF2853}"/>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EDC907A-7F1E-4DC8-B2B5-76216B0B5CAB}"/>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F1D7155-C43D-4613-9825-9CA27B293F20}"/>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67C9D8EF-E7E0-497D-89CD-0AE6C265F290}"/>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2D5A2D08-4AED-4E3F-B9E4-8C695B16386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0CE6DE14-8FA3-4E0F-84CD-B9425B291163}"/>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3250" name="Rectangle 2">
            <a:extLst>
              <a:ext uri="{FF2B5EF4-FFF2-40B4-BE49-F238E27FC236}">
                <a16:creationId xmlns:a16="http://schemas.microsoft.com/office/drawing/2014/main" id="{06466398-1DCE-4FE4-838B-8E4277D13F19}"/>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Example (Cont.)</a:t>
            </a:r>
          </a:p>
        </p:txBody>
      </p:sp>
      <p:sp>
        <p:nvSpPr>
          <p:cNvPr id="53251" name="Rectangle 3">
            <a:extLst>
              <a:ext uri="{FF2B5EF4-FFF2-40B4-BE49-F238E27FC236}">
                <a16:creationId xmlns:a16="http://schemas.microsoft.com/office/drawing/2014/main" id="{D6D2E4A4-9AA6-4123-86C1-E02DB32D10FB}"/>
              </a:ext>
            </a:extLst>
          </p:cNvPr>
          <p:cNvSpPr>
            <a:spLocks noGrp="1" noChangeArrowheads="1"/>
          </p:cNvSpPr>
          <p:nvPr>
            <p:ph type="body" idx="4294967295"/>
          </p:nvPr>
        </p:nvSpPr>
        <p:spPr>
          <a:xfrm>
            <a:off x="457200" y="1600200"/>
            <a:ext cx="8229600" cy="4525963"/>
          </a:xfrm>
        </p:spPr>
        <p:txBody>
          <a:bodyPr/>
          <a:lstStyle>
            <a:defPPr/>
          </a:lstStyle>
          <a:p>
            <a:pPr>
              <a:tabLst>
                <a:tab pos="2800350"/>
                <a:tab pos="3708400" algn="ctr"/>
              </a:tabLst>
            </a:pP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requests an additional instance of type</a:t>
            </a:r>
            <a:r>
              <a:rPr lang="en-US" altLang="en-US" sz="2000" i="1">
                <a:ea typeface="ＭＳ Ｐゴシック" panose="020b0600070205080204" pitchFamily="34" charset="-128"/>
              </a:rPr>
              <a:t> C</a:t>
            </a:r>
            <a:endParaRPr lang="en-US" altLang="en-US" sz="2000">
              <a:ea typeface="ＭＳ Ｐゴシック" panose="020b0600070205080204" pitchFamily="34" charset="-128"/>
            </a:endParaRP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u="sng">
                <a:ea typeface="ＭＳ Ｐゴシック" panose="020b0600070205080204" pitchFamily="34" charset="-128"/>
              </a:rPr>
              <a:t>Request</a:t>
            </a:r>
            <a:endParaRPr lang="en-US" altLang="en-US" sz="2000" i="1">
              <a:ea typeface="ＭＳ Ｐゴシック" panose="020b0600070205080204" pitchFamily="34" charset="-128"/>
            </a:endParaRPr>
          </a:p>
          <a:p>
            <a:pPr>
              <a:buFont typeface="Monotype Sorts" charset="2"/>
              <a:buNone/>
              <a:tabLst>
                <a:tab pos="2800350"/>
                <a:tab pos="3708400" algn="ctr"/>
              </a:tabLst>
            </a:pPr>
            <a:r>
              <a:rPr lang="en-US" altLang="en-US" sz="2000" i="1">
                <a:ea typeface="ＭＳ Ｐゴシック" panose="020b0600070205080204" pitchFamily="34" charset="-128"/>
              </a:rPr>
              <a:t>			A B C</a:t>
            </a: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0 0 0</a:t>
            </a: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2 0 1</a:t>
            </a: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0 0 1</a:t>
            </a: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1 0 0 </a:t>
            </a:r>
          </a:p>
          <a:p>
            <a:pPr>
              <a:buFont typeface="Monotype Sorts" charset="2"/>
              <a:buNone/>
              <a:tabLst>
                <a:tab pos="2800350"/>
                <a:tab pos="37084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0 0 2</a:t>
            </a:r>
          </a:p>
          <a:p>
            <a:pPr>
              <a:tabLst>
                <a:tab pos="2800350"/>
                <a:tab pos="3708400" algn="ctr"/>
              </a:tabLst>
            </a:pPr>
            <a:r>
              <a:rPr lang="en-US" altLang="en-US" sz="2000">
                <a:ea typeface="ＭＳ Ｐゴシック" panose="020b0600070205080204" pitchFamily="34" charset="-128"/>
              </a:rPr>
              <a:t>State of system?</a:t>
            </a:r>
          </a:p>
          <a:p>
            <a:pPr lvl="1">
              <a:tabLst>
                <a:tab pos="2800350"/>
                <a:tab pos="3708400" algn="ctr"/>
              </a:tabLst>
            </a:pPr>
            <a:r>
              <a:rPr lang="en-US" altLang="en-US" sz="2000">
                <a:ea typeface="ＭＳ Ｐゴシック" panose="020b0600070205080204" pitchFamily="34" charset="-128"/>
              </a:rPr>
              <a:t>Can reclaim resources held by process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but insufficient resources to fulfill other processes; requests</a:t>
            </a:r>
          </a:p>
          <a:p>
            <a:pPr lvl="1">
              <a:tabLst>
                <a:tab pos="2800350"/>
                <a:tab pos="3708400" algn="ctr"/>
              </a:tabLst>
            </a:pPr>
            <a:r>
              <a:rPr lang="en-US" altLang="en-US" sz="2000">
                <a:ea typeface="ＭＳ Ｐゴシック" panose="020b0600070205080204" pitchFamily="34" charset="-128"/>
              </a:rPr>
              <a:t>Deadlock exists, consisting of processes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a:t>
            </a:r>
            <a:r>
              <a:rPr lang="en-US" altLang="en-US" sz="2000" baseline="-25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and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endParaRPr lang="en-US" altLang="en-US" sz="2000">
              <a:ea typeface="ＭＳ Ｐゴシック" panose="020b0600070205080204" pitchFamily="34" charset="-128"/>
            </a:endParaRPr>
          </a:p>
        </p:txBody>
      </p:sp>
      <p:grpSp>
        <p:nvGrpSpPr>
          <p:cNvPr id="4" name="Group 3">
            <a:extLst>
              <a:ext uri="{FF2B5EF4-FFF2-40B4-BE49-F238E27FC236}">
                <a16:creationId xmlns:a16="http://schemas.microsoft.com/office/drawing/2014/main" id="{5D9C1557-9FC1-4265-84E9-A6E830B5FE71}"/>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BF70DB95-D7A9-46DD-AEE1-54A81CDEB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EDF05F6-7790-4B8F-A289-766D37888BAD}"/>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EF0943C6-9DDA-4633-B6C7-096263EE2D8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AAFE706F-2ECD-4189-8DA3-43FD6024641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3B1ECDE5-B06E-4E7B-8181-5C0C8F36518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7D6C2B84-DB6D-4524-A9B4-42B076384596}"/>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4DEEEDDD-AEBD-4D5D-BAAC-2385EEF3F9C5}"/>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A4F7EBC3-10E7-4898-B48B-7E213D74160C}"/>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1" name="내용 개체 틀 2"/>
          <p:cNvSpPr>
            <a:spLocks noGrp="1"/>
          </p:cNvSpPr>
          <p:nvPr>
            <p:ph idx="1"/>
          </p:nvPr>
        </p:nvSpPr>
        <p:spPr>
          <a:xfrm>
            <a:off x="214313" y="880070"/>
            <a:ext cx="10833438" cy="5501258"/>
          </a:xfrm>
        </p:spPr>
        <p:txBody>
          <a:bodyPr/>
          <a:lstStyle>
            <a:defPPr/>
          </a:lstStyle>
          <a:p>
            <a:pPr/>
            <a:endParaRPr lang="en-US" altLang="ko-KR"/>
          </a:p>
          <a:p>
            <a:pPr/>
            <a:endParaRPr lang="en-US" altLang="ko-KR"/>
          </a:p>
          <a:p>
            <a:pPr/>
            <a:endParaRPr lang="en-US" altLang="ko-KR"/>
          </a:p>
          <a:p>
            <a:pPr/>
            <a:endParaRPr lang="en-US" altLang="ko-KR"/>
          </a:p>
          <a:p>
            <a:pPr/>
            <a:endParaRPr lang="en-US" altLang="ko-KR"/>
          </a:p>
          <a:p>
            <a:pPr/>
            <a:endParaRPr lang="en-US" altLang="ko-KR"/>
          </a:p>
          <a:p>
            <a:pPr/>
            <a:endParaRPr lang="en-US" altLang="ko-KR"/>
          </a:p>
          <a:p>
            <a:pPr/>
            <a:endParaRPr lang="en-US" altLang="ko-KR"/>
          </a:p>
          <a:p>
            <a:pPr lvl="1"/>
            <a:endParaRPr lang="en-US" altLang="ko-KR" b="1"/>
          </a:p>
          <a:p>
            <a:pPr lvl="1"/>
            <a:endParaRPr lang="en-US" altLang="ko-KR" b="1"/>
          </a:p>
          <a:p>
            <a:pPr lvl="1"/>
            <a:r>
              <a:rPr lang="en-US" altLang="ko-KR" b="1"/>
              <a:t>Note</a:t>
            </a:r>
            <a:r>
              <a:rPr lang="en-US" altLang="ko-KR"/>
              <a:t>: To work correctly on </a:t>
            </a:r>
            <a:r>
              <a:rPr lang="en-US" altLang="ko-KR" i="1"/>
              <a:t>a single processor</a:t>
            </a:r>
            <a:r>
              <a:rPr lang="en-US" altLang="ko-KR"/>
              <a:t>, it requires </a:t>
            </a:r>
            <a:r>
              <a:rPr lang="en-US" altLang="ko-KR" u="sng"/>
              <a:t>a preemptive scheduler</a:t>
            </a:r>
            <a:r>
              <a:rPr lang="en-US" altLang="ko-KR"/>
              <a:t>.</a:t>
            </a:r>
            <a:endParaRPr lang="ko-KR" altLang="en-US"/>
          </a:p>
        </p:txBody>
      </p:sp>
      <p:sp>
        <p:nvSpPr>
          <p:cNvPr id="22" name="TextBox 21"/>
          <p:cNvSpPr txBox="1"/>
          <p:nvPr/>
        </p:nvSpPr>
        <p:spPr>
          <a:xfrm>
            <a:off x="971599" y="1723869"/>
            <a:ext cx="8801987" cy="3970318"/>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typedef struct </a:t>
            </a:r>
            <a:r>
              <a:rPr lang="en-US" altLang="ko-KR" sz="1400">
                <a:solidFill>
                  <a:prstClr val="black"/>
                </a:solidFill>
                <a:latin typeface="Courier New" panose="02070309020205020404" pitchFamily="49" charset="0"/>
                <a:ea typeface="맑은 고딕" pitchFamily="50" charset="-127"/>
                <a:cs typeface="Courier New" pitchFamily="49" charset="0"/>
              </a:rPr>
              <a:t>__lock_t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flag;</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lock_t;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init(lock_t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0 indicates that lock is available,</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1 that it is held</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lock-&gt;flag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while</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b="1" err="1">
                <a:solidFill>
                  <a:prstClr val="black"/>
                </a:solidFill>
                <a:latin typeface="Courier New" panose="02070309020205020404" pitchFamily="49" charset="0"/>
                <a:ea typeface="맑은 고딕" pitchFamily="50" charset="-127"/>
                <a:cs typeface="Courier New" pitchFamily="49" charset="0"/>
              </a:rPr>
              <a:t>TestAndSet</a:t>
            </a:r>
            <a:r>
              <a:rPr lang="en-US" altLang="ko-KR" sz="1400">
                <a:solidFill>
                  <a:prstClr val="black"/>
                </a:solidFill>
                <a:latin typeface="Courier New" panose="02070309020205020404" pitchFamily="49" charset="0"/>
                <a:ea typeface="맑은 고딕" pitchFamily="50" charset="-127"/>
                <a:cs typeface="Courier New" pitchFamily="49" charset="0"/>
              </a:rPr>
              <a:t>(&amp;lock-&gt;flag,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a:t>
            </a:r>
            <a:endParaRPr lang="en-US" altLang="ko-KR" sz="1400">
              <a:solidFill>
                <a:srgbClr val="00B0F0"/>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00B0F0"/>
                </a:solidFill>
                <a:latin typeface="Courier New" panose="02070309020205020404" pitchFamily="49" charset="0"/>
                <a:ea typeface="맑은 고딕" pitchFamily="50" charset="-127"/>
                <a:cs typeface="Courier New" pitchFamily="49" charset="0"/>
              </a:rPr>
              <a:t>// spin-wait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unlock(lock_t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lock-&gt;flag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3" name="제목 1"/>
          <p:cNvSpPr>
            <a:spLocks noGrp="1"/>
          </p:cNvSpPr>
          <p:nvPr>
            <p:ph type="title"/>
          </p:nvPr>
        </p:nvSpPr>
        <p:spPr/>
        <p:txBody>
          <a:bodyPr/>
          <a:lstStyle>
            <a:defPPr/>
          </a:lstStyle>
          <a:p>
            <a:pPr/>
            <a:r>
              <a:rPr lang="en-US" altLang="ko-KR" b="1"/>
              <a:t>A Simple Spin Lock using test-and-set</a:t>
            </a:r>
            <a:endParaRPr lang="ko-KR" altLang="en-US" b="1"/>
          </a:p>
        </p:txBody>
      </p:sp>
    </p:spTree>
    <p:extLst>
      <p:ext uri="{BB962C8B-B14F-4D97-AF65-F5344CB8AC3E}">
        <p14:creationId xmlns:p14="http://schemas.microsoft.com/office/powerpoint/2010/main" val="1726660631"/>
      </p:ext>
    </p:extLst>
  </p:cSld>
  <p:clrMapOvr>
    <a:masterClrMapping/>
  </p:clrMapOvr>
  <p:transition/>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9874" name="Rectangle 2">
            <a:extLst>
              <a:ext uri="{FF2B5EF4-FFF2-40B4-BE49-F238E27FC236}">
                <a16:creationId xmlns:a16="http://schemas.microsoft.com/office/drawing/2014/main" id="{8E3471C3-C635-4C5A-B549-D03D3A723F57}"/>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Banker’s Algorithm</a:t>
            </a:r>
          </a:p>
        </p:txBody>
      </p:sp>
      <p:sp>
        <p:nvSpPr>
          <p:cNvPr id="79875" name="Rectangle 3">
            <a:extLst>
              <a:ext uri="{FF2B5EF4-FFF2-40B4-BE49-F238E27FC236}">
                <a16:creationId xmlns:a16="http://schemas.microsoft.com/office/drawing/2014/main" id="{5E4A9DC4-BEEF-4B9A-B222-F4369BACC5A2}"/>
              </a:ext>
            </a:extLst>
          </p:cNvPr>
          <p:cNvSpPr>
            <a:spLocks noGrp="1" noChangeArrowheads="1"/>
          </p:cNvSpPr>
          <p:nvPr>
            <p:ph type="body" idx="4294967295"/>
          </p:nvPr>
        </p:nvSpPr>
        <p:spPr>
          <a:xfrm>
            <a:off x="827088" y="1397000"/>
            <a:ext cx="8008568" cy="4441825"/>
          </a:xfrm>
        </p:spPr>
        <p:txBody>
          <a:bodyPr/>
          <a:lstStyle>
            <a:defPPr/>
          </a:lstStyle>
          <a:p>
            <a:pPr/>
            <a:r>
              <a:rPr lang="en-US" altLang="en-US" sz="2800">
                <a:ea typeface="ＭＳ Ｐゴシック" panose="020b0600070205080204" pitchFamily="34" charset="-128"/>
              </a:rPr>
              <a:t>Multiple instances</a:t>
            </a:r>
            <a:br>
              <a:rPr lang="en-US" altLang="en-US" sz="2800">
                <a:ea typeface="ＭＳ Ｐゴシック" panose="020b0600070205080204" pitchFamily="34" charset="-128"/>
              </a:rPr>
            </a:br>
            <a:endParaRPr lang="en-US" altLang="en-US" sz="2800">
              <a:ea typeface="ＭＳ Ｐゴシック" panose="020b0600070205080204" pitchFamily="34" charset="-128"/>
            </a:endParaRPr>
          </a:p>
          <a:p>
            <a:pPr/>
            <a:r>
              <a:rPr lang="en-US" altLang="en-US" sz="2800">
                <a:ea typeface="ＭＳ Ｐゴシック" panose="020b0600070205080204" pitchFamily="34" charset="-128"/>
              </a:rPr>
              <a:t>Each process must a priori claimmaximum use</a:t>
            </a:r>
            <a:br>
              <a:rPr lang="en-US" altLang="en-US" sz="2800">
                <a:ea typeface="ＭＳ Ｐゴシック" panose="020b0600070205080204" pitchFamily="34" charset="-128"/>
              </a:rPr>
            </a:br>
            <a:endParaRPr lang="en-US" altLang="en-US" sz="2800">
              <a:ea typeface="ＭＳ Ｐゴシック" panose="020b0600070205080204" pitchFamily="34" charset="-128"/>
            </a:endParaRPr>
          </a:p>
          <a:p>
            <a:pPr/>
            <a:r>
              <a:rPr lang="en-US" altLang="en-US" sz="2800">
                <a:ea typeface="ＭＳ Ｐゴシック" panose="020b0600070205080204" pitchFamily="34" charset="-128"/>
              </a:rPr>
              <a:t>When a process requests a resource it may have to wait  </a:t>
            </a:r>
            <a:br>
              <a:rPr lang="en-US" altLang="en-US" sz="2800">
                <a:ea typeface="ＭＳ Ｐゴシック" panose="020b0600070205080204" pitchFamily="34" charset="-128"/>
              </a:rPr>
            </a:br>
            <a:endParaRPr lang="en-US" altLang="en-US" sz="2800">
              <a:ea typeface="ＭＳ Ｐゴシック" panose="020b0600070205080204" pitchFamily="34" charset="-128"/>
            </a:endParaRPr>
          </a:p>
          <a:p>
            <a:pPr/>
            <a:r>
              <a:rPr lang="en-US" altLang="en-US" sz="2800">
                <a:ea typeface="ＭＳ Ｐゴシック" panose="020b0600070205080204" pitchFamily="34" charset="-128"/>
              </a:rPr>
              <a:t>When a process gets all its resources it must return them in a finite amount of time</a:t>
            </a:r>
          </a:p>
        </p:txBody>
      </p:sp>
      <p:grpSp>
        <p:nvGrpSpPr>
          <p:cNvPr id="4" name="Group 3">
            <a:extLst>
              <a:ext uri="{FF2B5EF4-FFF2-40B4-BE49-F238E27FC236}">
                <a16:creationId xmlns:a16="http://schemas.microsoft.com/office/drawing/2014/main" id="{609C304B-338C-478D-97A6-76BBECB9A05D}"/>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a16="http://schemas.microsoft.com/office/drawing/2014/main" id="{96DCC5F3-3337-4EE5-B262-48A417836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AB9CB02-B684-46E3-B404-DE386BF7E9A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7A8C8CD9-E7B2-48C2-8A65-2FF6479BC473}"/>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924400AE-2548-4CCF-B401-9F1021AC4B57}"/>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953FDBF-BD65-4582-9CAF-26E9C16BB15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4D7189A3-5E48-417B-954A-D2E2FF6E193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7377AE6B-0F16-4171-8F69-50E5F677CFE6}"/>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61C97551-D84E-486B-A8A5-73C53CB22174}"/>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3970" name="Rectangle 2">
            <a:extLst>
              <a:ext uri="{FF2B5EF4-FFF2-40B4-BE49-F238E27FC236}">
                <a16:creationId xmlns:a16="http://schemas.microsoft.com/office/drawing/2014/main" id="{D9CEE230-1E4F-499F-A73E-A615E1BE4B20}"/>
              </a:ext>
            </a:extLst>
          </p:cNvPr>
          <p:cNvSpPr>
            <a:spLocks noGrp="1" noChangeArrowheads="1"/>
          </p:cNvSpPr>
          <p:nvPr>
            <p:ph type="title"/>
          </p:nvPr>
        </p:nvSpPr>
        <p:spPr>
          <a:xfrm>
            <a:off x="1116013" y="422275"/>
            <a:ext cx="7685087" cy="431800"/>
          </a:xfrm>
        </p:spPr>
        <p:txBody>
          <a:bodyPr>
            <a:normAutofit fontScale="90000"/>
          </a:bodyPr>
          <a:lstStyle>
            <a:defPPr/>
          </a:lstStyle>
          <a:p>
            <a:pPr eaLnBrk="1" hangingPunct="1"/>
            <a:r>
              <a:rPr lang="en-US" altLang="en-US" sz="2800">
                <a:ea typeface="ＭＳ Ｐゴシック" panose="020b0600070205080204" pitchFamily="34" charset="-128"/>
              </a:rPr>
              <a:t>Data Structures for the Banker’s Algorithm </a:t>
            </a:r>
          </a:p>
        </p:txBody>
      </p:sp>
      <p:sp>
        <p:nvSpPr>
          <p:cNvPr id="83971" name="Rectangle 3">
            <a:extLst>
              <a:ext uri="{FF2B5EF4-FFF2-40B4-BE49-F238E27FC236}">
                <a16:creationId xmlns:a16="http://schemas.microsoft.com/office/drawing/2014/main" id="{07968B46-6ED7-4E5C-8F1A-38369DA0008C}"/>
              </a:ext>
            </a:extLst>
          </p:cNvPr>
          <p:cNvSpPr>
            <a:spLocks noGrp="1" noChangeArrowheads="1"/>
          </p:cNvSpPr>
          <p:nvPr>
            <p:ph type="body" idx="4294967295"/>
          </p:nvPr>
        </p:nvSpPr>
        <p:spPr>
          <a:xfrm>
            <a:off x="1192213" y="1843088"/>
            <a:ext cx="7370762" cy="3822700"/>
          </a:xfrm>
        </p:spPr>
        <p:txBody>
          <a:bodyPr/>
          <a:lstStyle>
            <a:defPPr/>
          </a:lstStyle>
          <a:p>
            <a:pPr/>
            <a:r>
              <a:rPr lang="en-US" altLang="en-US" sz="2000" b="1">
                <a:ea typeface="ＭＳ Ｐゴシック" panose="020b0600070205080204" pitchFamily="34" charset="-128"/>
              </a:rPr>
              <a:t>Available</a:t>
            </a:r>
            <a:r>
              <a:rPr lang="en-US" altLang="en-US" sz="2000" i="1">
                <a:ea typeface="ＭＳ Ｐゴシック" panose="020b0600070205080204" pitchFamily="34" charset="-128"/>
              </a:rPr>
              <a:t>:</a:t>
            </a:r>
            <a:r>
              <a:rPr lang="en-US" altLang="en-US" sz="2000">
                <a:ea typeface="ＭＳ Ｐゴシック" panose="020b0600070205080204" pitchFamily="34" charset="-128"/>
              </a:rPr>
              <a:t>  Vector of length </a:t>
            </a:r>
            <a:r>
              <a:rPr lang="en-US" altLang="en-US" sz="2000" i="1">
                <a:ea typeface="ＭＳ Ｐゴシック" panose="020b0600070205080204" pitchFamily="34" charset="-128"/>
              </a:rPr>
              <a:t>m</a:t>
            </a:r>
            <a:r>
              <a:rPr lang="en-US" altLang="en-US" sz="2000">
                <a:ea typeface="ＭＳ Ｐゴシック" panose="020b0600070205080204" pitchFamily="34" charset="-128"/>
              </a:rPr>
              <a:t>. If available [</a:t>
            </a:r>
            <a:r>
              <a:rPr lang="en-US" altLang="en-US" sz="2000" i="1">
                <a:ea typeface="ＭＳ Ｐゴシック" panose="020b0600070205080204" pitchFamily="34" charset="-128"/>
              </a:rPr>
              <a:t>j</a:t>
            </a:r>
            <a:r>
              <a:rPr lang="en-US" altLang="en-US" sz="2000">
                <a:ea typeface="ＭＳ Ｐゴシック" panose="020b0600070205080204" pitchFamily="34" charset="-128"/>
              </a:rPr>
              <a:t>] = </a:t>
            </a:r>
            <a:r>
              <a:rPr lang="en-US" altLang="en-US" sz="2000" i="1">
                <a:ea typeface="ＭＳ Ｐゴシック" panose="020b0600070205080204" pitchFamily="34" charset="-128"/>
              </a:rPr>
              <a:t>k</a:t>
            </a:r>
            <a:r>
              <a:rPr lang="en-US" altLang="en-US" sz="2000">
                <a:ea typeface="ＭＳ Ｐゴシック" panose="020b0600070205080204" pitchFamily="34" charset="-128"/>
              </a:rPr>
              <a:t>, there are</a:t>
            </a:r>
            <a:r>
              <a:rPr lang="en-US" altLang="en-US" sz="2000" i="1">
                <a:ea typeface="ＭＳ Ｐゴシック" panose="020b0600070205080204" pitchFamily="34" charset="-128"/>
              </a:rPr>
              <a:t> k</a:t>
            </a:r>
            <a:r>
              <a:rPr lang="en-US" altLang="en-US" sz="2000">
                <a:ea typeface="ＭＳ Ｐゴシック" panose="020b0600070205080204" pitchFamily="34" charset="-128"/>
              </a:rPr>
              <a:t> instances of resource type </a:t>
            </a:r>
            <a:r>
              <a:rPr lang="en-US" altLang="en-US" sz="2000" i="1">
                <a:ea typeface="ＭＳ Ｐゴシック" panose="020b0600070205080204" pitchFamily="34" charset="-128"/>
              </a:rPr>
              <a:t>R</a:t>
            </a:r>
            <a:r>
              <a:rPr lang="en-US" altLang="en-US" sz="2000" i="1" baseline="-25000">
                <a:ea typeface="ＭＳ Ｐゴシック" panose="020b0600070205080204" pitchFamily="34" charset="-128"/>
              </a:rPr>
              <a:t>j</a:t>
            </a:r>
            <a:r>
              <a:rPr lang="en-US" altLang="en-US" sz="2000" baseline="-25000">
                <a:ea typeface="ＭＳ Ｐゴシック" panose="020b0600070205080204" pitchFamily="34" charset="-128"/>
              </a:rPr>
              <a:t>  </a:t>
            </a:r>
            <a:r>
              <a:rPr lang="en-US" altLang="en-US" sz="2000">
                <a:ea typeface="ＭＳ Ｐゴシック" panose="020b0600070205080204" pitchFamily="34" charset="-128"/>
              </a:rPr>
              <a:t>available</a:t>
            </a:r>
          </a:p>
          <a:p>
            <a:pPr/>
            <a:r>
              <a:rPr lang="en-US" altLang="en-US" sz="2000" b="1">
                <a:solidFill>
                  <a:srgbClr val="000000"/>
                </a:solidFill>
                <a:ea typeface="ＭＳ Ｐゴシック" panose="020b0600070205080204" pitchFamily="34" charset="-128"/>
              </a:rPr>
              <a:t>Max</a:t>
            </a:r>
            <a:r>
              <a:rPr lang="en-US" altLang="en-US" sz="2000" i="1">
                <a:ea typeface="ＭＳ Ｐゴシック" panose="020b0600070205080204" pitchFamily="34" charset="-128"/>
              </a:rPr>
              <a:t>: n x m</a:t>
            </a:r>
            <a:r>
              <a:rPr lang="en-US" altLang="en-US" sz="2000">
                <a:ea typeface="ＭＳ Ｐゴシック" panose="020b0600070205080204" pitchFamily="34" charset="-128"/>
              </a:rPr>
              <a:t> matrix.  If </a:t>
            </a:r>
            <a:r>
              <a:rPr lang="en-US" altLang="en-US" sz="2000" i="1">
                <a:ea typeface="ＭＳ Ｐゴシック" panose="020b0600070205080204" pitchFamily="34" charset="-128"/>
              </a:rPr>
              <a:t>Max </a:t>
            </a:r>
            <a:r>
              <a:rPr lang="en-US" altLang="en-US" sz="2000">
                <a:ea typeface="ＭＳ Ｐゴシック" panose="020b0600070205080204" pitchFamily="34" charset="-128"/>
              </a:rPr>
              <a:t>[</a:t>
            </a:r>
            <a:r>
              <a:rPr lang="en-US" altLang="en-US" sz="2000" i="1">
                <a:ea typeface="ＭＳ Ｐゴシック" panose="020b0600070205080204" pitchFamily="34" charset="-128"/>
              </a:rPr>
              <a:t>i,j</a:t>
            </a:r>
            <a:r>
              <a:rPr lang="en-US" altLang="en-US" sz="2000">
                <a:ea typeface="ＭＳ Ｐゴシック" panose="020b0600070205080204" pitchFamily="34" charset="-128"/>
              </a:rPr>
              <a:t>] = </a:t>
            </a:r>
            <a:r>
              <a:rPr lang="en-US" altLang="en-US" sz="2000" i="1">
                <a:ea typeface="ＭＳ Ｐゴシック" panose="020b0600070205080204" pitchFamily="34" charset="-128"/>
              </a:rPr>
              <a:t>k</a:t>
            </a:r>
            <a:r>
              <a:rPr lang="en-US" altLang="en-US" sz="2000">
                <a:ea typeface="ＭＳ Ｐゴシック" panose="020b0600070205080204" pitchFamily="34" charset="-128"/>
              </a:rPr>
              <a:t>, then process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i="1">
                <a:ea typeface="ＭＳ Ｐゴシック" panose="020b0600070205080204" pitchFamily="34" charset="-128"/>
              </a:rPr>
              <a:t> </a:t>
            </a:r>
            <a:r>
              <a:rPr lang="en-US" altLang="en-US" sz="2000">
                <a:ea typeface="ＭＳ Ｐゴシック" panose="020b0600070205080204" pitchFamily="34" charset="-128"/>
              </a:rPr>
              <a:t>may request at most</a:t>
            </a:r>
            <a:r>
              <a:rPr lang="en-US" altLang="en-US" sz="2000" i="1">
                <a:ea typeface="ＭＳ Ｐゴシック" panose="020b0600070205080204" pitchFamily="34" charset="-128"/>
              </a:rPr>
              <a:t> k </a:t>
            </a:r>
            <a:r>
              <a:rPr lang="en-US" altLang="en-US" sz="2000">
                <a:ea typeface="ＭＳ Ｐゴシック" panose="020b0600070205080204" pitchFamily="34" charset="-128"/>
              </a:rPr>
              <a:t>instances of resource type </a:t>
            </a:r>
            <a:r>
              <a:rPr lang="en-US" altLang="en-US" sz="2000" i="1">
                <a:ea typeface="ＭＳ Ｐゴシック" panose="020b0600070205080204" pitchFamily="34" charset="-128"/>
              </a:rPr>
              <a:t>R</a:t>
            </a:r>
            <a:r>
              <a:rPr lang="en-US" altLang="en-US" sz="2000" i="1" baseline="-25000">
                <a:ea typeface="ＭＳ Ｐゴシック" panose="020b0600070205080204" pitchFamily="34" charset="-128"/>
              </a:rPr>
              <a:t>j</a:t>
            </a:r>
            <a:endParaRPr lang="en-US" altLang="en-US" sz="2000">
              <a:ea typeface="ＭＳ Ｐゴシック" panose="020b0600070205080204" pitchFamily="34" charset="-128"/>
            </a:endParaRPr>
          </a:p>
          <a:p>
            <a:pPr/>
            <a:r>
              <a:rPr lang="en-US" altLang="en-US" sz="2000" b="1">
                <a:solidFill>
                  <a:srgbClr val="000000"/>
                </a:solidFill>
                <a:ea typeface="ＭＳ Ｐゴシック" panose="020b0600070205080204" pitchFamily="34" charset="-128"/>
              </a:rPr>
              <a:t>Allocation</a:t>
            </a:r>
            <a:r>
              <a:rPr lang="en-US" altLang="en-US" sz="2000" i="1">
                <a:ea typeface="ＭＳ Ｐゴシック" panose="020b0600070205080204" pitchFamily="34" charset="-128"/>
              </a:rPr>
              <a:t>:  n </a:t>
            </a:r>
            <a:r>
              <a:rPr lang="en-US" altLang="en-US" sz="2000">
                <a:ea typeface="ＭＳ Ｐゴシック" panose="020b0600070205080204" pitchFamily="34" charset="-128"/>
              </a:rPr>
              <a:t>x</a:t>
            </a:r>
            <a:r>
              <a:rPr lang="en-US" altLang="en-US" sz="2000" i="1">
                <a:ea typeface="ＭＳ Ｐゴシック" panose="020b0600070205080204" pitchFamily="34" charset="-128"/>
              </a:rPr>
              <a:t> m</a:t>
            </a:r>
            <a:r>
              <a:rPr lang="en-US" altLang="en-US" sz="2000">
                <a:ea typeface="ＭＳ Ｐゴシック" panose="020b0600070205080204" pitchFamily="34" charset="-128"/>
              </a:rPr>
              <a:t> matrix.  If Allocation[</a:t>
            </a:r>
            <a:r>
              <a:rPr lang="en-US" altLang="en-US" sz="2000" i="1">
                <a:ea typeface="ＭＳ Ｐゴシック" panose="020b0600070205080204" pitchFamily="34" charset="-128"/>
              </a:rPr>
              <a:t>i,j</a:t>
            </a:r>
            <a:r>
              <a:rPr lang="en-US" altLang="en-US" sz="2000">
                <a:ea typeface="ＭＳ Ｐゴシック" panose="020b0600070205080204" pitchFamily="34" charset="-128"/>
              </a:rPr>
              <a:t>] = </a:t>
            </a:r>
            <a:r>
              <a:rPr lang="en-US" altLang="en-US" sz="2000" i="1">
                <a:ea typeface="ＭＳ Ｐゴシック" panose="020b0600070205080204" pitchFamily="34" charset="-128"/>
              </a:rPr>
              <a:t>k</a:t>
            </a:r>
            <a:r>
              <a:rPr lang="en-US" altLang="en-US" sz="2000">
                <a:ea typeface="ＭＳ Ｐゴシック" panose="020b0600070205080204" pitchFamily="34" charset="-128"/>
              </a:rPr>
              <a:t> then</a:t>
            </a:r>
            <a:r>
              <a:rPr lang="en-US" altLang="en-US" sz="2000" i="1">
                <a:ea typeface="ＭＳ Ｐゴシック" panose="020b0600070205080204" pitchFamily="34" charset="-128"/>
              </a:rPr>
              <a:t> 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is currently allocated </a:t>
            </a:r>
            <a:r>
              <a:rPr lang="en-US" altLang="en-US" sz="2000" i="1">
                <a:ea typeface="ＭＳ Ｐゴシック" panose="020b0600070205080204" pitchFamily="34" charset="-128"/>
              </a:rPr>
              <a:t>k</a:t>
            </a:r>
            <a:r>
              <a:rPr lang="en-US" altLang="en-US" sz="2000">
                <a:ea typeface="ＭＳ Ｐゴシック" panose="020b0600070205080204" pitchFamily="34" charset="-128"/>
              </a:rPr>
              <a:t> instances of </a:t>
            </a:r>
            <a:r>
              <a:rPr lang="en-US" altLang="en-US" sz="2000" i="1">
                <a:ea typeface="ＭＳ Ｐゴシック" panose="020b0600070205080204" pitchFamily="34" charset="-128"/>
              </a:rPr>
              <a:t>R</a:t>
            </a:r>
            <a:r>
              <a:rPr lang="en-US" altLang="en-US" sz="2000" i="1" baseline="-25000">
                <a:ea typeface="ＭＳ Ｐゴシック" panose="020b0600070205080204" pitchFamily="34" charset="-128"/>
              </a:rPr>
              <a:t>j</a:t>
            </a:r>
            <a:endParaRPr lang="en-US" altLang="en-US" sz="2000" baseline="-25000">
              <a:ea typeface="ＭＳ Ｐゴシック" panose="020b0600070205080204" pitchFamily="34" charset="-128"/>
            </a:endParaRPr>
          </a:p>
          <a:p>
            <a:pPr/>
            <a:r>
              <a:rPr lang="en-US" altLang="en-US" sz="2000" b="1">
                <a:solidFill>
                  <a:srgbClr val="000000"/>
                </a:solidFill>
                <a:ea typeface="ＭＳ Ｐゴシック" panose="020b0600070205080204" pitchFamily="34" charset="-128"/>
              </a:rPr>
              <a:t>Need</a:t>
            </a:r>
            <a:r>
              <a:rPr lang="en-US" altLang="en-US" sz="2000" i="1">
                <a:ea typeface="ＭＳ Ｐゴシック" panose="020b0600070205080204" pitchFamily="34" charset="-128"/>
              </a:rPr>
              <a:t>:  n </a:t>
            </a:r>
            <a:r>
              <a:rPr lang="en-US" altLang="en-US" sz="2000">
                <a:ea typeface="ＭＳ Ｐゴシック" panose="020b0600070205080204" pitchFamily="34" charset="-128"/>
              </a:rPr>
              <a:t>x</a:t>
            </a:r>
            <a:r>
              <a:rPr lang="en-US" altLang="en-US" sz="2000" i="1">
                <a:ea typeface="ＭＳ Ｐゴシック" panose="020b0600070205080204" pitchFamily="34" charset="-128"/>
              </a:rPr>
              <a:t> m</a:t>
            </a:r>
            <a:r>
              <a:rPr lang="en-US" altLang="en-US" sz="2000">
                <a:ea typeface="ＭＳ Ｐゴシック" panose="020b0600070205080204" pitchFamily="34" charset="-128"/>
              </a:rPr>
              <a:t> matrix. If </a:t>
            </a:r>
            <a:r>
              <a:rPr lang="en-US" altLang="en-US" sz="2000" i="1">
                <a:ea typeface="ＭＳ Ｐゴシック" panose="020b0600070205080204" pitchFamily="34" charset="-128"/>
              </a:rPr>
              <a:t>Need</a:t>
            </a:r>
            <a:r>
              <a:rPr lang="en-US" altLang="en-US" sz="2000">
                <a:ea typeface="ＭＳ Ｐゴシック" panose="020b0600070205080204" pitchFamily="34" charset="-128"/>
              </a:rPr>
              <a:t>[</a:t>
            </a:r>
            <a:r>
              <a:rPr lang="en-US" altLang="en-US" sz="2000" i="1">
                <a:ea typeface="ＭＳ Ｐゴシック" panose="020b0600070205080204" pitchFamily="34" charset="-128"/>
              </a:rPr>
              <a:t>i,j</a:t>
            </a:r>
            <a:r>
              <a:rPr lang="en-US" altLang="en-US" sz="2000">
                <a:ea typeface="ＭＳ Ｐゴシック" panose="020b0600070205080204" pitchFamily="34" charset="-128"/>
              </a:rPr>
              <a:t>] =</a:t>
            </a:r>
            <a:r>
              <a:rPr lang="en-US" altLang="en-US" sz="2000" i="1">
                <a:ea typeface="ＭＳ Ｐゴシック" panose="020b0600070205080204" pitchFamily="34" charset="-128"/>
              </a:rPr>
              <a:t> k</a:t>
            </a:r>
            <a:r>
              <a:rPr lang="en-US" altLang="en-US" sz="2000">
                <a:ea typeface="ＭＳ Ｐゴシック" panose="020b0600070205080204" pitchFamily="34" charset="-128"/>
              </a:rPr>
              <a:t>, then</a:t>
            </a:r>
            <a:r>
              <a:rPr lang="en-US" altLang="en-US" sz="2000" i="1">
                <a:ea typeface="ＭＳ Ｐゴシック" panose="020b0600070205080204" pitchFamily="34" charset="-128"/>
              </a:rPr>
              <a:t> 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may need </a:t>
            </a:r>
            <a:r>
              <a:rPr lang="en-US" altLang="en-US" sz="2000" i="1">
                <a:ea typeface="ＭＳ Ｐゴシック" panose="020b0600070205080204" pitchFamily="34" charset="-128"/>
              </a:rPr>
              <a:t>k</a:t>
            </a:r>
            <a:r>
              <a:rPr lang="en-US" altLang="en-US" sz="2000">
                <a:ea typeface="ＭＳ Ｐゴシック" panose="020b0600070205080204" pitchFamily="34" charset="-128"/>
              </a:rPr>
              <a:t> more instances of </a:t>
            </a:r>
            <a:r>
              <a:rPr lang="en-US" altLang="en-US" sz="2000" i="1">
                <a:ea typeface="ＭＳ Ｐゴシック" panose="020b0600070205080204" pitchFamily="34" charset="-128"/>
              </a:rPr>
              <a:t>R</a:t>
            </a:r>
            <a:r>
              <a:rPr lang="en-US" altLang="en-US" sz="2000" i="1" baseline="-25000">
                <a:ea typeface="ＭＳ Ｐゴシック" panose="020b0600070205080204" pitchFamily="34" charset="-128"/>
              </a:rPr>
              <a:t>j</a:t>
            </a:r>
            <a:r>
              <a:rPr lang="en-US" altLang="en-US" sz="2000" baseline="-25000">
                <a:ea typeface="ＭＳ Ｐゴシック" panose="020b0600070205080204" pitchFamily="34" charset="-128"/>
              </a:rPr>
              <a:t> </a:t>
            </a:r>
            <a:r>
              <a:rPr lang="en-US" altLang="en-US" sz="2000">
                <a:ea typeface="ＭＳ Ｐゴシック" panose="020b0600070205080204" pitchFamily="34" charset="-128"/>
              </a:rPr>
              <a:t>to complete its task</a:t>
            </a:r>
          </a:p>
          <a:p>
            <a:pPr lvl="2">
              <a:buFont typeface="Webdings" panose="05030102010509060703" pitchFamily="18" charset="2"/>
              <a:buNone/>
            </a:pPr>
            <a:br>
              <a:rPr lang="en-US" altLang="en-US" sz="2000">
                <a:ea typeface="ＭＳ Ｐゴシック" panose="020b0600070205080204" pitchFamily="34" charset="-128"/>
              </a:rPr>
            </a:br>
            <a:r>
              <a:rPr lang="en-US" altLang="en-US" sz="2000" i="1">
                <a:ea typeface="ＭＳ Ｐゴシック" panose="020b0600070205080204" pitchFamily="34" charset="-128"/>
              </a:rPr>
              <a:t>Need</a:t>
            </a:r>
            <a:r>
              <a:rPr lang="en-US" altLang="en-US" sz="2000">
                <a:ea typeface="ＭＳ Ｐゴシック" panose="020b0600070205080204" pitchFamily="34" charset="-128"/>
              </a:rPr>
              <a:t> [</a:t>
            </a:r>
            <a:r>
              <a:rPr lang="en-US" altLang="en-US" sz="2000" i="1">
                <a:ea typeface="ＭＳ Ｐゴシック" panose="020b0600070205080204" pitchFamily="34" charset="-128"/>
              </a:rPr>
              <a:t>i,j]</a:t>
            </a:r>
            <a:r>
              <a:rPr lang="en-US" altLang="en-US" sz="2000">
                <a:ea typeface="ＭＳ Ｐゴシック" panose="020b0600070205080204" pitchFamily="34" charset="-128"/>
              </a:rPr>
              <a:t> = </a:t>
            </a:r>
            <a:r>
              <a:rPr lang="en-US" altLang="en-US" sz="2000" i="1">
                <a:ea typeface="ＭＳ Ｐゴシック" panose="020b0600070205080204" pitchFamily="34" charset="-128"/>
              </a:rPr>
              <a:t>Max</a:t>
            </a:r>
            <a:r>
              <a:rPr lang="en-US" altLang="en-US" sz="2000">
                <a:ea typeface="ＭＳ Ｐゴシック" panose="020b0600070205080204" pitchFamily="34" charset="-128"/>
              </a:rPr>
              <a:t>[</a:t>
            </a:r>
            <a:r>
              <a:rPr lang="en-US" altLang="en-US" sz="2000" i="1">
                <a:ea typeface="ＭＳ Ｐゴシック" panose="020b0600070205080204" pitchFamily="34" charset="-128"/>
              </a:rPr>
              <a:t>i,j</a:t>
            </a:r>
            <a:r>
              <a:rPr lang="en-US" altLang="en-US" sz="2000">
                <a:ea typeface="ＭＳ Ｐゴシック" panose="020b0600070205080204" pitchFamily="34" charset="-128"/>
              </a:rPr>
              <a:t>] – </a:t>
            </a:r>
            <a:r>
              <a:rPr lang="en-US" altLang="en-US" sz="2000" i="1">
                <a:ea typeface="ＭＳ Ｐゴシック" panose="020b0600070205080204" pitchFamily="34" charset="-128"/>
              </a:rPr>
              <a:t>Allocation</a:t>
            </a:r>
            <a:r>
              <a:rPr lang="en-US" altLang="en-US" sz="2000">
                <a:ea typeface="ＭＳ Ｐゴシック" panose="020b0600070205080204" pitchFamily="34" charset="-128"/>
              </a:rPr>
              <a:t> [</a:t>
            </a:r>
            <a:r>
              <a:rPr lang="en-US" altLang="en-US" sz="2000" i="1">
                <a:ea typeface="ＭＳ Ｐゴシック" panose="020b0600070205080204" pitchFamily="34" charset="-128"/>
              </a:rPr>
              <a:t>i,j</a:t>
            </a:r>
            <a:r>
              <a:rPr lang="en-US" altLang="en-US" sz="2000">
                <a:ea typeface="ＭＳ Ｐゴシック" panose="020b0600070205080204" pitchFamily="34" charset="-128"/>
              </a:rPr>
              <a:t>]</a:t>
            </a:r>
          </a:p>
        </p:txBody>
      </p:sp>
      <p:sp>
        <p:nvSpPr>
          <p:cNvPr id="83972" name="Text Box 4">
            <a:extLst>
              <a:ext uri="{FF2B5EF4-FFF2-40B4-BE49-F238E27FC236}">
                <a16:creationId xmlns:a16="http://schemas.microsoft.com/office/drawing/2014/main" id="{3DA23A45-42E6-4436-94D5-477398254D5C}"/>
              </a:ext>
            </a:extLst>
          </p:cNvPr>
          <p:cNvSpPr txBox="1">
            <a:spLocks noChangeArrowheads="1"/>
          </p:cNvSpPr>
          <p:nvPr/>
        </p:nvSpPr>
        <p:spPr bwMode="auto">
          <a:xfrm>
            <a:off x="809625" y="1408113"/>
            <a:ext cx="693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marL="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spcBef>
                <a:spcPct val="20000"/>
              </a:spcBef>
              <a:spcAft>
                <a:spcPct val="0"/>
              </a:spcAft>
              <a:buFont typeface="Arial" pitchFamily="34" charset="0"/>
              <a:buChar char="»"/>
              <a:defRPr sz="2000" kern="1200">
                <a:solidFill>
                  <a:schemeClr val="tx1"/>
                </a:solidFill>
                <a:latin typeface="Calibri" panose="020f0502020204030204" pitchFamily="34" charset="0"/>
                <a:ea typeface="+mn-ea"/>
                <a:cs typeface="+mn-cs"/>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800">
                <a:latin typeface="Helvetica" panose="020b0604020202020204" pitchFamily="34" charset="0"/>
                <a:ea typeface="ＭＳ Ｐゴシック" panose="020b0600070205080204" pitchFamily="34" charset="-128"/>
              </a:rPr>
              <a:t>Let </a:t>
            </a:r>
            <a:r>
              <a:rPr lang="en-US" altLang="en-US" sz="1800" i="1">
                <a:latin typeface="Helvetica" panose="020b0604020202020204" pitchFamily="34" charset="0"/>
                <a:ea typeface="ＭＳ Ｐゴシック" panose="020b0600070205080204" pitchFamily="34" charset="-128"/>
              </a:rPr>
              <a:t>n</a:t>
            </a:r>
            <a:r>
              <a:rPr lang="en-US" altLang="en-US" sz="1800">
                <a:latin typeface="Helvetica" panose="020b0604020202020204" pitchFamily="34" charset="0"/>
                <a:ea typeface="ＭＳ Ｐゴシック" panose="020b0600070205080204" pitchFamily="34" charset="-128"/>
              </a:rPr>
              <a:t> = number of processes, and </a:t>
            </a:r>
            <a:r>
              <a:rPr lang="en-US" altLang="en-US" sz="1800" i="1">
                <a:latin typeface="Helvetica" panose="020b0604020202020204" pitchFamily="34" charset="0"/>
                <a:ea typeface="ＭＳ Ｐゴシック" panose="020b0600070205080204" pitchFamily="34" charset="-128"/>
              </a:rPr>
              <a:t>m </a:t>
            </a:r>
            <a:r>
              <a:rPr lang="en-US" altLang="en-US" sz="1800">
                <a:latin typeface="Helvetica" panose="020b0604020202020204" pitchFamily="34" charset="0"/>
                <a:ea typeface="ＭＳ Ｐゴシック" panose="020b0600070205080204" pitchFamily="34" charset="-128"/>
              </a:rPr>
              <a:t>= number of resources types. </a:t>
            </a:r>
          </a:p>
        </p:txBody>
      </p:sp>
      <p:grpSp>
        <p:nvGrpSpPr>
          <p:cNvPr id="5" name="Group 4">
            <a:extLst>
              <a:ext uri="{FF2B5EF4-FFF2-40B4-BE49-F238E27FC236}">
                <a16:creationId xmlns:a16="http://schemas.microsoft.com/office/drawing/2014/main" id="{87CE7AE6-0FFD-47D3-A348-BA7DD21347D2}"/>
              </a:ext>
            </a:extLst>
          </p:cNvPr>
          <p:cNvGrpSpPr/>
          <p:nvPr/>
        </p:nvGrpSpPr>
        <p:grpSpPr>
          <a:xfrm>
            <a:off x="20053" y="0"/>
            <a:ext cx="9144001" cy="6860735"/>
            <a:chExt cx="12192001" cy="6860735"/>
          </a:xfrm>
        </p:grpSpPr>
        <p:pic>
          <p:nvPicPr>
            <p:cNvPr id="6" name="Picture 2" descr="KL Deemed to be University Logo">
              <a:extLst>
                <a:ext uri="{FF2B5EF4-FFF2-40B4-BE49-F238E27FC236}">
                  <a16:creationId xmlns:a16="http://schemas.microsoft.com/office/drawing/2014/main" id="{7EAB5010-9DA4-4018-9681-91065FE0A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6DE1D96-2C4A-46EA-8CA1-1FD9B70400C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41DA75FC-7840-4A9B-910D-58585CECBF48}"/>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52F77F93-CA7F-4122-BACD-9BBE368511E9}"/>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3F36D8EA-26DD-42AF-9332-6C078E39E51F}"/>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56004989-2B1C-4B16-A8C1-84D4167718E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A5EF1362-A98D-40F9-B02A-016C9C9E378F}"/>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AD42A0A9-A5F1-4AC1-B641-F968EB7B79D1}"/>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6018" name="Rectangle 2">
            <a:extLst>
              <a:ext uri="{FF2B5EF4-FFF2-40B4-BE49-F238E27FC236}">
                <a16:creationId xmlns:a16="http://schemas.microsoft.com/office/drawing/2014/main" id="{55C75F58-BE2B-403F-806B-1DA34FB75183}"/>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Safety Algorithm</a:t>
            </a:r>
          </a:p>
        </p:txBody>
      </p:sp>
      <p:sp>
        <p:nvSpPr>
          <p:cNvPr id="86019" name="Rectangle 3">
            <a:extLst>
              <a:ext uri="{FF2B5EF4-FFF2-40B4-BE49-F238E27FC236}">
                <a16:creationId xmlns:a16="http://schemas.microsoft.com/office/drawing/2014/main" id="{FEE721DD-A498-4BDD-A3A6-A359782D96C8}"/>
              </a:ext>
            </a:extLst>
          </p:cNvPr>
          <p:cNvSpPr>
            <a:spLocks noGrp="1" noChangeArrowheads="1"/>
          </p:cNvSpPr>
          <p:nvPr>
            <p:ph type="body" idx="4294967295"/>
          </p:nvPr>
        </p:nvSpPr>
        <p:spPr>
          <a:xfrm>
            <a:off x="812800" y="1282700"/>
            <a:ext cx="7372350" cy="3824288"/>
          </a:xfrm>
        </p:spPr>
        <p:txBody>
          <a:bodyPr>
            <a:normAutofit lnSpcReduction="10000"/>
          </a:bodyPr>
          <a:lstStyle>
            <a:defPPr/>
          </a:lstStyle>
          <a:p>
            <a:pPr>
              <a:lnSpc>
                <a:spcPct val="90000"/>
              </a:lnSpc>
              <a:buFont typeface="Monotype Sorts" charset="2"/>
              <a:buNone/>
            </a:pPr>
            <a:r>
              <a:rPr lang="en-US" altLang="en-US" sz="2000">
                <a:ea typeface="ＭＳ Ｐゴシック" panose="020b0600070205080204" pitchFamily="34" charset="-128"/>
              </a:rPr>
              <a:t>1.	Let </a:t>
            </a:r>
            <a:r>
              <a:rPr lang="en-US" altLang="en-US" sz="2000" i="1">
                <a:solidFill>
                  <a:srgbClr val="000000"/>
                </a:solidFill>
                <a:ea typeface="ＭＳ Ｐゴシック" panose="020b0600070205080204" pitchFamily="34" charset="-128"/>
              </a:rPr>
              <a:t>Work </a:t>
            </a:r>
            <a:r>
              <a:rPr lang="en-US" altLang="en-US" sz="2000">
                <a:ea typeface="ＭＳ Ｐゴシック" panose="020b0600070205080204" pitchFamily="34" charset="-128"/>
              </a:rPr>
              <a:t>and </a:t>
            </a:r>
            <a:r>
              <a:rPr lang="en-US" altLang="en-US" sz="2000" i="1">
                <a:solidFill>
                  <a:srgbClr val="000000"/>
                </a:solidFill>
                <a:ea typeface="ＭＳ Ｐゴシック" panose="020b0600070205080204" pitchFamily="34" charset="-128"/>
              </a:rPr>
              <a:t>Finish</a:t>
            </a:r>
            <a:r>
              <a:rPr lang="en-US" altLang="en-US" sz="2000">
                <a:solidFill>
                  <a:srgbClr val="000000"/>
                </a:solidFill>
                <a:ea typeface="ＭＳ Ｐゴシック" panose="020b0600070205080204" pitchFamily="34" charset="-128"/>
              </a:rPr>
              <a:t> </a:t>
            </a:r>
            <a:r>
              <a:rPr lang="en-US" altLang="en-US" sz="2000">
                <a:ea typeface="ＭＳ Ｐゴシック" panose="020b0600070205080204" pitchFamily="34" charset="-128"/>
              </a:rPr>
              <a:t>be vectors of length</a:t>
            </a:r>
            <a:r>
              <a:rPr lang="en-US" altLang="en-US" sz="2000" i="1">
                <a:ea typeface="ＭＳ Ｐゴシック" panose="020b0600070205080204" pitchFamily="34" charset="-128"/>
              </a:rPr>
              <a:t> m</a:t>
            </a:r>
            <a:r>
              <a:rPr lang="en-US" altLang="en-US" sz="2000">
                <a:ea typeface="ＭＳ Ｐゴシック" panose="020b0600070205080204" pitchFamily="34" charset="-128"/>
              </a:rPr>
              <a:t> and</a:t>
            </a:r>
            <a:r>
              <a:rPr lang="en-US" altLang="en-US" sz="2000" i="1">
                <a:ea typeface="ＭＳ Ｐゴシック" panose="020b0600070205080204" pitchFamily="34" charset="-128"/>
              </a:rPr>
              <a:t> n</a:t>
            </a:r>
            <a:r>
              <a:rPr lang="en-US" altLang="en-US" sz="2000">
                <a:ea typeface="ＭＳ Ｐゴシック" panose="020b0600070205080204" pitchFamily="34" charset="-128"/>
              </a:rPr>
              <a:t>, respectively.  Initialize:</a:t>
            </a:r>
          </a:p>
          <a:p>
            <a:pPr lvl="3">
              <a:lnSpc>
                <a:spcPct val="90000"/>
              </a:lnSpc>
              <a:buFontTx/>
              <a:buNone/>
            </a:pPr>
            <a:r>
              <a:rPr lang="en-US" altLang="en-US" i="1">
                <a:ea typeface="ＭＳ Ｐゴシック" panose="020b0600070205080204" pitchFamily="34" charset="-128"/>
              </a:rPr>
              <a:t>Work </a:t>
            </a:r>
            <a:r>
              <a:rPr lang="en-US" altLang="en-US">
                <a:ea typeface="ＭＳ Ｐゴシック" panose="020b0600070205080204" pitchFamily="34" charset="-128"/>
              </a:rPr>
              <a:t>= </a:t>
            </a:r>
            <a:r>
              <a:rPr lang="en-US" altLang="en-US" i="1">
                <a:ea typeface="ＭＳ Ｐゴシック" panose="020b0600070205080204" pitchFamily="34" charset="-128"/>
              </a:rPr>
              <a:t>Available</a:t>
            </a:r>
          </a:p>
          <a:p>
            <a:pPr lvl="3">
              <a:lnSpc>
                <a:spcPct val="90000"/>
              </a:lnSpc>
              <a:buFontTx/>
              <a:buNone/>
            </a:pPr>
            <a:r>
              <a:rPr lang="en-US" altLang="en-US" i="1">
                <a:ea typeface="ＭＳ Ｐゴシック" panose="020b0600070205080204" pitchFamily="34" charset="-128"/>
              </a:rPr>
              <a:t>Finish </a:t>
            </a:r>
            <a:r>
              <a:rPr lang="en-US" altLang="en-US">
                <a:ea typeface="ＭＳ Ｐゴシック" panose="020b0600070205080204" pitchFamily="34" charset="-128"/>
              </a:rPr>
              <a:t>[</a:t>
            </a:r>
            <a:r>
              <a:rPr lang="en-US" altLang="en-US" i="1">
                <a:ea typeface="ＭＳ Ｐゴシック" panose="020b0600070205080204" pitchFamily="34" charset="-128"/>
              </a:rPr>
              <a:t>i</a:t>
            </a:r>
            <a:r>
              <a:rPr lang="en-US" altLang="en-US">
                <a:ea typeface="ＭＳ Ｐゴシック" panose="020b0600070205080204" pitchFamily="34" charset="-128"/>
              </a:rPr>
              <a:t>] =</a:t>
            </a:r>
            <a:r>
              <a:rPr lang="en-US" altLang="en-US" i="1">
                <a:ea typeface="ＭＳ Ｐゴシック" panose="020b0600070205080204" pitchFamily="34" charset="-128"/>
              </a:rPr>
              <a:t> false </a:t>
            </a:r>
            <a:r>
              <a:rPr lang="en-US" altLang="en-US">
                <a:ea typeface="ＭＳ Ｐゴシック" panose="020b0600070205080204" pitchFamily="34" charset="-128"/>
              </a:rPr>
              <a:t>for</a:t>
            </a:r>
            <a:r>
              <a:rPr lang="en-US" altLang="en-US" i="1">
                <a:ea typeface="ＭＳ Ｐゴシック" panose="020b0600070205080204" pitchFamily="34" charset="-128"/>
              </a:rPr>
              <a:t> i</a:t>
            </a:r>
            <a:r>
              <a:rPr lang="en-US" altLang="en-US">
                <a:ea typeface="ＭＳ Ｐゴシック" panose="020b0600070205080204" pitchFamily="34" charset="-128"/>
              </a:rPr>
              <a:t> = 0, 1, …, </a:t>
            </a:r>
            <a:r>
              <a:rPr lang="en-US" altLang="en-US" i="1">
                <a:ea typeface="ＭＳ Ｐゴシック" panose="020b0600070205080204" pitchFamily="34" charset="-128"/>
              </a:rPr>
              <a:t>n- </a:t>
            </a:r>
            <a:r>
              <a:rPr lang="en-US" altLang="en-US">
                <a:ea typeface="ＭＳ Ｐゴシック" panose="020b0600070205080204" pitchFamily="34" charset="-128"/>
              </a:rPr>
              <a:t>1</a:t>
            </a:r>
          </a:p>
          <a:p>
            <a:pPr>
              <a:lnSpc>
                <a:spcPct val="90000"/>
              </a:lnSpc>
              <a:buFont typeface="Monotype Sorts" charset="2"/>
              <a:buNone/>
            </a:pPr>
            <a:r>
              <a:rPr lang="en-US" altLang="en-US" sz="2000">
                <a:ea typeface="ＭＳ Ｐゴシック" panose="020b0600070205080204" pitchFamily="34" charset="-128"/>
              </a:rPr>
              <a:t>2.	Find and </a:t>
            </a:r>
            <a:r>
              <a:rPr lang="en-US" altLang="en-US" sz="2000" i="1">
                <a:ea typeface="ＭＳ Ｐゴシック" panose="020b0600070205080204" pitchFamily="34" charset="-128"/>
              </a:rPr>
              <a:t>i </a:t>
            </a:r>
            <a:r>
              <a:rPr lang="en-US" altLang="en-US" sz="2000">
                <a:ea typeface="ＭＳ Ｐゴシック" panose="020b0600070205080204" pitchFamily="34" charset="-128"/>
              </a:rPr>
              <a:t>such that both: </a:t>
            </a:r>
          </a:p>
          <a:p>
            <a:pPr lvl="1">
              <a:lnSpc>
                <a:spcPct val="90000"/>
              </a:lnSpc>
              <a:buFont typeface="Monotype Sorts" charset="2"/>
              <a:buNone/>
            </a:pPr>
            <a:r>
              <a:rPr lang="en-US" altLang="en-US" sz="2000">
                <a:ea typeface="ＭＳ Ｐゴシック" panose="020b0600070205080204" pitchFamily="34" charset="-128"/>
              </a:rPr>
              <a:t>(a) </a:t>
            </a:r>
            <a:r>
              <a:rPr lang="en-US" altLang="en-US" sz="2000" i="1">
                <a:ea typeface="ＭＳ Ｐゴシック" panose="020b0600070205080204" pitchFamily="34" charset="-128"/>
              </a:rPr>
              <a:t>Finish</a:t>
            </a:r>
            <a:r>
              <a:rPr lang="en-US" altLang="en-US" sz="2000">
                <a:ea typeface="ＭＳ Ｐゴシック" panose="020b0600070205080204" pitchFamily="34" charset="-128"/>
              </a:rPr>
              <a:t> [</a:t>
            </a:r>
            <a:r>
              <a:rPr lang="en-US" altLang="en-US" sz="2000" i="1">
                <a:ea typeface="ＭＳ Ｐゴシック" panose="020b0600070205080204" pitchFamily="34" charset="-128"/>
              </a:rPr>
              <a:t>i</a:t>
            </a:r>
            <a:r>
              <a:rPr lang="en-US" altLang="en-US" sz="2000">
                <a:ea typeface="ＭＳ Ｐゴシック" panose="020b0600070205080204" pitchFamily="34" charset="-128"/>
              </a:rPr>
              <a:t>] = </a:t>
            </a:r>
            <a:r>
              <a:rPr lang="en-US" altLang="en-US" sz="2000" i="1">
                <a:ea typeface="ＭＳ Ｐゴシック" panose="020b0600070205080204" pitchFamily="34" charset="-128"/>
              </a:rPr>
              <a:t>false</a:t>
            </a:r>
            <a:endParaRPr lang="en-US" altLang="en-US" sz="2000">
              <a:ea typeface="ＭＳ Ｐゴシック" panose="020b0600070205080204" pitchFamily="34" charset="-128"/>
            </a:endParaRPr>
          </a:p>
          <a:p>
            <a:pPr lvl="1">
              <a:lnSpc>
                <a:spcPct val="90000"/>
              </a:lnSpc>
              <a:buFont typeface="Monotype Sorts" charset="2"/>
              <a:buNone/>
            </a:pPr>
            <a:r>
              <a:rPr lang="en-US" altLang="en-US" sz="2000">
                <a:ea typeface="ＭＳ Ｐゴシック" panose="020b0600070205080204" pitchFamily="34" charset="-128"/>
              </a:rPr>
              <a:t>(b) </a:t>
            </a:r>
            <a:r>
              <a:rPr lang="en-US" altLang="en-US" sz="2000" i="1">
                <a:ea typeface="ＭＳ Ｐゴシック" panose="020b0600070205080204" pitchFamily="34" charset="-128"/>
              </a:rPr>
              <a:t>Need</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a:t>
            </a:r>
            <a:r>
              <a:rPr lang="en-US" altLang="en-US" sz="2000">
                <a:ea typeface="ＭＳ Ｐゴシック" panose="020b0600070205080204" pitchFamily="34" charset="-128"/>
                <a:sym typeface="Symbol" panose="05050102010706020507" pitchFamily="18" charset="2"/>
              </a:rPr>
              <a:t> </a:t>
            </a:r>
            <a:r>
              <a:rPr lang="en-US" altLang="en-US" sz="2000" i="1">
                <a:ea typeface="ＭＳ Ｐゴシック" panose="020b0600070205080204" pitchFamily="34" charset="-128"/>
                <a:sym typeface="Symbol" panose="05050102010706020507" pitchFamily="18" charset="2"/>
              </a:rPr>
              <a:t>Work</a:t>
            </a:r>
          </a:p>
          <a:p>
            <a:pPr lvl="1">
              <a:lnSpc>
                <a:spcPct val="90000"/>
              </a:lnSpc>
              <a:buFont typeface="Monotype Sorts" charset="2"/>
              <a:buNone/>
            </a:pPr>
            <a:r>
              <a:rPr lang="en-US" altLang="en-US" sz="2000">
                <a:ea typeface="ＭＳ Ｐゴシック" panose="020b0600070205080204" pitchFamily="34" charset="-128"/>
                <a:sym typeface="Symbol" panose="05050102010706020507" pitchFamily="18" charset="2"/>
              </a:rPr>
              <a:t>If no such </a:t>
            </a:r>
            <a:r>
              <a:rPr lang="en-US" altLang="en-US" sz="2000" i="1">
                <a:ea typeface="ＭＳ Ｐゴシック" panose="020b0600070205080204" pitchFamily="34" charset="-128"/>
                <a:sym typeface="Symbol" panose="05050102010706020507" pitchFamily="18" charset="2"/>
              </a:rPr>
              <a:t>i </a:t>
            </a:r>
            <a:r>
              <a:rPr lang="en-US" altLang="en-US" sz="2000">
                <a:ea typeface="ＭＳ Ｐゴシック" panose="020b0600070205080204" pitchFamily="34" charset="-128"/>
                <a:sym typeface="Symbol" panose="05050102010706020507" pitchFamily="18" charset="2"/>
              </a:rPr>
              <a:t>exists, go to step 4</a:t>
            </a:r>
          </a:p>
          <a:p>
            <a:pPr>
              <a:lnSpc>
                <a:spcPct val="90000"/>
              </a:lnSpc>
              <a:buFont typeface="Monotype Sorts" charset="2"/>
              <a:buNone/>
            </a:pPr>
            <a:r>
              <a:rPr lang="en-US" altLang="en-US" sz="2000">
                <a:ea typeface="ＭＳ Ｐゴシック" panose="020b0600070205080204" pitchFamily="34" charset="-128"/>
              </a:rPr>
              <a:t>3.	</a:t>
            </a:r>
            <a:r>
              <a:rPr lang="en-US" altLang="en-US" sz="2000" i="1">
                <a:ea typeface="ＭＳ Ｐゴシック" panose="020b0600070205080204" pitchFamily="34" charset="-128"/>
              </a:rPr>
              <a:t>Work</a:t>
            </a:r>
            <a:r>
              <a:rPr lang="en-US" altLang="en-US" sz="2000">
                <a:ea typeface="ＭＳ Ｐゴシック" panose="020b0600070205080204" pitchFamily="34" charset="-128"/>
              </a:rPr>
              <a:t> = </a:t>
            </a:r>
            <a:r>
              <a:rPr lang="en-US" altLang="en-US" sz="2000" i="1">
                <a:ea typeface="ＭＳ Ｐゴシック" panose="020b0600070205080204" pitchFamily="34" charset="-128"/>
              </a:rPr>
              <a:t>Work </a:t>
            </a:r>
            <a:r>
              <a:rPr lang="en-US" altLang="en-US" sz="2000">
                <a:ea typeface="ＭＳ Ｐゴシック" panose="020b0600070205080204" pitchFamily="34" charset="-128"/>
              </a:rPr>
              <a:t>+ </a:t>
            </a:r>
            <a:r>
              <a:rPr lang="en-US" altLang="en-US" sz="2000" i="1">
                <a:ea typeface="ＭＳ Ｐゴシック" panose="020b0600070205080204" pitchFamily="34" charset="-128"/>
              </a:rPr>
              <a:t>Allocation</a:t>
            </a:r>
            <a:r>
              <a:rPr lang="en-US" altLang="en-US" sz="2000" i="1" baseline="-25000">
                <a:ea typeface="ＭＳ Ｐゴシック" panose="020b0600070205080204" pitchFamily="34" charset="-128"/>
              </a:rPr>
              <a:t>i</a:t>
            </a:r>
            <a:br>
              <a:rPr lang="en-US" altLang="en-US" sz="2000">
                <a:ea typeface="ＭＳ Ｐゴシック" panose="020b0600070205080204" pitchFamily="34" charset="-128"/>
              </a:rPr>
            </a:br>
            <a:r>
              <a:rPr lang="en-US" altLang="en-US" sz="2000" i="1">
                <a:ea typeface="ＭＳ Ｐゴシック" panose="020b0600070205080204" pitchFamily="34" charset="-128"/>
              </a:rPr>
              <a:t>Finish</a:t>
            </a:r>
            <a:r>
              <a:rPr lang="en-US" altLang="en-US" sz="2000">
                <a:ea typeface="ＭＳ Ｐゴシック" panose="020b0600070205080204" pitchFamily="34" charset="-128"/>
              </a:rPr>
              <a:t>[</a:t>
            </a:r>
            <a:r>
              <a:rPr lang="en-US" altLang="en-US" sz="2000" i="1">
                <a:ea typeface="ＭＳ Ｐゴシック" panose="020b0600070205080204" pitchFamily="34" charset="-128"/>
              </a:rPr>
              <a:t>i</a:t>
            </a:r>
            <a:r>
              <a:rPr lang="en-US" altLang="en-US" sz="2000">
                <a:ea typeface="ＭＳ Ｐゴシック" panose="020b0600070205080204" pitchFamily="34" charset="-128"/>
              </a:rPr>
              <a:t>] =</a:t>
            </a:r>
            <a:r>
              <a:rPr lang="en-US" altLang="en-US" sz="2000" i="1">
                <a:ea typeface="ＭＳ Ｐゴシック" panose="020b0600070205080204" pitchFamily="34" charset="-128"/>
              </a:rPr>
              <a:t> true</a:t>
            </a:r>
            <a:br>
              <a:rPr lang="en-US" altLang="en-US" sz="2000">
                <a:ea typeface="ＭＳ Ｐゴシック" panose="020b0600070205080204" pitchFamily="34" charset="-128"/>
              </a:rPr>
            </a:br>
            <a:r>
              <a:rPr lang="en-US" altLang="en-US" sz="2000">
                <a:ea typeface="ＭＳ Ｐゴシック" panose="020b0600070205080204" pitchFamily="34" charset="-128"/>
              </a:rPr>
              <a:t>go to step 2</a:t>
            </a:r>
          </a:p>
          <a:p>
            <a:pPr>
              <a:lnSpc>
                <a:spcPct val="90000"/>
              </a:lnSpc>
              <a:buFont typeface="Monotype Sorts" charset="2"/>
              <a:buNone/>
            </a:pPr>
            <a:r>
              <a:rPr lang="en-US" altLang="en-US" sz="2000">
                <a:ea typeface="ＭＳ Ｐゴシック" panose="020b0600070205080204" pitchFamily="34" charset="-128"/>
              </a:rPr>
              <a:t>4.	If </a:t>
            </a:r>
            <a:r>
              <a:rPr lang="en-US" altLang="en-US" sz="2000" i="1">
                <a:ea typeface="ＭＳ Ｐゴシック" panose="020b0600070205080204" pitchFamily="34" charset="-128"/>
              </a:rPr>
              <a:t>Finish</a:t>
            </a:r>
            <a:r>
              <a:rPr lang="en-US" altLang="en-US" sz="2000">
                <a:ea typeface="ＭＳ Ｐゴシック" panose="020b0600070205080204" pitchFamily="34" charset="-128"/>
              </a:rPr>
              <a:t> [</a:t>
            </a:r>
            <a:r>
              <a:rPr lang="en-US" altLang="en-US" sz="2000" i="1">
                <a:ea typeface="ＭＳ Ｐゴシック" panose="020b0600070205080204" pitchFamily="34" charset="-128"/>
              </a:rPr>
              <a:t>i</a:t>
            </a:r>
            <a:r>
              <a:rPr lang="en-US" altLang="en-US" sz="2000">
                <a:ea typeface="ＭＳ Ｐゴシック" panose="020b0600070205080204" pitchFamily="34" charset="-128"/>
              </a:rPr>
              <a:t>] == true for all </a:t>
            </a:r>
            <a:r>
              <a:rPr lang="en-US" altLang="en-US" sz="2000" i="1">
                <a:ea typeface="ＭＳ Ｐゴシック" panose="020b0600070205080204" pitchFamily="34" charset="-128"/>
              </a:rPr>
              <a:t>i</a:t>
            </a:r>
            <a:r>
              <a:rPr lang="en-US" altLang="en-US" sz="2000">
                <a:ea typeface="ＭＳ Ｐゴシック" panose="020b0600070205080204" pitchFamily="34" charset="-128"/>
              </a:rPr>
              <a:t>, then the system is in a safe state</a:t>
            </a:r>
          </a:p>
        </p:txBody>
      </p:sp>
      <p:grpSp>
        <p:nvGrpSpPr>
          <p:cNvPr id="4" name="Group 3">
            <a:extLst>
              <a:ext uri="{FF2B5EF4-FFF2-40B4-BE49-F238E27FC236}">
                <a16:creationId xmlns:a16="http://schemas.microsoft.com/office/drawing/2014/main" id="{122976C9-22CC-451E-B71C-84B58948C01A}"/>
              </a:ext>
            </a:extLst>
          </p:cNvPr>
          <p:cNvGrpSpPr/>
          <p:nvPr/>
        </p:nvGrpSpPr>
        <p:grpSpPr>
          <a:xfrm>
            <a:off x="20053" y="0"/>
            <a:ext cx="9144001" cy="6860735"/>
            <a:chExt cx="12192001" cy="6860735"/>
          </a:xfrm>
        </p:grpSpPr>
        <p:pic>
          <p:nvPicPr>
            <p:cNvPr id="5" name="Picture 2" descr="KL Deemed to be University Logo">
              <a:extLst>
                <a:ext uri="{FF2B5EF4-FFF2-40B4-BE49-F238E27FC236}">
                  <a16:creationId xmlns:a16="http://schemas.microsoft.com/office/drawing/2014/main" id="{F3BD9DB7-883D-409C-974C-3B1DDE1D9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AD0DB5-5A68-4131-8A6E-1EBBA379642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79693994-70BA-40BA-B5B1-55F0DE5884B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B7E10253-FED3-4B0D-99AE-40BB84BBF69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61A8F730-7DA1-49ED-94D2-ABB5558C94C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7D3B2286-6ABC-47E3-8B29-5908FDAEE942}"/>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1BFDC11F-2072-4C9E-B47B-7A9A8EC3186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859D6F7A-6C85-4B66-B92F-DF8BBC3435C2}"/>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8066" name="Rectangle 2">
            <a:extLst>
              <a:ext uri="{FF2B5EF4-FFF2-40B4-BE49-F238E27FC236}">
                <a16:creationId xmlns:a16="http://schemas.microsoft.com/office/drawing/2014/main" id="{79C108C5-B3C8-46FE-B552-823345AE271C}"/>
              </a:ext>
            </a:extLst>
          </p:cNvPr>
          <p:cNvSpPr>
            <a:spLocks noGrp="1" noChangeArrowheads="1"/>
          </p:cNvSpPr>
          <p:nvPr>
            <p:ph type="title"/>
          </p:nvPr>
        </p:nvSpPr>
        <p:spPr>
          <a:xfrm>
            <a:off x="1030288" y="271463"/>
            <a:ext cx="7924800" cy="457200"/>
          </a:xfrm>
        </p:spPr>
        <p:txBody>
          <a:bodyPr>
            <a:normAutofit fontScale="90000"/>
          </a:bodyPr>
          <a:lstStyle>
            <a:defPPr/>
          </a:lstStyle>
          <a:p>
            <a:pPr eaLnBrk="1" hangingPunct="1"/>
            <a:r>
              <a:rPr lang="en-US" altLang="en-US" sz="2800">
                <a:ea typeface="ＭＳ Ｐゴシック" panose="020b0600070205080204" pitchFamily="34" charset="-128"/>
              </a:rPr>
              <a:t>Resource-Request Algorithm for Process </a:t>
            </a:r>
            <a:r>
              <a:rPr lang="en-US" altLang="en-US" sz="2800" i="1">
                <a:ea typeface="ＭＳ Ｐゴシック" panose="020b0600070205080204" pitchFamily="34" charset="-128"/>
              </a:rPr>
              <a:t>P</a:t>
            </a:r>
            <a:r>
              <a:rPr lang="en-US" altLang="en-US" sz="2800" i="1" baseline="-25000">
                <a:ea typeface="ＭＳ Ｐゴシック" panose="020b0600070205080204" pitchFamily="34" charset="-128"/>
              </a:rPr>
              <a:t>i</a:t>
            </a:r>
            <a:endParaRPr lang="en-US" altLang="en-US" sz="2800">
              <a:ea typeface="ＭＳ Ｐゴシック" panose="020b0600070205080204" pitchFamily="34" charset="-128"/>
            </a:endParaRPr>
          </a:p>
        </p:txBody>
      </p:sp>
      <p:sp>
        <p:nvSpPr>
          <p:cNvPr id="88067" name="Rectangle 3">
            <a:extLst>
              <a:ext uri="{FF2B5EF4-FFF2-40B4-BE49-F238E27FC236}">
                <a16:creationId xmlns:a16="http://schemas.microsoft.com/office/drawing/2014/main" id="{5ADB4B53-6E0A-40B8-BC8F-F9CDFDC29C43}"/>
              </a:ext>
            </a:extLst>
          </p:cNvPr>
          <p:cNvSpPr>
            <a:spLocks noGrp="1" noChangeArrowheads="1"/>
          </p:cNvSpPr>
          <p:nvPr>
            <p:ph type="body" idx="4294967295"/>
          </p:nvPr>
        </p:nvSpPr>
        <p:spPr>
          <a:xfrm>
            <a:off x="822325" y="1271588"/>
            <a:ext cx="7029450" cy="4686300"/>
          </a:xfrm>
        </p:spPr>
        <p:txBody>
          <a:bodyPr/>
          <a:lstStyle>
            <a:defPPr/>
          </a:lstStyle>
          <a:p>
            <a:pPr>
              <a:lnSpc>
                <a:spcPct val="90000"/>
              </a:lnSpc>
              <a:buFont typeface="Monotype Sorts" charset="2"/>
              <a:buNone/>
            </a:pPr>
            <a:r>
              <a:rPr lang="en-US" altLang="en-US" i="1">
                <a:ea typeface="ＭＳ Ｐゴシック" panose="020b0600070205080204" pitchFamily="34" charset="-128"/>
              </a:rPr>
              <a:t>      </a:t>
            </a:r>
            <a:r>
              <a:rPr lang="en-US" altLang="en-US" sz="2000" i="1">
                <a:ea typeface="ＭＳ Ｐゴシック" panose="020b0600070205080204" pitchFamily="34" charset="-128"/>
              </a:rPr>
              <a:t>Request</a:t>
            </a:r>
            <a:r>
              <a:rPr lang="en-US" altLang="en-US" sz="2000">
                <a:ea typeface="ＭＳ Ｐゴシック" panose="020b0600070205080204" pitchFamily="34" charset="-128"/>
              </a:rPr>
              <a:t> = request vector for process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If </a:t>
            </a:r>
            <a:r>
              <a:rPr lang="en-US" altLang="en-US" sz="2000" i="1">
                <a:ea typeface="ＭＳ Ｐゴシック" panose="020b0600070205080204" pitchFamily="34" charset="-128"/>
              </a:rPr>
              <a:t>Request</a:t>
            </a:r>
            <a:r>
              <a:rPr lang="en-US" altLang="en-US" sz="2000" i="1" baseline="-25000">
                <a:ea typeface="ＭＳ Ｐゴシック" panose="020b0600070205080204" pitchFamily="34" charset="-128"/>
              </a:rPr>
              <a:t>i</a:t>
            </a:r>
            <a:r>
              <a:rPr lang="en-US" altLang="en-US" sz="2000" baseline="-25000">
                <a:ea typeface="ＭＳ Ｐゴシック" panose="020b0600070205080204" pitchFamily="34" charset="-128"/>
              </a:rPr>
              <a:t> </a:t>
            </a:r>
            <a:r>
              <a:rPr lang="en-US" altLang="en-US" sz="2000">
                <a:ea typeface="ＭＳ Ｐゴシック" panose="020b0600070205080204" pitchFamily="34" charset="-128"/>
              </a:rPr>
              <a:t>[</a:t>
            </a:r>
            <a:r>
              <a:rPr lang="en-US" altLang="en-US" sz="2000" i="1">
                <a:ea typeface="ＭＳ Ｐゴシック" panose="020b0600070205080204" pitchFamily="34" charset="-128"/>
              </a:rPr>
              <a:t>j</a:t>
            </a:r>
            <a:r>
              <a:rPr lang="en-US" altLang="en-US" sz="2000">
                <a:ea typeface="ＭＳ Ｐゴシック" panose="020b0600070205080204" pitchFamily="34" charset="-128"/>
              </a:rPr>
              <a:t>] = </a:t>
            </a:r>
            <a:r>
              <a:rPr lang="en-US" altLang="en-US" sz="2000" i="1">
                <a:ea typeface="ＭＳ Ｐゴシック" panose="020b0600070205080204" pitchFamily="34" charset="-128"/>
              </a:rPr>
              <a:t>k</a:t>
            </a:r>
            <a:r>
              <a:rPr lang="en-US" altLang="en-US" sz="2000">
                <a:ea typeface="ＭＳ Ｐゴシック" panose="020b0600070205080204" pitchFamily="34" charset="-128"/>
              </a:rPr>
              <a:t> then process </a:t>
            </a:r>
            <a:r>
              <a:rPr lang="en-US" altLang="en-US" sz="2000" i="1">
                <a:ea typeface="ＭＳ Ｐゴシック" panose="020b0600070205080204" pitchFamily="34" charset="-128"/>
              </a:rPr>
              <a:t>P</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wants </a:t>
            </a:r>
            <a:r>
              <a:rPr lang="en-US" altLang="en-US" sz="2000" i="1">
                <a:ea typeface="ＭＳ Ｐゴシック" panose="020b0600070205080204" pitchFamily="34" charset="-128"/>
              </a:rPr>
              <a:t>k</a:t>
            </a:r>
            <a:r>
              <a:rPr lang="en-US" altLang="en-US" sz="2000">
                <a:ea typeface="ＭＳ Ｐゴシック" panose="020b0600070205080204" pitchFamily="34" charset="-128"/>
              </a:rPr>
              <a:t> instances of resource type </a:t>
            </a:r>
            <a:r>
              <a:rPr lang="en-US" altLang="en-US" sz="2000" i="1">
                <a:ea typeface="ＭＳ Ｐゴシック" panose="020b0600070205080204" pitchFamily="34" charset="-128"/>
              </a:rPr>
              <a:t>R</a:t>
            </a:r>
            <a:r>
              <a:rPr lang="en-US" altLang="en-US" sz="2000" i="1" baseline="-25000">
                <a:ea typeface="ＭＳ Ｐゴシック" panose="020b0600070205080204" pitchFamily="34" charset="-128"/>
              </a:rPr>
              <a:t>j</a:t>
            </a:r>
            <a:endParaRPr lang="en-US" altLang="en-US" sz="2000" baseline="-25000">
              <a:ea typeface="ＭＳ Ｐゴシック" panose="020b0600070205080204" pitchFamily="34" charset="-128"/>
            </a:endParaRPr>
          </a:p>
          <a:p>
            <a:pPr lvl="1">
              <a:lnSpc>
                <a:spcPct val="90000"/>
              </a:lnSpc>
              <a:buFont typeface="Monotype Sorts" charset="2"/>
              <a:buNone/>
            </a:pPr>
            <a:r>
              <a:rPr lang="en-US" altLang="en-US" sz="2000">
                <a:ea typeface="ＭＳ Ｐゴシック" panose="020b0600070205080204" pitchFamily="34" charset="-128"/>
              </a:rPr>
              <a:t>1.	If </a:t>
            </a:r>
            <a:r>
              <a:rPr lang="en-US" altLang="en-US" sz="2000" i="1">
                <a:ea typeface="ＭＳ Ｐゴシック" panose="020b0600070205080204" pitchFamily="34" charset="-128"/>
              </a:rPr>
              <a:t>Request</a:t>
            </a:r>
            <a:r>
              <a:rPr lang="en-US" altLang="en-US" sz="2000" i="1" baseline="-25000">
                <a:ea typeface="ＭＳ Ｐゴシック" panose="020b0600070205080204" pitchFamily="34" charset="-128"/>
              </a:rPr>
              <a:t>i</a:t>
            </a:r>
            <a:r>
              <a:rPr lang="en-US" altLang="en-US" sz="2000" i="1">
                <a:ea typeface="ＭＳ Ｐゴシック" panose="020b0600070205080204" pitchFamily="34" charset="-128"/>
              </a:rPr>
              <a:t> </a:t>
            </a:r>
            <a:r>
              <a:rPr lang="en-US" altLang="en-US" sz="2000">
                <a:ea typeface="ＭＳ Ｐゴシック" panose="020b0600070205080204" pitchFamily="34" charset="-128"/>
                <a:sym typeface="Symbol" panose="05050102010706020507" pitchFamily="18" charset="2"/>
              </a:rPr>
              <a:t> </a:t>
            </a:r>
            <a:r>
              <a:rPr lang="en-US" altLang="en-US" sz="2000" i="1">
                <a:ea typeface="ＭＳ Ｐゴシック" panose="020b0600070205080204" pitchFamily="34" charset="-128"/>
                <a:sym typeface="Symbol" panose="05050102010706020507" pitchFamily="18" charset="2"/>
              </a:rPr>
              <a:t>Need</a:t>
            </a:r>
            <a:r>
              <a:rPr lang="en-US" altLang="en-US" sz="2000" i="1" baseline="-25000">
                <a:ea typeface="ＭＳ Ｐゴシック" panose="020b0600070205080204" pitchFamily="34" charset="-128"/>
                <a:sym typeface="Symbol" panose="05050102010706020507" pitchFamily="18" charset="2"/>
              </a:rPr>
              <a:t>i</a:t>
            </a:r>
            <a:r>
              <a:rPr lang="en-US" altLang="en-US" sz="2000" i="1">
                <a:ea typeface="ＭＳ Ｐゴシック" panose="020b0600070205080204" pitchFamily="34" charset="-128"/>
                <a:sym typeface="Symbol" panose="05050102010706020507" pitchFamily="18" charset="2"/>
              </a:rPr>
              <a:t> </a:t>
            </a:r>
            <a:r>
              <a:rPr lang="en-US" altLang="en-US" sz="2000">
                <a:ea typeface="ＭＳ Ｐゴシック" panose="020b0600070205080204" pitchFamily="34" charset="-128"/>
                <a:sym typeface="Symbol" panose="05050102010706020507" pitchFamily="18" charset="2"/>
              </a:rPr>
              <a:t>go to step 2.  Otherwise, raise error condition, since process has exceeded its maximum claim</a:t>
            </a:r>
          </a:p>
          <a:p>
            <a:pPr lvl="1">
              <a:lnSpc>
                <a:spcPct val="90000"/>
              </a:lnSpc>
              <a:buFont typeface="Monotype Sorts" charset="2"/>
              <a:buNone/>
            </a:pPr>
            <a:r>
              <a:rPr lang="en-US" altLang="en-US" sz="2000">
                <a:ea typeface="ＭＳ Ｐゴシック" panose="020b0600070205080204" pitchFamily="34" charset="-128"/>
                <a:sym typeface="Symbol" panose="05050102010706020507" pitchFamily="18" charset="2"/>
              </a:rPr>
              <a:t>2.	If </a:t>
            </a:r>
            <a:r>
              <a:rPr lang="en-US" altLang="en-US" sz="2000" i="1">
                <a:ea typeface="ＭＳ Ｐゴシック" panose="020b0600070205080204" pitchFamily="34" charset="-128"/>
              </a:rPr>
              <a:t>Request</a:t>
            </a:r>
            <a:r>
              <a:rPr lang="en-US" altLang="en-US" sz="2000" i="1" baseline="-25000">
                <a:ea typeface="ＭＳ Ｐゴシック" panose="020b0600070205080204" pitchFamily="34" charset="-128"/>
              </a:rPr>
              <a:t>i</a:t>
            </a:r>
            <a:r>
              <a:rPr lang="en-US" altLang="en-US" sz="2000">
                <a:ea typeface="ＭＳ Ｐゴシック" panose="020b0600070205080204" pitchFamily="34" charset="-128"/>
              </a:rPr>
              <a:t> </a:t>
            </a:r>
            <a:r>
              <a:rPr lang="en-US" altLang="en-US" sz="2000">
                <a:ea typeface="ＭＳ Ｐゴシック" panose="020b0600070205080204" pitchFamily="34" charset="-128"/>
                <a:sym typeface="Symbol" panose="05050102010706020507" pitchFamily="18" charset="2"/>
              </a:rPr>
              <a:t> </a:t>
            </a:r>
            <a:r>
              <a:rPr lang="en-US" altLang="en-US" sz="2000" i="1">
                <a:ea typeface="ＭＳ Ｐゴシック" panose="020b0600070205080204" pitchFamily="34" charset="-128"/>
                <a:sym typeface="Symbol" panose="05050102010706020507" pitchFamily="18" charset="2"/>
              </a:rPr>
              <a:t>Available</a:t>
            </a:r>
            <a:r>
              <a:rPr lang="en-US" altLang="en-US" sz="2000">
                <a:ea typeface="ＭＳ Ｐゴシック" panose="020b0600070205080204" pitchFamily="34" charset="-128"/>
                <a:sym typeface="Symbol" panose="05050102010706020507" pitchFamily="18" charset="2"/>
              </a:rPr>
              <a:t>, go to step 3.  Otherwise </a:t>
            </a:r>
            <a:r>
              <a:rPr lang="en-US" altLang="en-US" sz="2000" i="1">
                <a:ea typeface="ＭＳ Ｐゴシック" panose="020b0600070205080204" pitchFamily="34" charset="-128"/>
                <a:sym typeface="Symbol" panose="05050102010706020507" pitchFamily="18" charset="2"/>
              </a:rPr>
              <a:t>P</a:t>
            </a:r>
            <a:r>
              <a:rPr lang="en-US" altLang="en-US" sz="2000" i="1" baseline="-25000">
                <a:ea typeface="ＭＳ Ｐゴシック" panose="020b0600070205080204" pitchFamily="34" charset="-128"/>
                <a:sym typeface="Symbol" panose="05050102010706020507" pitchFamily="18" charset="2"/>
              </a:rPr>
              <a:t>i</a:t>
            </a:r>
            <a:r>
              <a:rPr lang="en-US" altLang="en-US" sz="2000">
                <a:ea typeface="ＭＳ Ｐゴシック" panose="020b0600070205080204" pitchFamily="34" charset="-128"/>
                <a:sym typeface="Symbol" panose="05050102010706020507" pitchFamily="18" charset="2"/>
              </a:rPr>
              <a:t>  must wait, since resources are not available</a:t>
            </a:r>
          </a:p>
          <a:p>
            <a:pPr lvl="1">
              <a:lnSpc>
                <a:spcPct val="90000"/>
              </a:lnSpc>
              <a:buFont typeface="Monotype Sorts" charset="2"/>
              <a:buNone/>
            </a:pPr>
            <a:r>
              <a:rPr lang="en-US" altLang="en-US" sz="2000">
                <a:ea typeface="ＭＳ Ｐゴシック" panose="020b0600070205080204" pitchFamily="34" charset="-128"/>
                <a:sym typeface="Symbol" panose="05050102010706020507" pitchFamily="18" charset="2"/>
              </a:rPr>
              <a:t>3.	Pretend to allocate requested resources to </a:t>
            </a:r>
            <a:r>
              <a:rPr lang="en-US" altLang="en-US" sz="2000" i="1">
                <a:ea typeface="ＭＳ Ｐゴシック" panose="020b0600070205080204" pitchFamily="34" charset="-128"/>
                <a:sym typeface="Symbol" panose="05050102010706020507" pitchFamily="18" charset="2"/>
              </a:rPr>
              <a:t>P</a:t>
            </a:r>
            <a:r>
              <a:rPr lang="en-US" altLang="en-US" sz="2000" i="1" baseline="-25000">
                <a:ea typeface="ＭＳ Ｐゴシック" panose="020b0600070205080204" pitchFamily="34" charset="-128"/>
                <a:sym typeface="Symbol" panose="05050102010706020507" pitchFamily="18" charset="2"/>
              </a:rPr>
              <a:t>i</a:t>
            </a:r>
            <a:r>
              <a:rPr lang="en-US" altLang="en-US" sz="2000">
                <a:ea typeface="ＭＳ Ｐゴシック" panose="020b0600070205080204" pitchFamily="34" charset="-128"/>
                <a:sym typeface="Symbol" panose="05050102010706020507" pitchFamily="18" charset="2"/>
              </a:rPr>
              <a:t> by modifying the state as follows:</a:t>
            </a:r>
          </a:p>
          <a:p>
            <a:pPr lvl="3">
              <a:lnSpc>
                <a:spcPct val="90000"/>
              </a:lnSpc>
              <a:buFontTx/>
              <a:buNone/>
            </a:pP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Available</a:t>
            </a:r>
            <a:r>
              <a:rPr lang="en-US" altLang="en-US">
                <a:ea typeface="ＭＳ Ｐゴシック" panose="020b0600070205080204" pitchFamily="34" charset="-128"/>
                <a:sym typeface="Symbol" panose="05050102010706020507" pitchFamily="18" charset="2"/>
              </a:rPr>
              <a:t> = </a:t>
            </a:r>
            <a:r>
              <a:rPr lang="en-US" altLang="en-US" i="1">
                <a:ea typeface="ＭＳ Ｐゴシック" panose="020b0600070205080204" pitchFamily="34" charset="-128"/>
                <a:sym typeface="Symbol" panose="05050102010706020507" pitchFamily="18" charset="2"/>
              </a:rPr>
              <a:t>Available  </a:t>
            </a:r>
            <a:r>
              <a:rPr lang="en-US" altLang="en-US">
                <a:ea typeface="ＭＳ Ｐゴシック" panose="020b0600070205080204" pitchFamily="34" charset="-128"/>
                <a:sym typeface="Symbol" panose="05050102010706020507" pitchFamily="18" charset="2"/>
              </a:rPr>
              <a:t>–</a:t>
            </a:r>
            <a:r>
              <a:rPr lang="en-US" altLang="en-US" i="1">
                <a:ea typeface="ＭＳ Ｐゴシック" panose="020b0600070205080204" pitchFamily="34" charset="-128"/>
                <a:sym typeface="Symbol" panose="05050102010706020507" pitchFamily="18" charset="2"/>
              </a:rPr>
              <a:t> Request;</a:t>
            </a:r>
          </a:p>
          <a:p>
            <a:pPr lvl="3">
              <a:lnSpc>
                <a:spcPct val="90000"/>
              </a:lnSpc>
              <a:buFontTx/>
              <a:buNone/>
            </a:pP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Allocation</a:t>
            </a:r>
            <a:r>
              <a:rPr lang="en-US" altLang="en-US" i="1" baseline="-25000">
                <a:ea typeface="ＭＳ Ｐゴシック" panose="020b0600070205080204" pitchFamily="34" charset="-128"/>
                <a:sym typeface="Symbol" panose="05050102010706020507" pitchFamily="18" charset="2"/>
              </a:rPr>
              <a:t>i</a:t>
            </a:r>
            <a:r>
              <a:rPr lang="en-US" altLang="en-US" baseline="-25000">
                <a:ea typeface="ＭＳ Ｐゴシック" panose="020b0600070205080204" pitchFamily="34" charset="-128"/>
                <a:sym typeface="Symbol" panose="05050102010706020507" pitchFamily="18" charset="2"/>
              </a:rPr>
              <a:t> </a:t>
            </a: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Allocation</a:t>
            </a:r>
            <a:r>
              <a:rPr lang="en-US" altLang="en-US" i="1" baseline="-25000">
                <a:ea typeface="ＭＳ Ｐゴシック" panose="020b0600070205080204" pitchFamily="34" charset="-128"/>
                <a:sym typeface="Symbol" panose="05050102010706020507" pitchFamily="18" charset="2"/>
              </a:rPr>
              <a:t>i</a:t>
            </a:r>
            <a:r>
              <a:rPr lang="en-US" altLang="en-US">
                <a:ea typeface="ＭＳ Ｐゴシック" panose="020b0600070205080204" pitchFamily="34" charset="-128"/>
                <a:sym typeface="Symbol" panose="05050102010706020507" pitchFamily="18" charset="2"/>
              </a:rPr>
              <a:t> + </a:t>
            </a:r>
            <a:r>
              <a:rPr lang="en-US" altLang="en-US" i="1">
                <a:ea typeface="ＭＳ Ｐゴシック" panose="020b0600070205080204" pitchFamily="34" charset="-128"/>
                <a:sym typeface="Symbol" panose="05050102010706020507" pitchFamily="18" charset="2"/>
              </a:rPr>
              <a:t>Request</a:t>
            </a:r>
            <a:r>
              <a:rPr lang="en-US" altLang="en-US" i="1" baseline="-25000">
                <a:ea typeface="ＭＳ Ｐゴシック" panose="020b0600070205080204" pitchFamily="34" charset="-128"/>
                <a:sym typeface="Symbol" panose="05050102010706020507" pitchFamily="18" charset="2"/>
              </a:rPr>
              <a:t>i</a:t>
            </a:r>
            <a:r>
              <a:rPr lang="en-US" altLang="en-US">
                <a:ea typeface="ＭＳ Ｐゴシック" panose="020b0600070205080204" pitchFamily="34" charset="-128"/>
                <a:sym typeface="Symbol" panose="05050102010706020507" pitchFamily="18" charset="2"/>
              </a:rPr>
              <a:t>;</a:t>
            </a:r>
          </a:p>
          <a:p>
            <a:pPr lvl="3">
              <a:lnSpc>
                <a:spcPct val="90000"/>
              </a:lnSpc>
              <a:buFontTx/>
              <a:buNone/>
            </a:pPr>
            <a:r>
              <a:rPr lang="en-US" altLang="en-US">
                <a:ea typeface="ＭＳ Ｐゴシック" panose="020b0600070205080204" pitchFamily="34" charset="-128"/>
                <a:sym typeface="Symbol" panose="05050102010706020507" pitchFamily="18" charset="2"/>
              </a:rPr>
              <a:t>		</a:t>
            </a:r>
            <a:r>
              <a:rPr lang="en-US" altLang="en-US" i="1">
                <a:ea typeface="ＭＳ Ｐゴシック" panose="020b0600070205080204" pitchFamily="34" charset="-128"/>
                <a:sym typeface="Symbol" panose="05050102010706020507" pitchFamily="18" charset="2"/>
              </a:rPr>
              <a:t>Need</a:t>
            </a:r>
            <a:r>
              <a:rPr lang="en-US" altLang="en-US" i="1" baseline="-25000">
                <a:ea typeface="ＭＳ Ｐゴシック" panose="020b0600070205080204" pitchFamily="34" charset="-128"/>
                <a:sym typeface="Symbol" panose="05050102010706020507" pitchFamily="18" charset="2"/>
              </a:rPr>
              <a:t>i</a:t>
            </a:r>
            <a:r>
              <a:rPr lang="en-US" altLang="en-US" i="1">
                <a:ea typeface="ＭＳ Ｐゴシック" panose="020b0600070205080204" pitchFamily="34" charset="-128"/>
                <a:sym typeface="Symbol" panose="05050102010706020507" pitchFamily="18" charset="2"/>
              </a:rPr>
              <a:t> </a:t>
            </a:r>
            <a:r>
              <a:rPr lang="en-US" altLang="en-US">
                <a:ea typeface="ＭＳ Ｐゴシック" panose="020b0600070205080204" pitchFamily="34" charset="-128"/>
                <a:sym typeface="Symbol" panose="05050102010706020507" pitchFamily="18" charset="2"/>
              </a:rPr>
              <a:t>=</a:t>
            </a:r>
            <a:r>
              <a:rPr lang="en-US" altLang="en-US" i="1">
                <a:ea typeface="ＭＳ Ｐゴシック" panose="020b0600070205080204" pitchFamily="34" charset="-128"/>
                <a:sym typeface="Symbol" panose="05050102010706020507" pitchFamily="18" charset="2"/>
              </a:rPr>
              <a:t> Need</a:t>
            </a:r>
            <a:r>
              <a:rPr lang="en-US" altLang="en-US" i="1" baseline="-25000">
                <a:ea typeface="ＭＳ Ｐゴシック" panose="020b0600070205080204" pitchFamily="34" charset="-128"/>
                <a:sym typeface="Symbol" panose="05050102010706020507" pitchFamily="18" charset="2"/>
              </a:rPr>
              <a:t>i</a:t>
            </a:r>
            <a:r>
              <a:rPr lang="en-US" altLang="en-US">
                <a:ea typeface="ＭＳ Ｐゴシック" panose="020b0600070205080204" pitchFamily="34" charset="-128"/>
                <a:sym typeface="Symbol" panose="05050102010706020507" pitchFamily="18" charset="2"/>
              </a:rPr>
              <a:t> – </a:t>
            </a:r>
            <a:r>
              <a:rPr lang="en-US" altLang="en-US" i="1">
                <a:ea typeface="ＭＳ Ｐゴシック" panose="020b0600070205080204" pitchFamily="34" charset="-128"/>
                <a:sym typeface="Symbol" panose="05050102010706020507" pitchFamily="18" charset="2"/>
              </a:rPr>
              <a:t>Request</a:t>
            </a:r>
            <a:r>
              <a:rPr lang="en-US" altLang="en-US" i="1" baseline="-25000">
                <a:ea typeface="ＭＳ Ｐゴシック" panose="020b0600070205080204" pitchFamily="34" charset="-128"/>
                <a:sym typeface="Symbol" panose="05050102010706020507" pitchFamily="18" charset="2"/>
              </a:rPr>
              <a:t>i</a:t>
            </a:r>
            <a:r>
              <a:rPr lang="en-US" altLang="en-US" i="1">
                <a:ea typeface="ＭＳ Ｐゴシック" panose="020b0600070205080204" pitchFamily="34" charset="-128"/>
                <a:sym typeface="Symbol" panose="05050102010706020507" pitchFamily="18" charset="2"/>
              </a:rPr>
              <a:t>;</a:t>
            </a:r>
          </a:p>
          <a:p>
            <a:pPr lvl="2">
              <a:lnSpc>
                <a:spcPct val="90000"/>
              </a:lnSpc>
              <a:buClr>
                <a:srgbClr val="CC6600"/>
              </a:buClr>
              <a:buSzPct val="80000"/>
              <a:buFont typeface="Monotype Sorts" charset="2"/>
              <a:buChar char="l"/>
            </a:pPr>
            <a:r>
              <a:rPr lang="en-US" altLang="en-US" sz="2000" i="1">
                <a:ea typeface="ＭＳ Ｐゴシック" panose="020b0600070205080204" pitchFamily="34" charset="-128"/>
                <a:sym typeface="Symbol" panose="05050102010706020507" pitchFamily="18" charset="2"/>
              </a:rPr>
              <a:t>If safe  the resources are allocated to Pi</a:t>
            </a:r>
          </a:p>
          <a:p>
            <a:pPr lvl="2">
              <a:lnSpc>
                <a:spcPct val="90000"/>
              </a:lnSpc>
              <a:buClr>
                <a:srgbClr val="CC6600"/>
              </a:buClr>
              <a:buSzPct val="80000"/>
              <a:buFont typeface="Monotype Sorts" charset="2"/>
              <a:buChar char="l"/>
            </a:pPr>
            <a:r>
              <a:rPr lang="en-US" altLang="en-US" sz="2000" i="1">
                <a:ea typeface="ＭＳ Ｐゴシック" panose="020b0600070205080204" pitchFamily="34" charset="-128"/>
                <a:sym typeface="Symbol" panose="05050102010706020507" pitchFamily="18" charset="2"/>
              </a:rPr>
              <a:t>If unsafe  Pi must wait, and the old resource-allocation state is restored</a:t>
            </a:r>
          </a:p>
        </p:txBody>
      </p:sp>
      <p:grpSp>
        <p:nvGrpSpPr>
          <p:cNvPr id="4" name="Group 3">
            <a:extLst>
              <a:ext uri="{FF2B5EF4-FFF2-40B4-BE49-F238E27FC236}">
                <a16:creationId xmlns:a16="http://schemas.microsoft.com/office/drawing/2014/main" id="{58973DC9-DAEC-48FB-AC6F-791CF45CE32A}"/>
              </a:ext>
            </a:extLst>
          </p:cNvPr>
          <p:cNvGrpSpPr/>
          <p:nvPr/>
        </p:nvGrpSpPr>
        <p:grpSpPr>
          <a:xfrm>
            <a:off x="20053" y="0"/>
            <a:ext cx="9144001" cy="6860735"/>
            <a:chExt cx="12192001" cy="6860735"/>
          </a:xfrm>
        </p:grpSpPr>
        <p:pic>
          <p:nvPicPr>
            <p:cNvPr id="5" name="Picture 2" descr="KL Deemed to be University Logo">
              <a:extLst>
                <a:ext uri="{FF2B5EF4-FFF2-40B4-BE49-F238E27FC236}">
                  <a16:creationId xmlns:a16="http://schemas.microsoft.com/office/drawing/2014/main" id="{27DC9994-24DD-4628-A295-5CDAC5B525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E831F56-CB5F-4FD2-9B45-858037C5B98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52164D8C-B475-4C3C-982F-FA089121E41E}"/>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2A495F73-0355-4243-9F0A-2E46E865311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AF465C2A-FFEF-4632-B4CB-952CF000FE0E}"/>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FF15202B-3322-4725-9533-11436A57FC7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DFAC245A-5485-4835-AA0D-736D76AC2575}"/>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4881CA47-F8B5-4C2C-BEB0-CDDE326006E2}"/>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0114" name="Rectangle 2">
            <a:extLst>
              <a:ext uri="{FF2B5EF4-FFF2-40B4-BE49-F238E27FC236}">
                <a16:creationId xmlns:a16="http://schemas.microsoft.com/office/drawing/2014/main" id="{3EC85CB3-1123-4478-BE1E-324AC00007D2}"/>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Example of Banker’s Algorithm</a:t>
            </a:r>
          </a:p>
        </p:txBody>
      </p:sp>
      <p:sp>
        <p:nvSpPr>
          <p:cNvPr id="90115" name="Rectangle 3">
            <a:extLst>
              <a:ext uri="{FF2B5EF4-FFF2-40B4-BE49-F238E27FC236}">
                <a16:creationId xmlns:a16="http://schemas.microsoft.com/office/drawing/2014/main" id="{58B90689-0171-4FAD-8244-2C69D215EE52}"/>
              </a:ext>
            </a:extLst>
          </p:cNvPr>
          <p:cNvSpPr>
            <a:spLocks noGrp="1" noChangeArrowheads="1"/>
          </p:cNvSpPr>
          <p:nvPr>
            <p:ph type="body" idx="4294967295"/>
          </p:nvPr>
        </p:nvSpPr>
        <p:spPr>
          <a:xfrm>
            <a:off x="852488" y="1360488"/>
            <a:ext cx="7923212" cy="4540250"/>
          </a:xfrm>
        </p:spPr>
        <p:txBody>
          <a:bodyPr/>
          <a:lstStyle>
            <a:defPPr/>
          </a:lstStyle>
          <a:p>
            <a:pPr>
              <a:tabLst>
                <a:tab pos="1371600"/>
                <a:tab pos="2395538" algn="ctr"/>
                <a:tab pos="3594100" algn="ctr"/>
                <a:tab pos="4805363" algn="ctr"/>
              </a:tabLst>
            </a:pPr>
            <a:r>
              <a:rPr lang="en-US" altLang="en-US" sz="2000">
                <a:ea typeface="ＭＳ Ｐゴシック" panose="020b0600070205080204" pitchFamily="34" charset="-128"/>
              </a:rPr>
              <a:t>5 processes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  </a:t>
            </a:r>
            <a:r>
              <a:rPr lang="en-US" altLang="en-US" sz="2000">
                <a:ea typeface="ＭＳ Ｐゴシック" panose="020b0600070205080204" pitchFamily="34" charset="-128"/>
              </a:rPr>
              <a:t>through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3 resource types:</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A</a:t>
            </a:r>
            <a:r>
              <a:rPr lang="en-US" altLang="en-US" sz="2000">
                <a:ea typeface="ＭＳ Ｐゴシック" panose="020b0600070205080204" pitchFamily="34" charset="-128"/>
              </a:rPr>
              <a:t> (10 instances),  </a:t>
            </a:r>
            <a:r>
              <a:rPr lang="en-US" altLang="en-US" sz="2000" i="1">
                <a:ea typeface="ＭＳ Ｐゴシック" panose="020b0600070205080204" pitchFamily="34" charset="-128"/>
              </a:rPr>
              <a:t>B</a:t>
            </a:r>
            <a:r>
              <a:rPr lang="en-US" altLang="en-US" sz="2000">
                <a:ea typeface="ＭＳ Ｐゴシック" panose="020b0600070205080204" pitchFamily="34" charset="-128"/>
              </a:rPr>
              <a:t> (5instances), and </a:t>
            </a:r>
            <a:r>
              <a:rPr lang="en-US" altLang="en-US" sz="2000" i="1">
                <a:ea typeface="ＭＳ Ｐゴシック" panose="020b0600070205080204" pitchFamily="34" charset="-128"/>
              </a:rPr>
              <a:t>C</a:t>
            </a:r>
            <a:r>
              <a:rPr lang="en-US" altLang="en-US" sz="2000">
                <a:ea typeface="ＭＳ Ｐゴシック" panose="020b0600070205080204" pitchFamily="34" charset="-128"/>
              </a:rPr>
              <a:t> (7 instances)</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Snapshot at time </a:t>
            </a:r>
            <a:r>
              <a:rPr lang="en-US" altLang="en-US" sz="2000" i="1">
                <a:ea typeface="ＭＳ Ｐゴシック" panose="020b0600070205080204" pitchFamily="34" charset="-128"/>
              </a:rPr>
              <a:t>T</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u="sng">
                <a:ea typeface="ＭＳ Ｐゴシック" panose="020b0600070205080204" pitchFamily="34" charset="-128"/>
              </a:rPr>
              <a:t>Allocation</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Max</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Available</a:t>
            </a:r>
            <a:endParaRPr lang="en-US" altLang="en-US" sz="2000" i="1">
              <a:ea typeface="ＭＳ Ｐゴシック" panose="020b0600070205080204" pitchFamily="34" charset="-128"/>
            </a:endParaRPr>
          </a:p>
          <a:p>
            <a:pPr>
              <a:buFont typeface="Monotype Sorts" charset="2"/>
              <a:buNone/>
              <a:tabLst>
                <a:tab pos="1371600"/>
                <a:tab pos="2395538" algn="ctr"/>
                <a:tab pos="3594100" algn="ctr"/>
                <a:tab pos="4805363" algn="ctr"/>
              </a:tabLst>
            </a:pPr>
            <a:r>
              <a:rPr lang="en-US" altLang="en-US" sz="2000" i="1">
                <a:ea typeface="ＭＳ Ｐゴシック" panose="020b0600070205080204" pitchFamily="34" charset="-128"/>
              </a:rPr>
              <a:t>			A B C	       A B C 	A B C</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	</a:t>
            </a:r>
            <a:r>
              <a:rPr lang="en-US" altLang="en-US" sz="2000">
                <a:ea typeface="ＭＳ Ｐゴシック" panose="020b0600070205080204" pitchFamily="34" charset="-128"/>
              </a:rPr>
              <a:t>0 1 0	         7 5 3 	3 3 2</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	</a:t>
            </a:r>
            <a:r>
              <a:rPr lang="en-US" altLang="en-US" sz="2000">
                <a:ea typeface="ＭＳ Ｐゴシック" panose="020b0600070205080204" pitchFamily="34" charset="-128"/>
              </a:rPr>
              <a:t>2 0 0 	        3 2 2  </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3 0 2 	        9 0 2</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2 1 1 	        2 2 2</a:t>
            </a:r>
          </a:p>
          <a:p>
            <a:pPr>
              <a:buFont typeface="Monotype Sorts" charset="2"/>
              <a:buNone/>
              <a:tabLst>
                <a:tab pos="1371600"/>
                <a:tab pos="2395538" algn="ctr"/>
                <a:tab pos="3594100" algn="ctr"/>
                <a:tab pos="4805363"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0 0 2	         4 3 3  		</a:t>
            </a:r>
          </a:p>
        </p:txBody>
      </p:sp>
      <p:grpSp>
        <p:nvGrpSpPr>
          <p:cNvPr id="4" name="Group 3">
            <a:extLst>
              <a:ext uri="{FF2B5EF4-FFF2-40B4-BE49-F238E27FC236}">
                <a16:creationId xmlns:a16="http://schemas.microsoft.com/office/drawing/2014/main" id="{F8F58963-C678-4D06-8EB9-0FD62F486246}"/>
              </a:ext>
            </a:extLst>
          </p:cNvPr>
          <p:cNvGrpSpPr/>
          <p:nvPr/>
        </p:nvGrpSpPr>
        <p:grpSpPr>
          <a:xfrm>
            <a:off x="20053" y="0"/>
            <a:ext cx="9144001" cy="6860735"/>
            <a:chExt cx="12192001" cy="6860735"/>
          </a:xfrm>
        </p:grpSpPr>
        <p:pic>
          <p:nvPicPr>
            <p:cNvPr id="5" name="Picture 2" descr="KL Deemed to be University Logo">
              <a:extLst>
                <a:ext uri="{FF2B5EF4-FFF2-40B4-BE49-F238E27FC236}">
                  <a16:creationId xmlns:a16="http://schemas.microsoft.com/office/drawing/2014/main" id="{4D2AC144-B3FF-4690-A049-FE1E00ED7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6D2AE7-6D12-43A1-B79F-20738B322244}"/>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DD12ECB1-CD11-4D39-B0A2-A2F2A2C091C7}"/>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644AC5A0-10AF-4DC5-9C38-AE558724CEA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2BD08388-DF43-4106-B444-8FD19E22A60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CA6105AF-49C7-4E67-8DCC-C45D351DFA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541952F3-7F5A-43F2-8ADE-C77BDE72A2A1}"/>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E234D63-A18F-484D-A5BE-1A6156E4BA9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62" name="Rectangle 2">
            <a:extLst>
              <a:ext uri="{FF2B5EF4-FFF2-40B4-BE49-F238E27FC236}">
                <a16:creationId xmlns:a16="http://schemas.microsoft.com/office/drawing/2014/main" id="{BCFE912C-E49C-4519-B5B9-259B7A7BCA14}"/>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Example (Cont.)</a:t>
            </a:r>
          </a:p>
        </p:txBody>
      </p:sp>
      <p:sp>
        <p:nvSpPr>
          <p:cNvPr id="92163" name="Rectangle 3">
            <a:extLst>
              <a:ext uri="{FF2B5EF4-FFF2-40B4-BE49-F238E27FC236}">
                <a16:creationId xmlns:a16="http://schemas.microsoft.com/office/drawing/2014/main" id="{E17EAAB8-DF05-4FC6-BFD0-2B2E51A356D2}"/>
              </a:ext>
            </a:extLst>
          </p:cNvPr>
          <p:cNvSpPr>
            <a:spLocks noGrp="1" noChangeArrowheads="1"/>
          </p:cNvSpPr>
          <p:nvPr>
            <p:ph type="body" idx="4294967295"/>
          </p:nvPr>
        </p:nvSpPr>
        <p:spPr>
          <a:xfrm>
            <a:off x="868363" y="1293813"/>
            <a:ext cx="7724775" cy="4640262"/>
          </a:xfrm>
        </p:spPr>
        <p:txBody>
          <a:bodyPr/>
          <a:lstStyle>
            <a:defPPr/>
          </a:lstStyle>
          <a:p>
            <a:pPr>
              <a:tabLst>
                <a:tab pos="2452688"/>
                <a:tab pos="3492500" algn="ctr"/>
              </a:tabLst>
            </a:pPr>
            <a:r>
              <a:rPr lang="en-US" altLang="en-US" sz="2000">
                <a:ea typeface="ＭＳ Ｐゴシック" panose="020b0600070205080204" pitchFamily="34" charset="-128"/>
              </a:rPr>
              <a:t>The content of the matrix </a:t>
            </a:r>
            <a:r>
              <a:rPr lang="en-US" altLang="en-US" sz="2000" i="1">
                <a:ea typeface="ＭＳ Ｐゴシック" panose="020b0600070205080204" pitchFamily="34" charset="-128"/>
              </a:rPr>
              <a:t>Need</a:t>
            </a:r>
            <a:r>
              <a:rPr lang="en-US" altLang="en-US" sz="2000">
                <a:ea typeface="ＭＳ Ｐゴシック" panose="020b0600070205080204" pitchFamily="34" charset="-128"/>
              </a:rPr>
              <a:t> is defined to be </a:t>
            </a:r>
            <a:r>
              <a:rPr lang="en-US" altLang="en-US" sz="2000" i="1">
                <a:ea typeface="ＭＳ Ｐゴシック" panose="020b0600070205080204" pitchFamily="34" charset="-128"/>
              </a:rPr>
              <a:t>Max</a:t>
            </a:r>
            <a:r>
              <a:rPr lang="en-US" altLang="en-US" sz="2000">
                <a:ea typeface="ＭＳ Ｐゴシック" panose="020b0600070205080204" pitchFamily="34" charset="-128"/>
              </a:rPr>
              <a:t> – </a:t>
            </a:r>
            <a:r>
              <a:rPr lang="en-US" altLang="en-US" sz="2000" i="1">
                <a:ea typeface="ＭＳ Ｐゴシック" panose="020b0600070205080204" pitchFamily="34" charset="-128"/>
              </a:rPr>
              <a:t>Allocation</a:t>
            </a:r>
            <a:endParaRPr lang="en-US" altLang="en-US" sz="2000">
              <a:ea typeface="ＭＳ Ｐゴシック" panose="020b0600070205080204" pitchFamily="34" charset="-128"/>
            </a:endParaRPr>
          </a:p>
          <a:p>
            <a:pPr>
              <a:buFont typeface="Monotype Sorts" charset="2"/>
              <a:buNone/>
              <a:tabLst>
                <a:tab pos="2452688"/>
                <a:tab pos="3492500" algn="ctr"/>
              </a:tabLst>
            </a:pPr>
            <a:endParaRPr lang="en-US" altLang="en-US" sz="2000">
              <a:ea typeface="ＭＳ Ｐゴシック" panose="020b0600070205080204" pitchFamily="34" charset="-128"/>
            </a:endParaRP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u="sng">
                <a:ea typeface="ＭＳ Ｐゴシック" panose="020b0600070205080204" pitchFamily="34" charset="-128"/>
              </a:rPr>
              <a:t>Need</a:t>
            </a:r>
            <a:endParaRPr lang="en-US" altLang="en-US" sz="2000" u="sng">
              <a:ea typeface="ＭＳ Ｐゴシック" panose="020b0600070205080204" pitchFamily="34" charset="-128"/>
            </a:endParaRP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A B C</a:t>
            </a: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	</a:t>
            </a:r>
            <a:r>
              <a:rPr lang="en-US" altLang="en-US" sz="2000">
                <a:ea typeface="ＭＳ Ｐゴシック" panose="020b0600070205080204" pitchFamily="34" charset="-128"/>
              </a:rPr>
              <a:t>7 4 3 </a:t>
            </a: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	</a:t>
            </a:r>
            <a:r>
              <a:rPr lang="en-US" altLang="en-US" sz="2000">
                <a:ea typeface="ＭＳ Ｐゴシック" panose="020b0600070205080204" pitchFamily="34" charset="-128"/>
              </a:rPr>
              <a:t>1 2 2 </a:t>
            </a: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6 0 0 </a:t>
            </a: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0 1 1</a:t>
            </a:r>
          </a:p>
          <a:p>
            <a:pPr>
              <a:buFont typeface="Monotype Sorts" charset="2"/>
              <a:buNone/>
              <a:tabLst>
                <a:tab pos="2452688"/>
                <a:tab pos="349250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4 3 1 </a:t>
            </a:r>
            <a:br>
              <a:rPr lang="en-US" altLang="en-US" sz="2000">
                <a:ea typeface="ＭＳ Ｐゴシック" panose="020b0600070205080204" pitchFamily="34" charset="-128"/>
              </a:rPr>
            </a:br>
            <a:endParaRPr lang="en-US" altLang="en-US" sz="2000">
              <a:ea typeface="ＭＳ Ｐゴシック" panose="020b0600070205080204" pitchFamily="34" charset="-128"/>
            </a:endParaRPr>
          </a:p>
          <a:p>
            <a:pPr>
              <a:tabLst>
                <a:tab pos="2452688"/>
                <a:tab pos="3492500" algn="ctr"/>
              </a:tabLst>
            </a:pPr>
            <a:r>
              <a:rPr lang="en-US" altLang="en-US" sz="2000">
                <a:ea typeface="ＭＳ Ｐゴシック" panose="020b0600070205080204" pitchFamily="34" charset="-128"/>
              </a:rPr>
              <a:t>The system is in a safe state since the sequence &lt;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&gt; satisfies safety criteria</a:t>
            </a:r>
            <a:endParaRPr lang="en-US" altLang="en-US" sz="2000" baseline="-25000">
              <a:ea typeface="ＭＳ Ｐゴシック" panose="020b0600070205080204" pitchFamily="34" charset="-128"/>
            </a:endParaRPr>
          </a:p>
        </p:txBody>
      </p:sp>
      <p:grpSp>
        <p:nvGrpSpPr>
          <p:cNvPr id="4" name="Group 3">
            <a:extLst>
              <a:ext uri="{FF2B5EF4-FFF2-40B4-BE49-F238E27FC236}">
                <a16:creationId xmlns:a16="http://schemas.microsoft.com/office/drawing/2014/main" id="{6CED6140-FBA3-441D-BA82-C5F1BC7E69D9}"/>
              </a:ext>
            </a:extLst>
          </p:cNvPr>
          <p:cNvGrpSpPr/>
          <p:nvPr/>
        </p:nvGrpSpPr>
        <p:grpSpPr>
          <a:xfrm>
            <a:off x="20053" y="0"/>
            <a:ext cx="9144001" cy="6860735"/>
            <a:chExt cx="12192001" cy="6860735"/>
          </a:xfrm>
        </p:grpSpPr>
        <p:pic>
          <p:nvPicPr>
            <p:cNvPr id="5" name="Picture 2" descr="KL Deemed to be University Logo">
              <a:extLst>
                <a:ext uri="{FF2B5EF4-FFF2-40B4-BE49-F238E27FC236}">
                  <a16:creationId xmlns:a16="http://schemas.microsoft.com/office/drawing/2014/main" id="{0DFF272D-32CB-4942-A6DC-CDEC4FF7B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99D1EBB-72B4-43EC-B074-E82AEEB9A8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6847C95D-F5FA-4D4A-8C48-93371C6401D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A0DD5A53-F113-44C8-AA6E-A790FEEAC37A}"/>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BDC04E79-DCF6-4B4C-A787-5AD0E6AC7412}"/>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DEF715A9-3E69-4F76-98EA-98F5EE7F36AB}"/>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CCEB36D1-7E88-40D0-AF44-0E1FBE65404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0A804CDC-4E62-4EBC-87DE-6C864528EA4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4210" name="Rectangle 2">
            <a:extLst>
              <a:ext uri="{FF2B5EF4-FFF2-40B4-BE49-F238E27FC236}">
                <a16:creationId xmlns:a16="http://schemas.microsoft.com/office/drawing/2014/main" id="{C918E2C5-9290-43FA-8FB4-2DCF8A0CF2B9}"/>
              </a:ext>
            </a:extLst>
          </p:cNvPr>
          <p:cNvSpPr>
            <a:spLocks noGrp="1" noChangeArrowheads="1"/>
          </p:cNvSpPr>
          <p:nvPr>
            <p:ph type="title"/>
          </p:nvPr>
        </p:nvSpPr>
        <p:spPr/>
        <p:txBody>
          <a:bodyPr/>
          <a:lstStyle>
            <a:defPPr/>
          </a:lstStyle>
          <a:p>
            <a:pPr eaLnBrk="1" hangingPunct="1"/>
            <a:r>
              <a:rPr lang="en-US" altLang="en-US">
                <a:ea typeface="ＭＳ Ｐゴシック" panose="020b0600070205080204" pitchFamily="34" charset="-128"/>
              </a:rPr>
              <a:t>Example:  </a:t>
            </a:r>
            <a:r>
              <a:rPr lang="en-US" altLang="en-US" i="1">
                <a:ea typeface="ＭＳ Ｐゴシック" panose="020b0600070205080204" pitchFamily="34" charset="-128"/>
              </a:rPr>
              <a:t>P</a:t>
            </a:r>
            <a:r>
              <a:rPr lang="en-US" altLang="en-US" baseline="-25000">
                <a:ea typeface="ＭＳ Ｐゴシック" panose="020b0600070205080204" pitchFamily="34" charset="-128"/>
              </a:rPr>
              <a:t>1</a:t>
            </a:r>
            <a:r>
              <a:rPr lang="en-US" altLang="en-US">
                <a:ea typeface="ＭＳ Ｐゴシック" panose="020b0600070205080204" pitchFamily="34" charset="-128"/>
              </a:rPr>
              <a:t> Request (1,0,2)</a:t>
            </a:r>
          </a:p>
        </p:txBody>
      </p:sp>
      <p:sp>
        <p:nvSpPr>
          <p:cNvPr id="94211" name="Rectangle 3">
            <a:extLst>
              <a:ext uri="{FF2B5EF4-FFF2-40B4-BE49-F238E27FC236}">
                <a16:creationId xmlns:a16="http://schemas.microsoft.com/office/drawing/2014/main" id="{FB1527E5-FD8E-43FA-9543-650930AAC755}"/>
              </a:ext>
            </a:extLst>
          </p:cNvPr>
          <p:cNvSpPr>
            <a:spLocks noGrp="1" noChangeArrowheads="1"/>
          </p:cNvSpPr>
          <p:nvPr>
            <p:ph type="body" idx="4294967295"/>
          </p:nvPr>
        </p:nvSpPr>
        <p:spPr>
          <a:xfrm>
            <a:off x="833438" y="1292225"/>
            <a:ext cx="7766050" cy="4724400"/>
          </a:xfrm>
        </p:spPr>
        <p:txBody>
          <a:bodyPr/>
          <a:lstStyle>
            <a:defPPr/>
          </a:lstStyle>
          <a:p>
            <a:pPr>
              <a:tabLst>
                <a:tab pos="1544638"/>
                <a:tab pos="2452688" algn="ctr"/>
                <a:tab pos="3767138" algn="ctr"/>
                <a:tab pos="5022850" algn="ctr"/>
              </a:tabLst>
            </a:pPr>
            <a:r>
              <a:rPr lang="en-US" altLang="en-US" sz="2000">
                <a:ea typeface="ＭＳ Ｐゴシック" panose="020b0600070205080204" pitchFamily="34" charset="-128"/>
              </a:rPr>
              <a:t>Check that Request </a:t>
            </a:r>
            <a:r>
              <a:rPr lang="en-US" altLang="en-US" sz="2000">
                <a:ea typeface="ＭＳ Ｐゴシック" panose="020b0600070205080204" pitchFamily="34" charset="-128"/>
                <a:sym typeface="Symbol" panose="05050102010706020507" pitchFamily="18" charset="2"/>
              </a:rPr>
              <a:t> Available (that is, (1,0,2)  (3,3,2)  true</a:t>
            </a:r>
            <a:endParaRPr lang="en-US" altLang="en-US" sz="2000" i="1">
              <a:ea typeface="ＭＳ Ｐゴシック" panose="020b0600070205080204" pitchFamily="34" charset="-128"/>
              <a:sym typeface="Symbol" panose="05050102010706020507" pitchFamily="18" charset="2"/>
            </a:endParaRPr>
          </a:p>
          <a:p>
            <a:pPr>
              <a:buFont typeface="Monotype Sorts" charset="2"/>
              <a:buNone/>
              <a:tabLst>
                <a:tab pos="1544638"/>
                <a:tab pos="2452688" algn="ctr"/>
                <a:tab pos="3767138" algn="ctr"/>
                <a:tab pos="5022850" algn="ctr"/>
              </a:tabLst>
            </a:pP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Allocation</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Need</a:t>
            </a:r>
            <a:r>
              <a:rPr lang="en-US" altLang="en-US" sz="2000" i="1">
                <a:ea typeface="ＭＳ Ｐゴシック" panose="020b0600070205080204" pitchFamily="34" charset="-128"/>
              </a:rPr>
              <a:t>		</a:t>
            </a:r>
            <a:r>
              <a:rPr lang="en-US" altLang="en-US" sz="2000" i="1" u="sng">
                <a:ea typeface="ＭＳ Ｐゴシック" panose="020b0600070205080204" pitchFamily="34" charset="-128"/>
              </a:rPr>
              <a:t>Available</a:t>
            </a:r>
            <a:endParaRPr lang="en-US" altLang="en-US" sz="2000" i="1">
              <a:ea typeface="ＭＳ Ｐゴシック" panose="020b0600070205080204" pitchFamily="34" charset="-128"/>
            </a:endParaRPr>
          </a:p>
          <a:p>
            <a:pPr>
              <a:buFont typeface="Monotype Sorts" charset="2"/>
              <a:buNone/>
              <a:tabLst>
                <a:tab pos="1544638"/>
                <a:tab pos="2452688" algn="ctr"/>
                <a:tab pos="3767138" algn="ctr"/>
                <a:tab pos="5022850" algn="ctr"/>
              </a:tabLst>
            </a:pPr>
            <a:r>
              <a:rPr lang="en-US" altLang="en-US" sz="2000" i="1">
                <a:ea typeface="ＭＳ Ｐゴシック" panose="020b0600070205080204" pitchFamily="34" charset="-128"/>
              </a:rPr>
              <a:t>			A B C	                     A B C		A B C </a:t>
            </a:r>
          </a:p>
          <a:p>
            <a:pPr>
              <a:buFont typeface="Monotype Sorts" charset="2"/>
              <a:buNone/>
              <a:tabLst>
                <a:tab pos="1544638"/>
                <a:tab pos="2452688" algn="ctr"/>
                <a:tab pos="3767138" algn="ctr"/>
                <a:tab pos="50228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0 1 0 	                     7 4 3 		2 3 0</a:t>
            </a:r>
          </a:p>
          <a:p>
            <a:pPr>
              <a:buFont typeface="Monotype Sorts" charset="2"/>
              <a:buNone/>
              <a:tabLst>
                <a:tab pos="1544638"/>
                <a:tab pos="2452688" algn="ctr"/>
                <a:tab pos="3767138" algn="ctr"/>
                <a:tab pos="50228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3 0 2                        0 2 0 	</a:t>
            </a:r>
          </a:p>
          <a:p>
            <a:pPr>
              <a:buFont typeface="Monotype Sorts" charset="2"/>
              <a:buNone/>
              <a:tabLst>
                <a:tab pos="1544638"/>
                <a:tab pos="2452688" algn="ctr"/>
                <a:tab pos="3767138" algn="ctr"/>
                <a:tab pos="50228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	3 0 1 	                    6 0 0 </a:t>
            </a:r>
          </a:p>
          <a:p>
            <a:pPr>
              <a:buFont typeface="Monotype Sorts" charset="2"/>
              <a:buNone/>
              <a:tabLst>
                <a:tab pos="1544638"/>
                <a:tab pos="2452688" algn="ctr"/>
                <a:tab pos="3767138" algn="ctr"/>
                <a:tab pos="50228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2 1 1 	                     0 1 1</a:t>
            </a:r>
          </a:p>
          <a:p>
            <a:pPr>
              <a:buFont typeface="Monotype Sorts" charset="2"/>
              <a:buNone/>
              <a:tabLst>
                <a:tab pos="1544638"/>
                <a:tab pos="2452688" algn="ctr"/>
                <a:tab pos="3767138" algn="ctr"/>
                <a:tab pos="5022850" algn="ctr"/>
              </a:tabLst>
            </a:pP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0 0 2 	                     4 3 1 </a:t>
            </a:r>
          </a:p>
          <a:p>
            <a:pPr>
              <a:tabLst>
                <a:tab pos="1544638"/>
                <a:tab pos="2452688" algn="ctr"/>
                <a:tab pos="3767138" algn="ctr"/>
                <a:tab pos="5022850" algn="ctr"/>
              </a:tabLst>
            </a:pPr>
            <a:r>
              <a:rPr lang="en-US" altLang="en-US" sz="2000">
                <a:ea typeface="ＭＳ Ｐゴシック" panose="020b0600070205080204" pitchFamily="34" charset="-128"/>
              </a:rPr>
              <a:t>Executing safety algorithm shows that sequence &lt;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1</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3</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2</a:t>
            </a:r>
            <a:r>
              <a:rPr lang="en-US" altLang="en-US" sz="2000">
                <a:ea typeface="ＭＳ Ｐゴシック" panose="020b0600070205080204" pitchFamily="34" charset="-128"/>
              </a:rPr>
              <a:t>&gt; satisfies safety requirement</a:t>
            </a:r>
          </a:p>
          <a:p>
            <a:pPr>
              <a:tabLst>
                <a:tab pos="1544638"/>
                <a:tab pos="2452688" algn="ctr"/>
                <a:tab pos="3767138" algn="ctr"/>
                <a:tab pos="5022850" algn="ctr"/>
              </a:tabLst>
            </a:pPr>
            <a:r>
              <a:rPr lang="en-US" altLang="en-US" sz="2000">
                <a:ea typeface="ＭＳ Ｐゴシック" panose="020b0600070205080204" pitchFamily="34" charset="-128"/>
              </a:rPr>
              <a:t>Can request for (3,3,0) by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4</a:t>
            </a:r>
            <a:r>
              <a:rPr lang="en-US" altLang="en-US" sz="2000">
                <a:ea typeface="ＭＳ Ｐゴシック" panose="020b0600070205080204" pitchFamily="34" charset="-128"/>
              </a:rPr>
              <a:t> be granted?</a:t>
            </a:r>
          </a:p>
          <a:p>
            <a:pPr>
              <a:tabLst>
                <a:tab pos="1544638"/>
                <a:tab pos="2452688" algn="ctr"/>
                <a:tab pos="3767138" algn="ctr"/>
                <a:tab pos="5022850" algn="ctr"/>
              </a:tabLst>
            </a:pPr>
            <a:r>
              <a:rPr lang="en-US" altLang="en-US" sz="2000">
                <a:ea typeface="ＭＳ Ｐゴシック" panose="020b0600070205080204" pitchFamily="34" charset="-128"/>
              </a:rPr>
              <a:t>Can request for (0,2,0) by </a:t>
            </a:r>
            <a:r>
              <a:rPr lang="en-US" altLang="en-US" sz="2000" i="1">
                <a:ea typeface="ＭＳ Ｐゴシック" panose="020b0600070205080204" pitchFamily="34" charset="-128"/>
              </a:rPr>
              <a:t>P</a:t>
            </a:r>
            <a:r>
              <a:rPr lang="en-US" altLang="en-US" sz="2000" baseline="-25000">
                <a:ea typeface="ＭＳ Ｐゴシック" panose="020b0600070205080204" pitchFamily="34" charset="-128"/>
              </a:rPr>
              <a:t>0</a:t>
            </a:r>
            <a:r>
              <a:rPr lang="en-US" altLang="en-US" sz="2000">
                <a:ea typeface="ＭＳ Ｐゴシック" panose="020b0600070205080204" pitchFamily="34" charset="-128"/>
              </a:rPr>
              <a:t> be granted?</a:t>
            </a:r>
          </a:p>
          <a:p>
            <a:pPr>
              <a:buFont typeface="Monotype Sorts" charset="2"/>
              <a:buNone/>
              <a:tabLst>
                <a:tab pos="1544638"/>
                <a:tab pos="2452688" algn="ctr"/>
                <a:tab pos="3767138" algn="ctr"/>
                <a:tab pos="5022850" algn="ctr"/>
              </a:tabLst>
            </a:pPr>
            <a:endParaRPr lang="en-US" altLang="en-US" sz="2000">
              <a:ea typeface="ＭＳ Ｐゴシック" panose="020b0600070205080204" pitchFamily="34" charset="-128"/>
            </a:endParaRPr>
          </a:p>
        </p:txBody>
      </p:sp>
      <p:grpSp>
        <p:nvGrpSpPr>
          <p:cNvPr id="4" name="Group 3">
            <a:extLst>
              <a:ext uri="{FF2B5EF4-FFF2-40B4-BE49-F238E27FC236}">
                <a16:creationId xmlns:a16="http://schemas.microsoft.com/office/drawing/2014/main" id="{A37E5861-6D3A-4973-83DB-80CE2C8224C1}"/>
              </a:ext>
            </a:extLst>
          </p:cNvPr>
          <p:cNvGrpSpPr/>
          <p:nvPr/>
        </p:nvGrpSpPr>
        <p:grpSpPr>
          <a:xfrm>
            <a:off x="20053" y="0"/>
            <a:ext cx="9144001" cy="6860735"/>
            <a:chExt cx="12192001" cy="6860735"/>
          </a:xfrm>
        </p:grpSpPr>
        <p:pic>
          <p:nvPicPr>
            <p:cNvPr id="5" name="Picture 2" descr="KL Deemed to be University Logo">
              <a:extLst>
                <a:ext uri="{FF2B5EF4-FFF2-40B4-BE49-F238E27FC236}">
                  <a16:creationId xmlns:a16="http://schemas.microsoft.com/office/drawing/2014/main" id="{368360C2-975B-42D0-B230-24F2C59EF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B2D583F-199A-4462-94F7-70258D1858A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F6E823F1-1BA8-40BF-85AA-110FF741533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AF2D52B0-C193-4592-A560-A4E808105E0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89F18E84-758C-4B59-840F-9201F00F203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1681AA13-C0F9-47A5-A912-0B188F8CC385}"/>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531B023A-057A-417C-AB10-48ACC02017BB}"/>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336DBDF6-75E8-4A93-B5E5-F80662F60FD8}"/>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1" y="3207454"/>
            <a:ext cx="12192000" cy="1907927"/>
          </a:xfrm>
        </p:spPr>
        <p:txBody>
          <a:bodyPr>
            <a:noAutofit/>
          </a:bodyPr>
          <a:lstStyle>
            <a:defPPr/>
          </a:lstStyle>
          <a:p>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21, 40: </a:t>
            </a:r>
            <a:r>
              <a:rPr lang="en-IN" sz="4400" b="1" spc="50">
                <a:ln w="0"/>
                <a:solidFill>
                  <a:schemeClr val="bg1"/>
                </a:solidFill>
                <a:effectLst>
                  <a:innerShdw blurRad="63500" dist="50800" dir="13500000">
                    <a:srgbClr val="000000">
                      <a:alpha val="50000"/>
                    </a:srgbClr>
                  </a:innerShdw>
                </a:effectLst>
                <a:latin typeface="+mn-lt"/>
              </a:rPr>
              <a:t>The boot loader: Assembly bootstrap, C </a:t>
            </a:r>
            <a:r>
              <a:rPr lang="en-US" sz="4400" b="1" spc="50">
                <a:ln w="0"/>
                <a:solidFill>
                  <a:schemeClr val="bg1"/>
                </a:solidFill>
                <a:effectLst>
                  <a:innerShdw blurRad="63500" dist="50800" dir="13500000">
                    <a:srgbClr val="000000">
                      <a:alpha val="50000"/>
                    </a:srgbClr>
                  </a:innerShdw>
                </a:effectLst>
                <a:latin typeface="+mn-lt"/>
              </a:rPr>
              <a:t>bootstrap</a:t>
            </a: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19CS2106S​</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Booting</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688902798"/>
      </p:ext>
    </p:extLst>
  </p:cSld>
  <p:clrMapOvr>
    <a:masterClrMapping/>
  </p:clrMapOvr>
  <p:transition/>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3" name="object 2">
            <a:extLst>
              <a:ext uri="{FF2B5EF4-FFF2-40B4-BE49-F238E27FC236}">
                <a16:creationId xmlns:a16="http://schemas.microsoft.com/office/drawing/2014/main" id="{CB953161-6B18-4553-8F93-A6457EB76D23}"/>
              </a:ext>
            </a:extLst>
          </p:cNvPr>
          <p:cNvSpPr txBox="1">
            <a:spLocks noGrp="1"/>
          </p:cNvSpPr>
          <p:nvPr>
            <p:ph type="title"/>
          </p:nvPr>
        </p:nvSpPr>
        <p:spPr>
          <a:xfrm>
            <a:off x="239828" y="462252"/>
            <a:ext cx="10701107" cy="695960"/>
          </a:xfrm>
          <a:prstGeom prst="rect">
            <a:avLst/>
          </a:prstGeom>
        </p:spPr>
        <p:txBody>
          <a:bodyPr vert="horz" wrap="square" lIns="0" tIns="12700" rIns="0" bIns="0" rtlCol="0">
            <a:spAutoFit/>
          </a:bodyPr>
          <a:lstStyle>
            <a:defPPr/>
          </a:lstStyle>
          <a:p>
            <a:pPr marL="12700">
              <a:lnSpc>
                <a:spcPct val="100000"/>
              </a:lnSpc>
              <a:spcBef>
                <a:spcPts val="100"/>
              </a:spcBef>
            </a:pPr>
            <a:r>
              <a:rPr b="1" spc="-5">
                <a:effectLst>
                  <a:outerShdw blurRad="38100" dist="38100" dir="2700000" algn="tl">
                    <a:srgbClr val="000000">
                      <a:alpha val="43137"/>
                    </a:srgbClr>
                  </a:outerShdw>
                </a:effectLst>
              </a:rPr>
              <a:t>Powering up </a:t>
            </a:r>
            <a:r>
              <a:rPr b="1">
                <a:effectLst>
                  <a:outerShdw blurRad="38100" dist="38100" dir="2700000" algn="tl">
                    <a:srgbClr val="000000">
                      <a:alpha val="43137"/>
                    </a:srgbClr>
                  </a:outerShdw>
                </a:effectLst>
              </a:rPr>
              <a:t>:</a:t>
            </a:r>
            <a:r>
              <a:rPr b="1" spc="-9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Reset</a:t>
            </a:r>
          </a:p>
        </p:txBody>
      </p:sp>
      <p:sp>
        <p:nvSpPr>
          <p:cNvPr id="24" name="object 3">
            <a:extLst>
              <a:ext uri="{FF2B5EF4-FFF2-40B4-BE49-F238E27FC236}">
                <a16:creationId xmlns:a16="http://schemas.microsoft.com/office/drawing/2014/main" id="{6B141A0B-25BB-4A5F-BD8D-39211B4231FF}"/>
              </a:ext>
            </a:extLst>
          </p:cNvPr>
          <p:cNvSpPr txBox="1"/>
          <p:nvPr/>
        </p:nvSpPr>
        <p:spPr>
          <a:xfrm>
            <a:off x="604911" y="1651284"/>
            <a:ext cx="3134403" cy="377026"/>
          </a:xfrm>
          <a:prstGeom prst="rect">
            <a:avLst/>
          </a:prstGeom>
          <a:solidFill>
            <a:srgbClr val="92D050"/>
          </a:solidFill>
          <a:ln w="9344">
            <a:solidFill>
              <a:srgbClr val="000000"/>
            </a:solidFill>
          </a:ln>
        </p:spPr>
        <p:txBody>
          <a:bodyPr vert="horz" wrap="square" lIns="0" tIns="7620" rIns="0" bIns="0" rtlCol="0">
            <a:spAutoFit/>
          </a:bodyPr>
          <a:lstStyle>
            <a:defPPr>
              <a:defRPr lang="en-US"/>
            </a:defPPr>
          </a:lstStyle>
          <a:p>
            <a:pPr marL="279400" algn="ctr">
              <a:lnSpc>
                <a:spcPct val="100000"/>
              </a:lnSpc>
              <a:spcBef>
                <a:spcPts val="60"/>
              </a:spcBef>
            </a:pPr>
            <a:r>
              <a:rPr sz="2400" spc="-10">
                <a:cs typeface="Liberation Sans"/>
              </a:rPr>
              <a:t>Power </a:t>
            </a:r>
            <a:r>
              <a:rPr sz="2400" spc="-5">
                <a:cs typeface="Liberation Sans"/>
              </a:rPr>
              <a:t>on</a:t>
            </a:r>
            <a:r>
              <a:rPr sz="2400" spc="5">
                <a:cs typeface="Liberation Sans"/>
              </a:rPr>
              <a:t> </a:t>
            </a:r>
            <a:r>
              <a:rPr sz="2400" spc="-5">
                <a:cs typeface="Liberation Sans"/>
              </a:rPr>
              <a:t>Reset</a:t>
            </a:r>
            <a:endParaRPr sz="2400">
              <a:cs typeface="Liberation Sans"/>
            </a:endParaRPr>
          </a:p>
        </p:txBody>
      </p:sp>
      <p:sp>
        <p:nvSpPr>
          <p:cNvPr id="27" name="object 4">
            <a:extLst>
              <a:ext uri="{FF2B5EF4-FFF2-40B4-BE49-F238E27FC236}">
                <a16:creationId xmlns:a16="http://schemas.microsoft.com/office/drawing/2014/main" id="{17865914-EF9D-4699-B0E8-95A252F91F4E}"/>
              </a:ext>
            </a:extLst>
          </p:cNvPr>
          <p:cNvSpPr txBox="1"/>
          <p:nvPr/>
        </p:nvSpPr>
        <p:spPr>
          <a:xfrm>
            <a:off x="604911" y="2486529"/>
            <a:ext cx="3122972" cy="1185581"/>
          </a:xfrm>
          <a:prstGeom prst="rect">
            <a:avLst/>
          </a:prstGeom>
          <a:solidFill>
            <a:srgbClr val="00B050"/>
          </a:solidFill>
          <a:ln w="9344">
            <a:solidFill>
              <a:srgbClr val="000000"/>
            </a:solidFill>
          </a:ln>
        </p:spPr>
        <p:txBody>
          <a:bodyPr vert="horz" wrap="square" lIns="0" tIns="635" rIns="0" bIns="0" rtlCol="0">
            <a:spAutoFit/>
          </a:bodyPr>
          <a:lstStyle>
            <a:defPPr>
              <a:defRPr lang="en-US"/>
            </a:defPPr>
          </a:lstStyle>
          <a:p>
            <a:pPr marR="106045" indent="-427990" algn="ctr">
              <a:spcBef>
                <a:spcPts val="600"/>
              </a:spcBef>
            </a:pPr>
            <a:r>
              <a:rPr sz="2400" spc="-5">
                <a:solidFill>
                  <a:schemeClr val="bg1"/>
                </a:solidFill>
                <a:cs typeface="Liberation Sans"/>
              </a:rPr>
              <a:t>Every register</a:t>
            </a:r>
            <a:r>
              <a:rPr sz="2400" spc="-70">
                <a:solidFill>
                  <a:schemeClr val="bg1"/>
                </a:solidFill>
                <a:cs typeface="Liberation Sans"/>
              </a:rPr>
              <a:t> </a:t>
            </a:r>
            <a:r>
              <a:rPr sz="2400" spc="-5">
                <a:solidFill>
                  <a:schemeClr val="bg1"/>
                </a:solidFill>
                <a:cs typeface="Liberation Sans"/>
              </a:rPr>
              <a:t>initialized  </a:t>
            </a:r>
            <a:r>
              <a:rPr sz="2400">
                <a:solidFill>
                  <a:schemeClr val="bg1"/>
                </a:solidFill>
                <a:cs typeface="Liberation Sans"/>
              </a:rPr>
              <a:t>to 0</a:t>
            </a:r>
            <a:r>
              <a:rPr sz="2400" spc="-5">
                <a:solidFill>
                  <a:schemeClr val="bg1"/>
                </a:solidFill>
                <a:cs typeface="Liberation Sans"/>
              </a:rPr>
              <a:t> except</a:t>
            </a:r>
            <a:endParaRPr sz="2400">
              <a:solidFill>
                <a:schemeClr val="bg1"/>
              </a:solidFill>
              <a:cs typeface="Liberation Sans"/>
            </a:endParaRPr>
          </a:p>
          <a:p>
            <a:pPr algn="ctr">
              <a:spcBef>
                <a:spcPts val="600"/>
              </a:spcBef>
            </a:pPr>
            <a:r>
              <a:rPr sz="2400" spc="-5">
                <a:solidFill>
                  <a:schemeClr val="bg1"/>
                </a:solidFill>
                <a:cs typeface="Liberation Sans"/>
              </a:rPr>
              <a:t>CS=0xf000,</a:t>
            </a:r>
            <a:r>
              <a:rPr sz="2400">
                <a:solidFill>
                  <a:schemeClr val="bg1"/>
                </a:solidFill>
                <a:cs typeface="Liberation Sans"/>
              </a:rPr>
              <a:t> </a:t>
            </a:r>
            <a:r>
              <a:rPr sz="2400" spc="-5">
                <a:solidFill>
                  <a:schemeClr val="bg1"/>
                </a:solidFill>
                <a:cs typeface="Liberation Sans"/>
              </a:rPr>
              <a:t>IP=0xfff0</a:t>
            </a:r>
            <a:endParaRPr sz="2400">
              <a:solidFill>
                <a:schemeClr val="bg1"/>
              </a:solidFill>
              <a:cs typeface="Liberation Sans"/>
            </a:endParaRPr>
          </a:p>
        </p:txBody>
      </p:sp>
      <p:grpSp>
        <p:nvGrpSpPr>
          <p:cNvPr id="28" name="object 5">
            <a:extLst>
              <a:ext uri="{FF2B5EF4-FFF2-40B4-BE49-F238E27FC236}">
                <a16:creationId xmlns:a16="http://schemas.microsoft.com/office/drawing/2014/main" id="{D0694B7E-B609-4573-BEB4-57C9D00C74AF}"/>
              </a:ext>
            </a:extLst>
          </p:cNvPr>
          <p:cNvGrpSpPr/>
          <p:nvPr/>
        </p:nvGrpSpPr>
        <p:grpSpPr>
          <a:xfrm>
            <a:off x="2016447" y="2057661"/>
            <a:ext cx="299900" cy="459989"/>
            <a:chOff x="1771650" y="1828800"/>
            <a:chExt cx="114300" cy="228600"/>
          </a:xfrm>
        </p:grpSpPr>
        <p:sp>
          <p:nvSpPr>
            <p:cNvPr id="29" name="object 6">
              <a:extLst>
                <a:ext uri="{FF2B5EF4-FFF2-40B4-BE49-F238E27FC236}">
                  <a16:creationId xmlns:a16="http://schemas.microsoft.com/office/drawing/2014/main" id="{5A68E778-BB84-41EC-9A02-460913EB29FE}"/>
                </a:ext>
              </a:extLst>
            </p:cNvPr>
            <p:cNvSpPr/>
            <p:nvPr/>
          </p:nvSpPr>
          <p:spPr>
            <a:xfrm flipH="1">
              <a:off x="1828800" y="1828800"/>
              <a:ext cx="0" cy="121920"/>
            </a:xfrm>
            <a:custGeom>
              <a:rect l="l" t="t" r="r" b="b"/>
              <a:pathLst>
                <a:path h="121919">
                  <a:moveTo>
                    <a:pt x="0" y="0"/>
                  </a:moveTo>
                  <a:lnTo>
                    <a:pt x="0" y="121920"/>
                  </a:lnTo>
                </a:path>
              </a:pathLst>
            </a:custGeom>
            <a:ln w="38097">
              <a:solidFill>
                <a:srgbClr val="000000"/>
              </a:solidFill>
            </a:ln>
          </p:spPr>
          <p:txBody>
            <a:bodyPr wrap="square" lIns="0" tIns="0" rIns="0" bIns="0" rtlCol="0"/>
            <a:lstStyle>
              <a:defPPr>
                <a:defRPr lang="en-US"/>
              </a:defPPr>
            </a:lstStyle>
            <a:p>
              <a:pPr/>
              <a:endParaRPr/>
            </a:p>
          </p:txBody>
        </p:sp>
        <p:sp>
          <p:nvSpPr>
            <p:cNvPr id="31" name="object 7">
              <a:extLst>
                <a:ext uri="{FF2B5EF4-FFF2-40B4-BE49-F238E27FC236}">
                  <a16:creationId xmlns:a16="http://schemas.microsoft.com/office/drawing/2014/main" id="{FBB9212A-9FFA-4F68-80C9-9BF72E5518A1}"/>
                </a:ext>
              </a:extLst>
            </p:cNvPr>
            <p:cNvSpPr/>
            <p:nvPr/>
          </p:nvSpPr>
          <p:spPr>
            <a:xfrm>
              <a:off x="1771650" y="1943100"/>
              <a:ext cx="114300" cy="114300"/>
            </a:xfrm>
            <a:custGeom>
              <a:rect l="l" t="t" r="r" b="b"/>
              <a:pathLst>
                <a:path w="114300" h="114300">
                  <a:moveTo>
                    <a:pt x="114300" y="0"/>
                  </a:moveTo>
                  <a:lnTo>
                    <a:pt x="0" y="0"/>
                  </a:lnTo>
                  <a:lnTo>
                    <a:pt x="57150" y="114300"/>
                  </a:lnTo>
                  <a:lnTo>
                    <a:pt x="114300" y="0"/>
                  </a:lnTo>
                  <a:close/>
                </a:path>
              </a:pathLst>
            </a:custGeom>
            <a:solidFill>
              <a:srgbClr val="000000"/>
            </a:solidFill>
          </p:spPr>
          <p:txBody>
            <a:bodyPr wrap="square" lIns="0" tIns="0" rIns="0" bIns="0" rtlCol="0"/>
            <a:lstStyle>
              <a:defPPr>
                <a:defRPr lang="en-US"/>
              </a:defPPr>
            </a:lstStyle>
            <a:p>
              <a:pPr/>
              <a:endParaRPr/>
            </a:p>
          </p:txBody>
        </p:sp>
      </p:grpSp>
      <p:sp>
        <p:nvSpPr>
          <p:cNvPr id="34" name="object 8">
            <a:extLst>
              <a:ext uri="{FF2B5EF4-FFF2-40B4-BE49-F238E27FC236}">
                <a16:creationId xmlns:a16="http://schemas.microsoft.com/office/drawing/2014/main" id="{EC83F071-2B24-49B6-9442-3C60003493BE}"/>
              </a:ext>
            </a:extLst>
          </p:cNvPr>
          <p:cNvSpPr/>
          <p:nvPr/>
        </p:nvSpPr>
        <p:spPr>
          <a:xfrm>
            <a:off x="3727883" y="1210844"/>
            <a:ext cx="925828" cy="1275686"/>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
        <p:nvSpPr>
          <p:cNvPr id="35" name="object 9">
            <a:extLst>
              <a:ext uri="{FF2B5EF4-FFF2-40B4-BE49-F238E27FC236}">
                <a16:creationId xmlns:a16="http://schemas.microsoft.com/office/drawing/2014/main" id="{3C1E9B97-514F-42C4-BB2B-1FA1699C0A23}"/>
              </a:ext>
            </a:extLst>
          </p:cNvPr>
          <p:cNvSpPr txBox="1"/>
          <p:nvPr/>
        </p:nvSpPr>
        <p:spPr>
          <a:xfrm>
            <a:off x="4653711" y="1187506"/>
            <a:ext cx="7145355" cy="1155445"/>
          </a:xfrm>
          <a:prstGeom prst="rect">
            <a:avLst/>
          </a:prstGeom>
          <a:ln w="9344">
            <a:solidFill>
              <a:srgbClr val="000000"/>
            </a:solidFill>
          </a:ln>
        </p:spPr>
        <p:txBody>
          <a:bodyPr vert="horz" wrap="square" lIns="0" tIns="46990" rIns="0" bIns="0" rtlCol="0">
            <a:spAutoFit/>
          </a:bodyPr>
          <a:lstStyle>
            <a:defPPr>
              <a:defRPr lang="en-US"/>
            </a:defPPr>
          </a:lstStyle>
          <a:p>
            <a:pPr marL="90170">
              <a:lnSpc>
                <a:spcPct val="100000"/>
              </a:lnSpc>
            </a:pPr>
            <a:r>
              <a:rPr sz="2400" spc="-10">
                <a:cs typeface="Liberation Sans"/>
              </a:rPr>
              <a:t>Physical address </a:t>
            </a:r>
            <a:r>
              <a:rPr sz="2400">
                <a:cs typeface="Liberation Sans"/>
              </a:rPr>
              <a:t>= </a:t>
            </a:r>
            <a:r>
              <a:rPr lang="en-US" sz="2400">
                <a:cs typeface="Liberation Sans"/>
              </a:rPr>
              <a:t>Code Segment + Instruction Pointer</a:t>
            </a:r>
          </a:p>
          <a:p>
            <a:pPr marL="90170">
              <a:lnSpc>
                <a:spcPct val="100000"/>
              </a:lnSpc>
            </a:pPr>
            <a:r>
              <a:rPr lang="en-US" sz="2400" spc="-5">
                <a:cs typeface="Liberation Sans"/>
              </a:rPr>
              <a:t>		=   </a:t>
            </a:r>
            <a:r>
              <a:rPr sz="2400" spc="-5">
                <a:cs typeface="Liberation Sans"/>
              </a:rPr>
              <a:t>(CS &lt;&lt; 4) </a:t>
            </a:r>
            <a:r>
              <a:rPr sz="2400">
                <a:cs typeface="Liberation Sans"/>
              </a:rPr>
              <a:t>+</a:t>
            </a:r>
            <a:r>
              <a:rPr sz="2400" spc="30">
                <a:cs typeface="Liberation Sans"/>
              </a:rPr>
              <a:t> </a:t>
            </a:r>
            <a:r>
              <a:rPr sz="2400">
                <a:cs typeface="Liberation Sans"/>
              </a:rPr>
              <a:t>IP</a:t>
            </a:r>
            <a:r>
              <a:rPr lang="en-US" sz="2400">
                <a:cs typeface="Liberation Sans"/>
              </a:rPr>
              <a:t>  </a:t>
            </a:r>
            <a:r>
              <a:rPr sz="2400">
                <a:cs typeface="Liberation Sans"/>
              </a:rPr>
              <a:t>= </a:t>
            </a:r>
            <a:r>
              <a:rPr sz="2400" spc="-20">
                <a:solidFill>
                  <a:srgbClr val="3366FF"/>
                </a:solidFill>
                <a:cs typeface="Liberation Sans"/>
              </a:rPr>
              <a:t>0xffff0</a:t>
            </a:r>
            <a:endParaRPr lang="en-US" sz="2400">
              <a:solidFill>
                <a:srgbClr val="3366FF"/>
              </a:solidFill>
              <a:cs typeface="Liberation Sans"/>
            </a:endParaRPr>
          </a:p>
          <a:p>
            <a:pPr marL="90170">
              <a:lnSpc>
                <a:spcPct val="100000"/>
              </a:lnSpc>
            </a:pPr>
            <a:r>
              <a:rPr sz="2400" spc="-5">
                <a:cs typeface="Liberation Sans"/>
              </a:rPr>
              <a:t>first </a:t>
            </a:r>
            <a:r>
              <a:rPr sz="2400" spc="-10">
                <a:cs typeface="Liberation Sans"/>
              </a:rPr>
              <a:t>instruction </a:t>
            </a:r>
            <a:r>
              <a:rPr sz="2400" spc="-5">
                <a:cs typeface="Liberation Sans"/>
              </a:rPr>
              <a:t>fetched from location </a:t>
            </a:r>
            <a:r>
              <a:rPr sz="2400" spc="-20">
                <a:cs typeface="Liberation Sans"/>
              </a:rPr>
              <a:t>0xffff0</a:t>
            </a:r>
            <a:endParaRPr sz="2400">
              <a:cs typeface="Liberation Sans"/>
            </a:endParaRPr>
          </a:p>
        </p:txBody>
      </p:sp>
      <p:sp>
        <p:nvSpPr>
          <p:cNvPr id="51" name="object 25">
            <a:extLst>
              <a:ext uri="{FF2B5EF4-FFF2-40B4-BE49-F238E27FC236}">
                <a16:creationId xmlns:a16="http://schemas.microsoft.com/office/drawing/2014/main" id="{470BAF35-E315-41A8-9B56-C595DE2839FA}"/>
              </a:ext>
            </a:extLst>
          </p:cNvPr>
          <p:cNvSpPr/>
          <p:nvPr/>
        </p:nvSpPr>
        <p:spPr>
          <a:xfrm flipV="1">
            <a:off x="3739312" y="2156801"/>
            <a:ext cx="914399" cy="1494263"/>
          </a:xfrm>
          <a:custGeom>
            <a:rect l="l" t="t" r="r" b="b"/>
            <a:pathLst>
              <a:path w="902969" h="2032000">
                <a:moveTo>
                  <a:pt x="0" y="0"/>
                </a:moveTo>
                <a:lnTo>
                  <a:pt x="15239" y="34289"/>
                </a:lnTo>
              </a:path>
              <a:path w="902969" h="2032000">
                <a:moveTo>
                  <a:pt x="26669" y="60960"/>
                </a:moveTo>
                <a:lnTo>
                  <a:pt x="41910" y="95250"/>
                </a:lnTo>
              </a:path>
              <a:path w="902969" h="2032000">
                <a:moveTo>
                  <a:pt x="53339" y="120650"/>
                </a:moveTo>
                <a:lnTo>
                  <a:pt x="68580" y="156210"/>
                </a:lnTo>
              </a:path>
              <a:path w="902969" h="2032000">
                <a:moveTo>
                  <a:pt x="80010" y="181610"/>
                </a:moveTo>
                <a:lnTo>
                  <a:pt x="96519" y="215900"/>
                </a:lnTo>
              </a:path>
              <a:path w="902969" h="2032000">
                <a:moveTo>
                  <a:pt x="107950" y="242570"/>
                </a:moveTo>
                <a:lnTo>
                  <a:pt x="123189" y="276860"/>
                </a:lnTo>
              </a:path>
              <a:path w="902969" h="2032000">
                <a:moveTo>
                  <a:pt x="134619" y="302260"/>
                </a:moveTo>
                <a:lnTo>
                  <a:pt x="149860" y="337820"/>
                </a:lnTo>
              </a:path>
              <a:path w="902969" h="2032000">
                <a:moveTo>
                  <a:pt x="161289" y="363220"/>
                </a:moveTo>
                <a:lnTo>
                  <a:pt x="176530" y="397510"/>
                </a:lnTo>
              </a:path>
              <a:path w="902969" h="2032000">
                <a:moveTo>
                  <a:pt x="187960" y="424179"/>
                </a:moveTo>
                <a:lnTo>
                  <a:pt x="203200" y="458470"/>
                </a:lnTo>
              </a:path>
              <a:path w="902969" h="2032000">
                <a:moveTo>
                  <a:pt x="215900" y="483870"/>
                </a:moveTo>
                <a:lnTo>
                  <a:pt x="229869" y="519429"/>
                </a:lnTo>
              </a:path>
              <a:path w="902969" h="2032000">
                <a:moveTo>
                  <a:pt x="242569" y="544829"/>
                </a:moveTo>
                <a:lnTo>
                  <a:pt x="257810" y="579120"/>
                </a:lnTo>
              </a:path>
              <a:path w="902969" h="2032000">
                <a:moveTo>
                  <a:pt x="269239" y="605789"/>
                </a:moveTo>
                <a:lnTo>
                  <a:pt x="284480" y="640079"/>
                </a:lnTo>
              </a:path>
              <a:path w="902969" h="2032000">
                <a:moveTo>
                  <a:pt x="295910" y="666750"/>
                </a:moveTo>
                <a:lnTo>
                  <a:pt x="311150" y="701039"/>
                </a:lnTo>
              </a:path>
              <a:path w="902969" h="2032000">
                <a:moveTo>
                  <a:pt x="322580" y="726439"/>
                </a:moveTo>
                <a:lnTo>
                  <a:pt x="337819" y="760729"/>
                </a:lnTo>
              </a:path>
              <a:path w="902969" h="2032000">
                <a:moveTo>
                  <a:pt x="349250" y="787400"/>
                </a:moveTo>
                <a:lnTo>
                  <a:pt x="364489" y="821689"/>
                </a:lnTo>
              </a:path>
              <a:path w="902969" h="2032000">
                <a:moveTo>
                  <a:pt x="377189" y="847089"/>
                </a:moveTo>
                <a:lnTo>
                  <a:pt x="392430" y="882650"/>
                </a:lnTo>
              </a:path>
              <a:path w="902969" h="2032000">
                <a:moveTo>
                  <a:pt x="403860" y="908050"/>
                </a:moveTo>
                <a:lnTo>
                  <a:pt x="419100" y="942339"/>
                </a:lnTo>
              </a:path>
              <a:path w="902969" h="2032000">
                <a:moveTo>
                  <a:pt x="430530" y="969010"/>
                </a:moveTo>
                <a:lnTo>
                  <a:pt x="445769" y="1003300"/>
                </a:lnTo>
              </a:path>
              <a:path w="902969" h="2032000">
                <a:moveTo>
                  <a:pt x="457200" y="1028700"/>
                </a:moveTo>
                <a:lnTo>
                  <a:pt x="472439" y="1062989"/>
                </a:lnTo>
              </a:path>
              <a:path w="902969" h="2032000">
                <a:moveTo>
                  <a:pt x="483869" y="1089660"/>
                </a:moveTo>
                <a:lnTo>
                  <a:pt x="499110" y="1123950"/>
                </a:lnTo>
              </a:path>
              <a:path w="902969" h="2032000">
                <a:moveTo>
                  <a:pt x="511810" y="1150620"/>
                </a:moveTo>
                <a:lnTo>
                  <a:pt x="527050" y="1184910"/>
                </a:lnTo>
              </a:path>
              <a:path w="902969" h="2032000">
                <a:moveTo>
                  <a:pt x="538479" y="1210310"/>
                </a:moveTo>
                <a:lnTo>
                  <a:pt x="553720" y="1245870"/>
                </a:lnTo>
              </a:path>
              <a:path w="902969" h="2032000">
                <a:moveTo>
                  <a:pt x="565150" y="1271270"/>
                </a:moveTo>
                <a:lnTo>
                  <a:pt x="580389" y="1305560"/>
                </a:lnTo>
              </a:path>
              <a:path w="902969" h="2032000">
                <a:moveTo>
                  <a:pt x="591820" y="1332230"/>
                </a:moveTo>
                <a:lnTo>
                  <a:pt x="607060" y="1366520"/>
                </a:lnTo>
              </a:path>
              <a:path w="902969" h="2032000">
                <a:moveTo>
                  <a:pt x="618489" y="1391920"/>
                </a:moveTo>
                <a:lnTo>
                  <a:pt x="633729" y="1426210"/>
                </a:lnTo>
              </a:path>
              <a:path w="902969" h="2032000">
                <a:moveTo>
                  <a:pt x="646429" y="1452880"/>
                </a:moveTo>
                <a:lnTo>
                  <a:pt x="660400" y="1487170"/>
                </a:lnTo>
              </a:path>
              <a:path w="902969" h="2032000">
                <a:moveTo>
                  <a:pt x="673100" y="1513839"/>
                </a:moveTo>
                <a:lnTo>
                  <a:pt x="688339" y="1548130"/>
                </a:lnTo>
              </a:path>
              <a:path w="902969" h="2032000">
                <a:moveTo>
                  <a:pt x="699770" y="1573530"/>
                </a:moveTo>
                <a:lnTo>
                  <a:pt x="715010" y="1609089"/>
                </a:lnTo>
              </a:path>
              <a:path w="902969" h="2032000">
                <a:moveTo>
                  <a:pt x="726439" y="1634489"/>
                </a:moveTo>
                <a:lnTo>
                  <a:pt x="741679" y="1668780"/>
                </a:lnTo>
              </a:path>
              <a:path w="902969" h="2032000">
                <a:moveTo>
                  <a:pt x="753110" y="1695450"/>
                </a:moveTo>
                <a:lnTo>
                  <a:pt x="768350" y="1729739"/>
                </a:lnTo>
              </a:path>
              <a:path w="902969" h="2032000">
                <a:moveTo>
                  <a:pt x="779779" y="1755139"/>
                </a:moveTo>
                <a:lnTo>
                  <a:pt x="795020" y="1789430"/>
                </a:lnTo>
              </a:path>
              <a:path w="902969" h="2032000">
                <a:moveTo>
                  <a:pt x="807720" y="1816100"/>
                </a:moveTo>
                <a:lnTo>
                  <a:pt x="822960" y="1850389"/>
                </a:lnTo>
              </a:path>
              <a:path w="902969" h="2032000">
                <a:moveTo>
                  <a:pt x="834389" y="1877060"/>
                </a:moveTo>
                <a:lnTo>
                  <a:pt x="849629" y="1911350"/>
                </a:lnTo>
              </a:path>
              <a:path w="902969" h="2032000">
                <a:moveTo>
                  <a:pt x="861060" y="1936750"/>
                </a:moveTo>
                <a:lnTo>
                  <a:pt x="876300" y="1971039"/>
                </a:lnTo>
              </a:path>
              <a:path w="902969" h="2032000">
                <a:moveTo>
                  <a:pt x="887729" y="1997710"/>
                </a:moveTo>
                <a:lnTo>
                  <a:pt x="902970" y="2032000"/>
                </a:lnTo>
              </a:path>
            </a:pathLst>
          </a:custGeom>
          <a:ln w="9344">
            <a:solidFill>
              <a:srgbClr val="000000"/>
            </a:solidFill>
          </a:ln>
        </p:spPr>
        <p:txBody>
          <a:bodyPr wrap="square" lIns="0" tIns="0" rIns="0" bIns="0" rtlCol="0"/>
          <a:lstStyle>
            <a:defPPr>
              <a:defRPr lang="en-US"/>
            </a:defPPr>
          </a:lstStyle>
          <a:p>
            <a:pPr/>
            <a:endParaRPr/>
          </a:p>
        </p:txBody>
      </p:sp>
      <p:sp>
        <p:nvSpPr>
          <p:cNvPr id="4" name="Rectangle 3">
            <a:extLst>
              <a:ext uri="{FF2B5EF4-FFF2-40B4-BE49-F238E27FC236}">
                <a16:creationId xmlns:a16="http://schemas.microsoft.com/office/drawing/2014/main" id="{4E0E62E0-1FA0-49A2-9E0C-CA0EFD0EED7A}"/>
              </a:ext>
            </a:extLst>
          </p:cNvPr>
          <p:cNvSpPr/>
          <p:nvPr/>
        </p:nvSpPr>
        <p:spPr>
          <a:xfrm>
            <a:off x="604911" y="4744549"/>
            <a:ext cx="3134402" cy="4090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solidFill>
                  <a:schemeClr val="tx1"/>
                </a:solidFill>
              </a:rPr>
              <a:t>BIOS ROM</a:t>
            </a:r>
          </a:p>
        </p:txBody>
      </p:sp>
      <p:sp>
        <p:nvSpPr>
          <p:cNvPr id="5" name="TextBox 4">
            <a:extLst>
              <a:ext uri="{FF2B5EF4-FFF2-40B4-BE49-F238E27FC236}">
                <a16:creationId xmlns:a16="http://schemas.microsoft.com/office/drawing/2014/main" id="{B1C75E98-7FBC-40BA-8DBE-BE49451DAA10}"/>
              </a:ext>
            </a:extLst>
          </p:cNvPr>
          <p:cNvSpPr txBox="1"/>
          <p:nvPr/>
        </p:nvSpPr>
        <p:spPr>
          <a:xfrm>
            <a:off x="0" y="5206716"/>
            <a:ext cx="2338118" cy="369332"/>
          </a:xfrm>
          <a:prstGeom prst="rect">
            <a:avLst/>
          </a:prstGeom>
          <a:noFill/>
        </p:spPr>
        <p:txBody>
          <a:bodyPr wrap="square" rtlCol="0">
            <a:spAutoFit/>
          </a:bodyPr>
          <a:lstStyle>
            <a:defPPr>
              <a:defRPr lang="en-US"/>
            </a:defPPr>
          </a:lstStyle>
          <a:p>
            <a:pPr/>
            <a:r>
              <a:rPr lang="en-US"/>
              <a:t>0x000F0000 (960 KB)</a:t>
            </a:r>
          </a:p>
        </p:txBody>
      </p:sp>
      <p:sp>
        <p:nvSpPr>
          <p:cNvPr id="6" name="TextBox 5">
            <a:extLst>
              <a:ext uri="{FF2B5EF4-FFF2-40B4-BE49-F238E27FC236}">
                <a16:creationId xmlns:a16="http://schemas.microsoft.com/office/drawing/2014/main" id="{D3EB1560-98F5-437B-9100-CD20A559F472}"/>
              </a:ext>
            </a:extLst>
          </p:cNvPr>
          <p:cNvSpPr txBox="1"/>
          <p:nvPr/>
        </p:nvSpPr>
        <p:spPr>
          <a:xfrm>
            <a:off x="-24466" y="4365395"/>
            <a:ext cx="2338118" cy="369332"/>
          </a:xfrm>
          <a:prstGeom prst="rect">
            <a:avLst/>
          </a:prstGeom>
          <a:noFill/>
        </p:spPr>
        <p:txBody>
          <a:bodyPr wrap="square" rtlCol="0">
            <a:spAutoFit/>
          </a:bodyPr>
          <a:lstStyle>
            <a:defPPr>
              <a:defRPr lang="en-US"/>
            </a:defPPr>
          </a:lstStyle>
          <a:p>
            <a:pPr/>
            <a:r>
              <a:rPr lang="en-US"/>
              <a:t>0x00100000 (1 MB)</a:t>
            </a:r>
          </a:p>
        </p:txBody>
      </p:sp>
      <p:grpSp>
        <p:nvGrpSpPr>
          <p:cNvPr id="55" name="object 5">
            <a:extLst>
              <a:ext uri="{FF2B5EF4-FFF2-40B4-BE49-F238E27FC236}">
                <a16:creationId xmlns:a16="http://schemas.microsoft.com/office/drawing/2014/main" id="{0BB97535-0C47-4DB3-B2EF-5F84F7DC14E8}"/>
              </a:ext>
            </a:extLst>
          </p:cNvPr>
          <p:cNvGrpSpPr/>
          <p:nvPr/>
        </p:nvGrpSpPr>
        <p:grpSpPr>
          <a:xfrm>
            <a:off x="1988498" y="3703584"/>
            <a:ext cx="325154" cy="1031143"/>
            <a:chOff x="1771650" y="1828800"/>
            <a:chExt cx="114300" cy="228600"/>
          </a:xfrm>
        </p:grpSpPr>
        <p:sp>
          <p:nvSpPr>
            <p:cNvPr id="56" name="object 6">
              <a:extLst>
                <a:ext uri="{FF2B5EF4-FFF2-40B4-BE49-F238E27FC236}">
                  <a16:creationId xmlns:a16="http://schemas.microsoft.com/office/drawing/2014/main" id="{69C72DA0-B84E-4CEF-A826-2D5A6166D523}"/>
                </a:ext>
              </a:extLst>
            </p:cNvPr>
            <p:cNvSpPr/>
            <p:nvPr/>
          </p:nvSpPr>
          <p:spPr>
            <a:xfrm flipH="1">
              <a:off x="1828800" y="1828800"/>
              <a:ext cx="0" cy="121920"/>
            </a:xfrm>
            <a:custGeom>
              <a:rect l="l" t="t" r="r" b="b"/>
              <a:pathLst>
                <a:path h="121919">
                  <a:moveTo>
                    <a:pt x="0" y="0"/>
                  </a:moveTo>
                  <a:lnTo>
                    <a:pt x="0" y="121920"/>
                  </a:lnTo>
                </a:path>
              </a:pathLst>
            </a:custGeom>
            <a:ln w="38097">
              <a:solidFill>
                <a:srgbClr val="000000"/>
              </a:solidFill>
            </a:ln>
          </p:spPr>
          <p:txBody>
            <a:bodyPr wrap="square" lIns="0" tIns="0" rIns="0" bIns="0" rtlCol="0"/>
            <a:lstStyle>
              <a:defPPr>
                <a:defRPr lang="en-US"/>
              </a:defPPr>
            </a:lstStyle>
            <a:p>
              <a:pPr/>
              <a:endParaRPr/>
            </a:p>
          </p:txBody>
        </p:sp>
        <p:sp>
          <p:nvSpPr>
            <p:cNvPr id="57" name="object 7">
              <a:extLst>
                <a:ext uri="{FF2B5EF4-FFF2-40B4-BE49-F238E27FC236}">
                  <a16:creationId xmlns:a16="http://schemas.microsoft.com/office/drawing/2014/main" id="{3A44724A-7F19-4CEF-B37A-8B76D51ABD23}"/>
                </a:ext>
              </a:extLst>
            </p:cNvPr>
            <p:cNvSpPr/>
            <p:nvPr/>
          </p:nvSpPr>
          <p:spPr>
            <a:xfrm>
              <a:off x="1771650" y="1943100"/>
              <a:ext cx="114300" cy="114300"/>
            </a:xfrm>
            <a:custGeom>
              <a:rect l="l" t="t" r="r" b="b"/>
              <a:pathLst>
                <a:path w="114300" h="114300">
                  <a:moveTo>
                    <a:pt x="114300" y="0"/>
                  </a:moveTo>
                  <a:lnTo>
                    <a:pt x="0" y="0"/>
                  </a:lnTo>
                  <a:lnTo>
                    <a:pt x="57150" y="114300"/>
                  </a:lnTo>
                  <a:lnTo>
                    <a:pt x="114300" y="0"/>
                  </a:lnTo>
                  <a:close/>
                </a:path>
              </a:pathLst>
            </a:custGeom>
            <a:solidFill>
              <a:srgbClr val="000000"/>
            </a:solidFill>
          </p:spPr>
          <p:txBody>
            <a:bodyPr wrap="square" lIns="0" tIns="0" rIns="0" bIns="0" rtlCol="0"/>
            <a:lstStyle>
              <a:defPPr>
                <a:defRPr lang="en-US"/>
              </a:defPPr>
            </a:lstStyle>
            <a:p>
              <a:pPr/>
              <a:endParaRPr/>
            </a:p>
          </p:txBody>
        </p:sp>
      </p:grpSp>
      <p:sp>
        <p:nvSpPr>
          <p:cNvPr id="70" name="object 10">
            <a:extLst>
              <a:ext uri="{FF2B5EF4-FFF2-40B4-BE49-F238E27FC236}">
                <a16:creationId xmlns:a16="http://schemas.microsoft.com/office/drawing/2014/main" id="{76BB82A7-858A-492F-A046-2861FBB52754}"/>
              </a:ext>
            </a:extLst>
          </p:cNvPr>
          <p:cNvSpPr txBox="1"/>
          <p:nvPr/>
        </p:nvSpPr>
        <p:spPr>
          <a:xfrm>
            <a:off x="4665140" y="2337123"/>
            <a:ext cx="6833814" cy="4444807"/>
          </a:xfrm>
          <a:prstGeom prst="rect">
            <a:avLst/>
          </a:prstGeom>
          <a:noFill/>
        </p:spPr>
        <p:style>
          <a:lnRef idx="2">
            <a:schemeClr val="dk1"/>
          </a:lnRef>
          <a:fillRef idx="1">
            <a:schemeClr val="lt1"/>
          </a:fillRef>
          <a:effectRef idx="0">
            <a:schemeClr val="dk1"/>
          </a:effectRef>
          <a:fontRef idx="minor">
            <a:schemeClr val="dk1"/>
          </a:fontRef>
        </p:style>
        <p:txBody>
          <a:bodyPr vert="horz" wrap="square" lIns="0" tIns="12700" rIns="0" bIns="0"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marL="342265" indent="-342265">
              <a:lnSpc>
                <a:spcPct val="100000"/>
              </a:lnSpc>
              <a:spcBef>
                <a:spcPts val="100"/>
              </a:spcBef>
              <a:buChar char="•"/>
              <a:tabLst>
                <a:tab pos="342265"/>
                <a:tab pos="342900"/>
              </a:tabLst>
            </a:pPr>
            <a:r>
              <a:rPr sz="2400" spc="-5">
                <a:solidFill>
                  <a:schemeClr val="tx1"/>
                </a:solidFill>
                <a:cs typeface="Liberation Sans"/>
              </a:rPr>
              <a:t>Does the</a:t>
            </a:r>
            <a:r>
              <a:rPr sz="2400" spc="-15">
                <a:solidFill>
                  <a:schemeClr val="tx1"/>
                </a:solidFill>
                <a:cs typeface="Liberation Sans"/>
              </a:rPr>
              <a:t> </a:t>
            </a:r>
            <a:r>
              <a:rPr sz="2400" spc="-5">
                <a:solidFill>
                  <a:schemeClr val="tx1"/>
                </a:solidFill>
                <a:cs typeface="Liberation Sans"/>
              </a:rPr>
              <a:t>following</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10">
                <a:solidFill>
                  <a:schemeClr val="tx1"/>
                </a:solidFill>
                <a:cs typeface="Liberation Sans"/>
              </a:rPr>
              <a:t>Power </a:t>
            </a:r>
            <a:r>
              <a:rPr sz="2400" spc="-5">
                <a:solidFill>
                  <a:schemeClr val="tx1"/>
                </a:solidFill>
                <a:cs typeface="Liberation Sans"/>
              </a:rPr>
              <a:t>on self</a:t>
            </a:r>
            <a:r>
              <a:rPr sz="2400" spc="25">
                <a:solidFill>
                  <a:schemeClr val="tx1"/>
                </a:solidFill>
                <a:cs typeface="Liberation Sans"/>
              </a:rPr>
              <a:t> </a:t>
            </a:r>
            <a:r>
              <a:rPr sz="2400">
                <a:solidFill>
                  <a:schemeClr val="tx1"/>
                </a:solidFill>
                <a:cs typeface="Liberation Sans"/>
              </a:rPr>
              <a:t>test</a:t>
            </a:r>
          </a:p>
          <a:p>
            <a:pPr marL="742950" lvl="1" indent="-286385">
              <a:lnSpc>
                <a:spcPct val="100000"/>
              </a:lnSpc>
              <a:spcBef>
                <a:spcPts val="30"/>
              </a:spcBef>
              <a:buChar char="–"/>
              <a:tabLst>
                <a:tab pos="742315"/>
                <a:tab pos="742950"/>
              </a:tabLst>
            </a:pPr>
            <a:r>
              <a:rPr sz="2400" spc="-5">
                <a:solidFill>
                  <a:schemeClr val="tx1"/>
                </a:solidFill>
                <a:cs typeface="Liberation Sans"/>
              </a:rPr>
              <a:t>Initialize video </a:t>
            </a:r>
            <a:r>
              <a:rPr sz="2400">
                <a:solidFill>
                  <a:schemeClr val="tx1"/>
                </a:solidFill>
                <a:cs typeface="Liberation Sans"/>
              </a:rPr>
              <a:t>card </a:t>
            </a:r>
            <a:r>
              <a:rPr sz="2400" spc="-5">
                <a:solidFill>
                  <a:schemeClr val="tx1"/>
                </a:solidFill>
                <a:cs typeface="Liberation Sans"/>
              </a:rPr>
              <a:t>and other</a:t>
            </a:r>
            <a:r>
              <a:rPr sz="2400" spc="5">
                <a:solidFill>
                  <a:schemeClr val="tx1"/>
                </a:solidFill>
                <a:cs typeface="Liberation Sans"/>
              </a:rPr>
              <a:t> </a:t>
            </a:r>
            <a:r>
              <a:rPr sz="2400" spc="-5">
                <a:solidFill>
                  <a:schemeClr val="tx1"/>
                </a:solidFill>
                <a:cs typeface="Liberation Sans"/>
              </a:rPr>
              <a:t>devices</a:t>
            </a:r>
            <a:endParaRPr sz="2400">
              <a:solidFill>
                <a:schemeClr val="tx1"/>
              </a:solidFill>
              <a:cs typeface="Liberation Sans"/>
            </a:endParaRPr>
          </a:p>
          <a:p>
            <a:pPr marL="742950" lvl="1" indent="-286385">
              <a:lnSpc>
                <a:spcPct val="100000"/>
              </a:lnSpc>
              <a:spcBef>
                <a:spcPts val="30"/>
              </a:spcBef>
              <a:buChar char="–"/>
              <a:tabLst>
                <a:tab pos="742315"/>
                <a:tab pos="742950"/>
              </a:tabLst>
            </a:pPr>
            <a:r>
              <a:rPr sz="2400" spc="-5">
                <a:solidFill>
                  <a:schemeClr val="tx1"/>
                </a:solidFill>
                <a:cs typeface="Liberation Sans"/>
              </a:rPr>
              <a:t>Display </a:t>
            </a:r>
            <a:r>
              <a:rPr sz="2400">
                <a:solidFill>
                  <a:schemeClr val="tx1"/>
                </a:solidFill>
                <a:cs typeface="Liberation Sans"/>
              </a:rPr>
              <a:t>BIOS </a:t>
            </a:r>
            <a:r>
              <a:rPr sz="2400" spc="-5">
                <a:solidFill>
                  <a:schemeClr val="tx1"/>
                </a:solidFill>
                <a:cs typeface="Liberation Sans"/>
              </a:rPr>
              <a:t>screen</a:t>
            </a:r>
            <a:endParaRPr sz="2400">
              <a:solidFill>
                <a:schemeClr val="tx1"/>
              </a:solidFill>
              <a:cs typeface="Liberation Sans"/>
            </a:endParaRPr>
          </a:p>
          <a:p>
            <a:pPr marL="742950" lvl="1" indent="-286385">
              <a:lnSpc>
                <a:spcPct val="100000"/>
              </a:lnSpc>
              <a:spcBef>
                <a:spcPts val="30"/>
              </a:spcBef>
              <a:buChar char="–"/>
              <a:tabLst>
                <a:tab pos="742315"/>
                <a:tab pos="742950"/>
              </a:tabLst>
            </a:pPr>
            <a:r>
              <a:rPr sz="2400" spc="-5">
                <a:solidFill>
                  <a:schemeClr val="tx1"/>
                </a:solidFill>
                <a:cs typeface="Liberation Sans"/>
              </a:rPr>
              <a:t>Perform brief </a:t>
            </a:r>
            <a:r>
              <a:rPr sz="2400">
                <a:solidFill>
                  <a:schemeClr val="tx1"/>
                </a:solidFill>
                <a:cs typeface="Liberation Sans"/>
              </a:rPr>
              <a:t>memory</a:t>
            </a:r>
            <a:r>
              <a:rPr sz="2400" spc="25">
                <a:solidFill>
                  <a:schemeClr val="tx1"/>
                </a:solidFill>
                <a:cs typeface="Liberation Sans"/>
              </a:rPr>
              <a:t> </a:t>
            </a:r>
            <a:r>
              <a:rPr sz="2400" spc="-5">
                <a:solidFill>
                  <a:schemeClr val="tx1"/>
                </a:solidFill>
                <a:cs typeface="Liberation Sans"/>
              </a:rPr>
              <a:t>test</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5">
                <a:solidFill>
                  <a:schemeClr val="tx1"/>
                </a:solidFill>
                <a:cs typeface="Liberation Sans"/>
              </a:rPr>
              <a:t>Set DRAM </a:t>
            </a:r>
            <a:r>
              <a:rPr sz="2400">
                <a:solidFill>
                  <a:schemeClr val="tx1"/>
                </a:solidFill>
                <a:cs typeface="Liberation Sans"/>
              </a:rPr>
              <a:t>memory</a:t>
            </a:r>
            <a:r>
              <a:rPr sz="2400" spc="-10">
                <a:solidFill>
                  <a:schemeClr val="tx1"/>
                </a:solidFill>
                <a:cs typeface="Liberation Sans"/>
              </a:rPr>
              <a:t> </a:t>
            </a:r>
            <a:r>
              <a:rPr sz="2400">
                <a:solidFill>
                  <a:schemeClr val="tx1"/>
                </a:solidFill>
                <a:cs typeface="Liberation Sans"/>
              </a:rPr>
              <a:t>parameters</a:t>
            </a:r>
          </a:p>
          <a:p>
            <a:pPr marL="742950" lvl="1" indent="-286385">
              <a:lnSpc>
                <a:spcPct val="100000"/>
              </a:lnSpc>
              <a:spcBef>
                <a:spcPts val="20"/>
              </a:spcBef>
              <a:buChar char="–"/>
              <a:tabLst>
                <a:tab pos="742315"/>
                <a:tab pos="742950"/>
              </a:tabLst>
            </a:pPr>
            <a:r>
              <a:rPr sz="2400" spc="-5">
                <a:solidFill>
                  <a:schemeClr val="tx1"/>
                </a:solidFill>
                <a:cs typeface="Liberation Sans"/>
              </a:rPr>
              <a:t>Configure Plug </a:t>
            </a:r>
            <a:r>
              <a:rPr sz="2400">
                <a:solidFill>
                  <a:schemeClr val="tx1"/>
                </a:solidFill>
                <a:cs typeface="Liberation Sans"/>
              </a:rPr>
              <a:t>&amp; </a:t>
            </a:r>
            <a:r>
              <a:rPr sz="2400" spc="-5">
                <a:solidFill>
                  <a:schemeClr val="tx1"/>
                </a:solidFill>
                <a:cs typeface="Liberation Sans"/>
              </a:rPr>
              <a:t>Play</a:t>
            </a:r>
            <a:r>
              <a:rPr sz="2400" spc="-10">
                <a:solidFill>
                  <a:schemeClr val="tx1"/>
                </a:solidFill>
                <a:cs typeface="Liberation Sans"/>
              </a:rPr>
              <a:t> </a:t>
            </a:r>
            <a:r>
              <a:rPr sz="2400" spc="-5">
                <a:solidFill>
                  <a:schemeClr val="tx1"/>
                </a:solidFill>
                <a:cs typeface="Liberation Sans"/>
              </a:rPr>
              <a:t>devices</a:t>
            </a:r>
            <a:endParaRPr sz="2400">
              <a:solidFill>
                <a:schemeClr val="tx1"/>
              </a:solidFill>
              <a:cs typeface="Liberation Sans"/>
            </a:endParaRPr>
          </a:p>
          <a:p>
            <a:pPr marL="742950" lvl="1" indent="-286385">
              <a:lnSpc>
                <a:spcPct val="100000"/>
              </a:lnSpc>
              <a:spcBef>
                <a:spcPts val="20"/>
              </a:spcBef>
              <a:buChar char="–"/>
              <a:tabLst>
                <a:tab pos="742315"/>
                <a:tab pos="742950"/>
              </a:tabLst>
            </a:pPr>
            <a:r>
              <a:rPr sz="2400" spc="-5">
                <a:solidFill>
                  <a:schemeClr val="tx1"/>
                </a:solidFill>
                <a:cs typeface="Liberation Sans"/>
              </a:rPr>
              <a:t>Assign </a:t>
            </a:r>
            <a:r>
              <a:rPr sz="2400">
                <a:solidFill>
                  <a:schemeClr val="tx1"/>
                </a:solidFill>
                <a:cs typeface="Liberation Sans"/>
              </a:rPr>
              <a:t>resources </a:t>
            </a:r>
            <a:r>
              <a:rPr sz="2400" spc="-5">
                <a:solidFill>
                  <a:schemeClr val="tx1"/>
                </a:solidFill>
                <a:cs typeface="Liberation Sans"/>
              </a:rPr>
              <a:t>(DMA </a:t>
            </a:r>
            <a:r>
              <a:rPr sz="2400">
                <a:solidFill>
                  <a:schemeClr val="tx1"/>
                </a:solidFill>
                <a:cs typeface="Liberation Sans"/>
              </a:rPr>
              <a:t>channels &amp;</a:t>
            </a:r>
            <a:r>
              <a:rPr sz="2400" spc="-80">
                <a:solidFill>
                  <a:schemeClr val="tx1"/>
                </a:solidFill>
                <a:cs typeface="Liberation Sans"/>
              </a:rPr>
              <a:t> </a:t>
            </a:r>
            <a:r>
              <a:rPr sz="2400">
                <a:solidFill>
                  <a:schemeClr val="tx1"/>
                </a:solidFill>
                <a:cs typeface="Liberation Sans"/>
              </a:rPr>
              <a:t>IRQs)</a:t>
            </a:r>
          </a:p>
          <a:p>
            <a:pPr marL="742950" lvl="1" indent="-286385">
              <a:lnSpc>
                <a:spcPct val="100000"/>
              </a:lnSpc>
              <a:spcBef>
                <a:spcPts val="20"/>
              </a:spcBef>
              <a:buChar char="–"/>
              <a:tabLst>
                <a:tab pos="742315"/>
                <a:tab pos="742950"/>
              </a:tabLst>
            </a:pPr>
            <a:r>
              <a:rPr sz="2400">
                <a:solidFill>
                  <a:schemeClr val="tx1"/>
                </a:solidFill>
                <a:cs typeface="Liberation Sans"/>
              </a:rPr>
              <a:t>Identify the boot</a:t>
            </a:r>
            <a:r>
              <a:rPr sz="2400" spc="-15">
                <a:solidFill>
                  <a:schemeClr val="tx1"/>
                </a:solidFill>
                <a:cs typeface="Liberation Sans"/>
              </a:rPr>
              <a:t> </a:t>
            </a:r>
            <a:r>
              <a:rPr sz="2400" spc="-5">
                <a:solidFill>
                  <a:schemeClr val="tx1"/>
                </a:solidFill>
                <a:cs typeface="Liberation Sans"/>
              </a:rPr>
              <a:t>device</a:t>
            </a:r>
            <a:endParaRPr sz="2400">
              <a:solidFill>
                <a:schemeClr val="tx1"/>
              </a:solidFill>
              <a:cs typeface="Liberation Sans"/>
            </a:endParaRPr>
          </a:p>
          <a:p>
            <a:pPr marL="1143000" lvl="2" indent="-229235">
              <a:lnSpc>
                <a:spcPct val="100000"/>
              </a:lnSpc>
              <a:spcBef>
                <a:spcPts val="20"/>
              </a:spcBef>
              <a:buChar char="•"/>
              <a:tabLst>
                <a:tab pos="1142365"/>
                <a:tab pos="1143000"/>
              </a:tabLst>
            </a:pPr>
            <a:r>
              <a:rPr sz="2400" spc="-10">
                <a:solidFill>
                  <a:schemeClr val="tx1"/>
                </a:solidFill>
                <a:cs typeface="Liberation Sans"/>
              </a:rPr>
              <a:t>Read </a:t>
            </a:r>
            <a:r>
              <a:rPr sz="2400" spc="-5">
                <a:solidFill>
                  <a:schemeClr val="tx1"/>
                </a:solidFill>
                <a:cs typeface="Liberation Sans"/>
              </a:rPr>
              <a:t>sector </a:t>
            </a:r>
            <a:r>
              <a:rPr sz="2400">
                <a:solidFill>
                  <a:schemeClr val="tx1"/>
                </a:solidFill>
                <a:cs typeface="Liberation Sans"/>
              </a:rPr>
              <a:t>0 from </a:t>
            </a:r>
            <a:r>
              <a:rPr sz="2400" spc="-5">
                <a:solidFill>
                  <a:schemeClr val="tx1"/>
                </a:solidFill>
                <a:cs typeface="Liberation Sans"/>
              </a:rPr>
              <a:t>boot device </a:t>
            </a:r>
            <a:r>
              <a:rPr sz="2400" spc="-10">
                <a:solidFill>
                  <a:schemeClr val="tx1"/>
                </a:solidFill>
                <a:cs typeface="Liberation Sans"/>
              </a:rPr>
              <a:t>into </a:t>
            </a:r>
            <a:r>
              <a:rPr sz="2400">
                <a:solidFill>
                  <a:schemeClr val="tx1"/>
                </a:solidFill>
                <a:cs typeface="Liberation Sans"/>
              </a:rPr>
              <a:t>memory </a:t>
            </a:r>
            <a:r>
              <a:rPr sz="2400" spc="-10">
                <a:solidFill>
                  <a:schemeClr val="tx1"/>
                </a:solidFill>
                <a:cs typeface="Liberation Sans"/>
              </a:rPr>
              <a:t>location</a:t>
            </a:r>
            <a:r>
              <a:rPr sz="2400">
                <a:solidFill>
                  <a:schemeClr val="tx1"/>
                </a:solidFill>
                <a:cs typeface="Liberation Sans"/>
              </a:rPr>
              <a:t> </a:t>
            </a:r>
            <a:r>
              <a:rPr sz="2400" b="1" spc="-10">
                <a:solidFill>
                  <a:schemeClr val="tx1"/>
                </a:solidFill>
                <a:cs typeface="Liberation Sans"/>
              </a:rPr>
              <a:t>0x7c00</a:t>
            </a:r>
            <a:endParaRPr sz="2400">
              <a:solidFill>
                <a:schemeClr val="tx1"/>
              </a:solidFill>
              <a:cs typeface="Liberation Sans"/>
            </a:endParaRPr>
          </a:p>
          <a:p>
            <a:pPr marL="1143000" lvl="2" indent="-229235">
              <a:lnSpc>
                <a:spcPct val="100000"/>
              </a:lnSpc>
              <a:spcBef>
                <a:spcPts val="20"/>
              </a:spcBef>
              <a:buChar char="•"/>
              <a:tabLst>
                <a:tab pos="1142365"/>
                <a:tab pos="1143000"/>
              </a:tabLst>
            </a:pPr>
            <a:r>
              <a:rPr sz="2400">
                <a:solidFill>
                  <a:schemeClr val="tx1"/>
                </a:solidFill>
                <a:cs typeface="Liberation Sans"/>
              </a:rPr>
              <a:t>Jumps </a:t>
            </a:r>
            <a:r>
              <a:rPr sz="2400" spc="-5">
                <a:solidFill>
                  <a:schemeClr val="tx1"/>
                </a:solidFill>
                <a:cs typeface="Liberation Sans"/>
              </a:rPr>
              <a:t>to</a:t>
            </a:r>
            <a:r>
              <a:rPr sz="2400" spc="-10">
                <a:solidFill>
                  <a:schemeClr val="tx1"/>
                </a:solidFill>
                <a:cs typeface="Liberation Sans"/>
              </a:rPr>
              <a:t> </a:t>
            </a:r>
            <a:r>
              <a:rPr sz="2400" spc="-5">
                <a:solidFill>
                  <a:schemeClr val="tx1"/>
                </a:solidFill>
                <a:cs typeface="Liberation Sans"/>
              </a:rPr>
              <a:t>0x7c00</a:t>
            </a:r>
            <a:endParaRPr sz="2400">
              <a:solidFill>
                <a:schemeClr val="tx1"/>
              </a:solidFill>
              <a:cs typeface="Liberation Sans"/>
            </a:endParaRPr>
          </a:p>
        </p:txBody>
      </p:sp>
      <p:sp>
        <p:nvSpPr>
          <p:cNvPr id="71" name="object 11">
            <a:extLst>
              <a:ext uri="{FF2B5EF4-FFF2-40B4-BE49-F238E27FC236}">
                <a16:creationId xmlns:a16="http://schemas.microsoft.com/office/drawing/2014/main" id="{2CBFA064-ABC3-4532-AE74-6B29FC41CBEB}"/>
              </a:ext>
            </a:extLst>
          </p:cNvPr>
          <p:cNvSpPr/>
          <p:nvPr/>
        </p:nvSpPr>
        <p:spPr>
          <a:xfrm>
            <a:off x="2160039" y="5255115"/>
            <a:ext cx="1700529" cy="1430020"/>
          </a:xfrm>
          <a:prstGeom prst="rect">
            <a:avLst/>
          </a:prstGeom>
          <a:blipFill>
            <a:blip r:embed="rId4"/>
            <a:stretch>
              <a:fillRect/>
            </a:stretch>
          </a:blipFill>
        </p:spPr>
        <p:txBody>
          <a:bodyPr wrap="square" lIns="0" tIns="0" rIns="0" bIns="0" rtlCol="0"/>
          <a:lstStyle>
            <a:defPPr>
              <a:defRPr lang="en-US"/>
            </a:defPPr>
          </a:lstStyle>
          <a:p>
            <a:pPr/>
            <a:endParaRPr/>
          </a:p>
        </p:txBody>
      </p:sp>
      <p:sp>
        <p:nvSpPr>
          <p:cNvPr id="7" name="object 8">
            <a:extLst>
              <a:ext uri="{FF2B5EF4-FFF2-40B4-BE49-F238E27FC236}">
                <a16:creationId xmlns:a16="http://schemas.microsoft.com/office/drawing/2014/main" id="{93482919-D84E-47DA-B581-353F90688757}"/>
              </a:ext>
            </a:extLst>
          </p:cNvPr>
          <p:cNvSpPr/>
          <p:nvPr/>
        </p:nvSpPr>
        <p:spPr>
          <a:xfrm>
            <a:off x="3739312" y="2302988"/>
            <a:ext cx="925811" cy="2441561"/>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
        <p:nvSpPr>
          <p:cNvPr id="10" name="object 8">
            <a:extLst>
              <a:ext uri="{FF2B5EF4-FFF2-40B4-BE49-F238E27FC236}">
                <a16:creationId xmlns:a16="http://schemas.microsoft.com/office/drawing/2014/main" id="{21309050-FD79-4A19-BA7A-A4B0F0E29E69}"/>
              </a:ext>
            </a:extLst>
          </p:cNvPr>
          <p:cNvSpPr/>
          <p:nvPr/>
        </p:nvSpPr>
        <p:spPr>
          <a:xfrm flipV="1">
            <a:off x="3737445" y="5132198"/>
            <a:ext cx="925811" cy="1644186"/>
          </a:xfrm>
          <a:custGeom>
            <a:rect l="l" t="t" r="r" b="b"/>
            <a:pathLst>
              <a:path w="914400" h="457200">
                <a:moveTo>
                  <a:pt x="0" y="457200"/>
                </a:moveTo>
                <a:lnTo>
                  <a:pt x="34289" y="440689"/>
                </a:lnTo>
              </a:path>
              <a:path w="914400" h="457200">
                <a:moveTo>
                  <a:pt x="59689" y="427989"/>
                </a:moveTo>
                <a:lnTo>
                  <a:pt x="92710" y="410210"/>
                </a:lnTo>
              </a:path>
              <a:path w="914400" h="457200">
                <a:moveTo>
                  <a:pt x="118110" y="397510"/>
                </a:moveTo>
                <a:lnTo>
                  <a:pt x="152400" y="381000"/>
                </a:lnTo>
              </a:path>
              <a:path w="914400" h="457200">
                <a:moveTo>
                  <a:pt x="177800" y="368300"/>
                </a:moveTo>
                <a:lnTo>
                  <a:pt x="212089" y="351789"/>
                </a:lnTo>
              </a:path>
              <a:path w="914400" h="457200">
                <a:moveTo>
                  <a:pt x="237489" y="339089"/>
                </a:moveTo>
                <a:lnTo>
                  <a:pt x="270510" y="321310"/>
                </a:lnTo>
              </a:path>
              <a:path w="914400" h="457200">
                <a:moveTo>
                  <a:pt x="295910" y="308610"/>
                </a:moveTo>
                <a:lnTo>
                  <a:pt x="330200" y="292100"/>
                </a:lnTo>
              </a:path>
              <a:path w="914400" h="457200">
                <a:moveTo>
                  <a:pt x="355600" y="279400"/>
                </a:moveTo>
                <a:lnTo>
                  <a:pt x="388619" y="262889"/>
                </a:lnTo>
              </a:path>
              <a:path w="914400" h="457200">
                <a:moveTo>
                  <a:pt x="415289" y="250189"/>
                </a:moveTo>
                <a:lnTo>
                  <a:pt x="448310" y="232410"/>
                </a:lnTo>
              </a:path>
              <a:path w="914400" h="457200">
                <a:moveTo>
                  <a:pt x="473710" y="219710"/>
                </a:moveTo>
                <a:lnTo>
                  <a:pt x="508000" y="203200"/>
                </a:lnTo>
              </a:path>
              <a:path w="914400" h="457200">
                <a:moveTo>
                  <a:pt x="533400" y="190500"/>
                </a:moveTo>
                <a:lnTo>
                  <a:pt x="566420" y="173989"/>
                </a:lnTo>
              </a:path>
              <a:path w="914400" h="457200">
                <a:moveTo>
                  <a:pt x="593089" y="161289"/>
                </a:moveTo>
                <a:lnTo>
                  <a:pt x="626110" y="143510"/>
                </a:lnTo>
              </a:path>
              <a:path w="914400" h="457200">
                <a:moveTo>
                  <a:pt x="651510" y="130810"/>
                </a:moveTo>
                <a:lnTo>
                  <a:pt x="685800" y="114300"/>
                </a:lnTo>
              </a:path>
              <a:path w="914400" h="457200">
                <a:moveTo>
                  <a:pt x="711200" y="101600"/>
                </a:moveTo>
                <a:lnTo>
                  <a:pt x="744220" y="85089"/>
                </a:lnTo>
              </a:path>
              <a:path w="914400" h="457200">
                <a:moveTo>
                  <a:pt x="769620" y="72389"/>
                </a:moveTo>
                <a:lnTo>
                  <a:pt x="803910" y="54610"/>
                </a:lnTo>
              </a:path>
              <a:path w="914400" h="457200">
                <a:moveTo>
                  <a:pt x="829310" y="41910"/>
                </a:moveTo>
                <a:lnTo>
                  <a:pt x="863600" y="25400"/>
                </a:lnTo>
              </a:path>
              <a:path w="914400" h="457200">
                <a:moveTo>
                  <a:pt x="889000" y="12700"/>
                </a:moveTo>
                <a:lnTo>
                  <a:pt x="914400" y="0"/>
                </a:lnTo>
              </a:path>
            </a:pathLst>
          </a:custGeom>
          <a:ln w="9344">
            <a:solidFill>
              <a:srgbClr val="000000"/>
            </a:solidFill>
          </a:ln>
        </p:spPr>
        <p:txBody>
          <a:bodyPr wrap="square" lIns="0" tIns="0" rIns="0" bIns="0" rtlCol="0"/>
          <a:lstStyle>
            <a:defPPr>
              <a:defRPr lang="en-US"/>
            </a:defPPr>
          </a:lstStyle>
          <a:p>
            <a:pPr/>
            <a:endParaRPr/>
          </a:p>
        </p:txBody>
      </p:sp>
    </p:spTree>
    <p:extLst>
      <p:ext uri="{BB962C8B-B14F-4D97-AF65-F5344CB8AC3E}">
        <p14:creationId xmlns:p14="http://schemas.microsoft.com/office/powerpoint/2010/main" val="17127230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nodeType="clickPar">
                      <p:stCondLst>
                        <p:cond delay="indefinite"/>
                      </p:stCondLst>
                      <p:childTnLst>
                        <p:par>
                          <p:cTn id="30" fill="hold" nodeType="afterGroup">
                            <p:stCondLst>
                              <p:cond delay="0"/>
                            </p:stCondLst>
                            <p:childTnLst>
                              <p:par>
                                <p:cTn id="31" presetID="42"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1000"/>
                                        <p:tgtEl>
                                          <p:spTgt spid="55"/>
                                        </p:tgtEl>
                                      </p:cBhvr>
                                    </p:animEffect>
                                    <p:anim calcmode="lin" valueType="num">
                                      <p:cBhvr>
                                        <p:cTn id="34" dur="1000" fill="hold"/>
                                        <p:tgtEl>
                                          <p:spTgt spid="55"/>
                                        </p:tgtEl>
                                        <p:attrNameLst>
                                          <p:attrName>ppt_x</p:attrName>
                                        </p:attrNameLst>
                                      </p:cBhvr>
                                      <p:tavLst>
                                        <p:tav tm="0">
                                          <p:val>
                                            <p:strVal val="#ppt_x"/>
                                          </p:val>
                                        </p:tav>
                                        <p:tav tm="100000">
                                          <p:val>
                                            <p:strVal val="#ppt_x"/>
                                          </p:val>
                                        </p:tav>
                                      </p:tavLst>
                                    </p:anim>
                                    <p:anim calcmode="lin" valueType="num">
                                      <p:cBhvr>
                                        <p:cTn id="35" dur="1000" fill="hold"/>
                                        <p:tgtEl>
                                          <p:spTgt spid="5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1000"/>
                                        <p:tgtEl>
                                          <p:spTgt spid="5"/>
                                        </p:tgtEl>
                                      </p:cBhvr>
                                    </p:animEffect>
                                    <p:anim calcmode="lin" valueType="num">
                                      <p:cBhvr>
                                        <p:cTn id="49" dur="1000" fill="hold"/>
                                        <p:tgtEl>
                                          <p:spTgt spid="5"/>
                                        </p:tgtEl>
                                        <p:attrNameLst>
                                          <p:attrName>ppt_x</p:attrName>
                                        </p:attrNameLst>
                                      </p:cBhvr>
                                      <p:tavLst>
                                        <p:tav tm="0">
                                          <p:val>
                                            <p:strVal val="#ppt_x"/>
                                          </p:val>
                                        </p:tav>
                                        <p:tav tm="100000">
                                          <p:val>
                                            <p:strVal val="#ppt_x"/>
                                          </p:val>
                                        </p:tav>
                                      </p:tavLst>
                                    </p:anim>
                                    <p:anim calcmode="lin" valueType="num">
                                      <p:cBhvr>
                                        <p:cTn id="5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1" fill="hold" nodeType="clickPar">
                      <p:stCondLst>
                        <p:cond delay="indefinite"/>
                      </p:stCondLst>
                      <p:childTnLst>
                        <p:par>
                          <p:cTn id="52" fill="hold" nodeType="after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barn(inVertical)">
                                      <p:cBhvr>
                                        <p:cTn id="55" dur="500"/>
                                        <p:tgtEl>
                                          <p:spTgt spid="71"/>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barn(inVertical)">
                                      <p:cBhvr>
                                        <p:cTn id="61" dur="500"/>
                                        <p:tgtEl>
                                          <p:spTgt spid="7"/>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barn(inVertical)">
                                      <p:cBhvr>
                                        <p:cTn id="6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34" grpId="0"/>
      <p:bldP spid="35" grpId="0"/>
      <p:bldP spid="51" grpId="0"/>
      <p:bldP spid="4" grpId="0"/>
      <p:bldP spid="5" grpId="0"/>
      <p:bldP spid="6" grpId="0"/>
      <p:bldP spid="70" grpId="0"/>
      <p:bldP spid="71" grpId="0"/>
      <p:bldP spid="7" grpId="0"/>
      <p:bldP spid="10" grpId="0"/>
    </p:bldLst>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1" name="내용 개체 틀 2"/>
          <p:cNvSpPr>
            <a:spLocks noGrp="1"/>
          </p:cNvSpPr>
          <p:nvPr>
            <p:ph idx="1"/>
          </p:nvPr>
        </p:nvSpPr>
        <p:spPr>
          <a:xfrm>
            <a:off x="214313" y="880070"/>
            <a:ext cx="10833438" cy="5501258"/>
          </a:xfrm>
        </p:spPr>
        <p:txBody>
          <a:bodyPr/>
          <a:lstStyle>
            <a:defPPr/>
          </a:lstStyle>
          <a:p>
            <a:pPr/>
            <a:endParaRPr lang="en-US" altLang="ko-KR"/>
          </a:p>
          <a:p>
            <a:pPr/>
            <a:endParaRPr lang="en-US" altLang="ko-KR"/>
          </a:p>
          <a:p>
            <a:pPr/>
            <a:endParaRPr lang="en-US" altLang="ko-KR"/>
          </a:p>
          <a:p>
            <a:pPr/>
            <a:endParaRPr lang="en-US" altLang="ko-KR"/>
          </a:p>
          <a:p>
            <a:pPr/>
            <a:endParaRPr lang="en-US" altLang="ko-KR"/>
          </a:p>
          <a:p>
            <a:pPr/>
            <a:endParaRPr lang="en-US" altLang="ko-KR"/>
          </a:p>
          <a:p>
            <a:pPr/>
            <a:endParaRPr lang="en-US" altLang="ko-KR"/>
          </a:p>
          <a:p>
            <a:pPr/>
            <a:endParaRPr lang="en-US" altLang="ko-KR"/>
          </a:p>
          <a:p>
            <a:pPr lvl="1"/>
            <a:endParaRPr lang="en-US" altLang="ko-KR" b="1"/>
          </a:p>
          <a:p>
            <a:pPr marL="457200" lvl="1" indent="0">
              <a:buNone/>
            </a:pPr>
            <a:endParaRPr lang="en-US" altLang="ko-KR" b="1"/>
          </a:p>
        </p:txBody>
      </p:sp>
      <p:sp>
        <p:nvSpPr>
          <p:cNvPr id="22" name="TextBox 21"/>
          <p:cNvSpPr txBox="1"/>
          <p:nvPr/>
        </p:nvSpPr>
        <p:spPr>
          <a:xfrm>
            <a:off x="592956" y="1798611"/>
            <a:ext cx="11006088" cy="4829335"/>
          </a:xfrm>
          <a:prstGeom prst="rect">
            <a:avLst/>
          </a:prstGeom>
          <a:noFill/>
          <a:ln>
            <a:solidFill>
              <a:schemeClr val="tx1"/>
            </a:solidFill>
          </a:ln>
        </p:spPr>
        <p:txBody>
          <a:bodyPr wrap="square" rtlCol="0">
            <a:spAutoFit/>
          </a:bodyPr>
          <a:lstStyle>
            <a:defPPr>
              <a:defRPr lang="en-US"/>
            </a:defPPr>
          </a:lstStyle>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void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my_lock(int fd)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int	tempfd;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while ( (tempfd = open(LOCKFILE, O_RDWR|O_CREAT|O_EXCL, 0644)) &lt; 0)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if (errno != EEXIST)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printf("open error for lock file");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 someone else has the lock, loop around and try again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close(tempfd);			/* opened the file, we have the lock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void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err="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my_unlock(int fd)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unlink(LOCKFILE);		/* release lock by removing file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ct val="0"/>
              </a:spcAft>
              <a:tabLst>
                <a:tab pos="609600"/>
                <a:tab pos="1219200"/>
                <a:tab pos="1828800"/>
                <a:tab pos="2438400"/>
                <a:tab pos="3048000"/>
                <a:tab pos="3657600"/>
                <a:tab pos="4267200"/>
                <a:tab pos="4876800"/>
                <a:tab pos="5486400"/>
                <a:tab pos="6096000"/>
                <a:tab pos="6705600"/>
                <a:tab pos="7315200"/>
                <a:tab pos="7924800"/>
                <a:tab pos="8534400"/>
                <a:tab pos="9144000"/>
                <a:tab pos="9753600"/>
                <a:tab pos="10363200"/>
                <a:tab pos="10972800"/>
                <a:tab pos="11582400"/>
                <a:tab pos="12192000"/>
                <a:tab pos="12801600"/>
                <a:tab pos="13411200"/>
                <a:tab pos="14020800"/>
                <a:tab pos="14630400"/>
                <a:tab pos="15240000"/>
                <a:tab pos="15849600"/>
                <a:tab pos="16459200"/>
                <a:tab pos="17068800"/>
                <a:tab pos="17678400"/>
                <a:tab pos="18288000"/>
                <a:tab pos="18897600"/>
                <a:tab pos="19507200"/>
              </a:tabLst>
            </a:pPr>
            <a:r>
              <a:rPr lang="en-IN" sz="1800" b="1">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제목 1"/>
          <p:cNvSpPr>
            <a:spLocks noGrp="1"/>
          </p:cNvSpPr>
          <p:nvPr>
            <p:ph type="title"/>
          </p:nvPr>
        </p:nvSpPr>
        <p:spPr>
          <a:xfrm>
            <a:off x="686341" y="-6781"/>
            <a:ext cx="10515600" cy="1325563"/>
          </a:xfrm>
        </p:spPr>
        <p:txBody>
          <a:bodyPr/>
          <a:lstStyle>
            <a:defPPr/>
          </a:lstStyle>
          <a:p>
            <a:pPr/>
            <a:r>
              <a:rPr lang="en-US" altLang="ko-KR" b="1"/>
              <a:t>A Simple Spin Lock using open()</a:t>
            </a:r>
            <a:endParaRPr lang="ko-KR" altLang="en-US" b="1"/>
          </a:p>
        </p:txBody>
      </p:sp>
      <p:sp>
        <p:nvSpPr>
          <p:cNvPr id="16" name="TextBox 15">
            <a:extLst>
              <a:ext uri="{FF2B5EF4-FFF2-40B4-BE49-F238E27FC236}">
                <a16:creationId xmlns:a16="http://schemas.microsoft.com/office/drawing/2014/main" id="{893F0862-112B-407D-815C-A13EAB12080E}"/>
              </a:ext>
            </a:extLst>
          </p:cNvPr>
          <p:cNvSpPr txBox="1"/>
          <p:nvPr/>
        </p:nvSpPr>
        <p:spPr>
          <a:xfrm>
            <a:off x="681090" y="1170235"/>
            <a:ext cx="10833438" cy="646331"/>
          </a:xfrm>
          <a:prstGeom prst="rect">
            <a:avLst/>
          </a:prstGeom>
          <a:noFill/>
        </p:spPr>
        <p:txBody>
          <a:bodyPr wrap="square">
            <a:spAutoFit/>
          </a:bodyPr>
          <a:lstStyle>
            <a:defPPr>
              <a:defRPr lang="en-US"/>
            </a:defPPr>
          </a:lstStyle>
          <a:p>
            <a:pPr/>
            <a:r>
              <a:rPr lang="en-US" sz="1800">
                <a:effectLst/>
                <a:latin typeface="Times New Roman" panose="02020603050405020304" pitchFamily="18" charset="0"/>
                <a:ea typeface="Calibri" panose="020f0502020204030204" pitchFamily="34" charset="0"/>
              </a:rPr>
              <a:t>We are guaranteed that only one process at a time can create the file (i.e., obtain the lock), and to release the lock, we just </a:t>
            </a:r>
            <a:r>
              <a:rPr lang="en-US" sz="1600" b="1">
                <a:effectLst/>
                <a:latin typeface="Courier"/>
                <a:ea typeface="Calibri" panose="020f0502020204030204" pitchFamily="34" charset="0"/>
                <a:cs typeface="Courier"/>
              </a:rPr>
              <a:t>unlink </a:t>
            </a:r>
            <a:r>
              <a:rPr lang="en-US" sz="1800">
                <a:effectLst/>
                <a:latin typeface="Times New Roman" panose="02020603050405020304" pitchFamily="18" charset="0"/>
                <a:ea typeface="Calibri" panose="020f0502020204030204" pitchFamily="34" charset="0"/>
              </a:rPr>
              <a:t>the file</a:t>
            </a:r>
            <a:endParaRPr lang="en-IN"/>
          </a:p>
        </p:txBody>
      </p:sp>
    </p:spTree>
    <p:extLst>
      <p:ext uri="{BB962C8B-B14F-4D97-AF65-F5344CB8AC3E}">
        <p14:creationId xmlns:p14="http://schemas.microsoft.com/office/powerpoint/2010/main" val="3215283255"/>
      </p:ext>
    </p:extLst>
  </p:cSld>
  <p:clrMapOvr>
    <a:masterClrMapping/>
  </p:clrMapOvr>
  <p:transition/>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743AFDA0-00A2-44AF-8FB5-DE71666875F4}"/>
              </a:ext>
            </a:extLst>
          </p:cNvPr>
          <p:cNvSpPr txBox="1">
            <a:spLocks noGrp="1"/>
          </p:cNvSpPr>
          <p:nvPr>
            <p:ph type="title"/>
          </p:nvPr>
        </p:nvSpPr>
        <p:spPr>
          <a:xfrm>
            <a:off x="321310" y="455395"/>
            <a:ext cx="4838065" cy="695960"/>
          </a:xfrm>
          <a:prstGeom prst="rect">
            <a:avLst/>
          </a:prstGeom>
        </p:spPr>
        <p:txBody>
          <a:bodyPr vert="horz" wrap="square" lIns="0" tIns="12700" rIns="0" bIns="0" rtlCol="0">
            <a:spAutoFit/>
          </a:bodyPr>
          <a:lstStyle>
            <a:defPPr/>
          </a:lstStyle>
          <a:p>
            <a:pPr marL="12700">
              <a:lnSpc>
                <a:spcPct val="100000"/>
              </a:lnSpc>
              <a:spcBef>
                <a:spcPts val="100"/>
              </a:spcBef>
            </a:pPr>
            <a:r>
              <a:rPr b="1" spc="-5">
                <a:effectLst>
                  <a:outerShdw blurRad="38100" dist="38100" dir="2700000" algn="tl">
                    <a:srgbClr val="000000">
                      <a:alpha val="43137"/>
                    </a:srgbClr>
                  </a:outerShdw>
                </a:effectLst>
              </a:rPr>
              <a:t>Powering up </a:t>
            </a:r>
            <a:r>
              <a:rPr b="1">
                <a:effectLst>
                  <a:outerShdw blurRad="38100" dist="38100" dir="2700000" algn="tl">
                    <a:srgbClr val="000000">
                      <a:alpha val="43137"/>
                    </a:srgbClr>
                  </a:outerShdw>
                </a:effectLst>
              </a:rPr>
              <a:t>:</a:t>
            </a:r>
            <a:r>
              <a:rPr b="1" spc="-90">
                <a:effectLst>
                  <a:outerShdw blurRad="38100" dist="38100" dir="2700000" algn="tl">
                    <a:srgbClr val="000000">
                      <a:alpha val="43137"/>
                    </a:srgbClr>
                  </a:outerShdw>
                </a:effectLst>
              </a:rPr>
              <a:t> </a:t>
            </a:r>
            <a:r>
              <a:rPr b="1">
                <a:effectLst>
                  <a:outerShdw blurRad="38100" dist="38100" dir="2700000" algn="tl">
                    <a:srgbClr val="000000">
                      <a:alpha val="43137"/>
                    </a:srgbClr>
                  </a:outerShdw>
                </a:effectLst>
              </a:rPr>
              <a:t>MBR</a:t>
            </a:r>
          </a:p>
        </p:txBody>
      </p:sp>
      <p:sp>
        <p:nvSpPr>
          <p:cNvPr id="25" name="object 11">
            <a:extLst>
              <a:ext uri="{FF2B5EF4-FFF2-40B4-BE49-F238E27FC236}">
                <a16:creationId xmlns:a16="http://schemas.microsoft.com/office/drawing/2014/main" id="{2F768E9C-7420-48DF-8990-A5D02B7BB1FF}"/>
              </a:ext>
            </a:extLst>
          </p:cNvPr>
          <p:cNvSpPr txBox="1"/>
          <p:nvPr/>
        </p:nvSpPr>
        <p:spPr>
          <a:xfrm>
            <a:off x="532619" y="1746014"/>
            <a:ext cx="10911645" cy="3893374"/>
          </a:xfrm>
          <a:prstGeom prst="rect">
            <a:avLst/>
          </a:prstGeom>
        </p:spPr>
        <p:txBody>
          <a:bodyPr vert="horz" wrap="square" lIns="0" tIns="15240" rIns="0" bIns="0" rtlCol="0">
            <a:spAutoFit/>
          </a:bodyPr>
          <a:lstStyle>
            <a:defPPr>
              <a:defRPr lang="en-US"/>
            </a:defPPr>
          </a:lstStyle>
          <a:p>
            <a:pPr marL="342900" indent="-342900">
              <a:spcBef>
                <a:spcPts val="600"/>
              </a:spcBef>
              <a:spcAft>
                <a:spcPts val="600"/>
              </a:spcAft>
              <a:buFont typeface="Arial" pitchFamily="34" charset="0"/>
              <a:buChar char="•"/>
              <a:tabLst>
                <a:tab pos="327025"/>
                <a:tab pos="327660"/>
              </a:tabLst>
            </a:pPr>
            <a:r>
              <a:rPr sz="2400" spc="5">
                <a:cs typeface="Liberation Sans"/>
              </a:rPr>
              <a:t>Sector </a:t>
            </a:r>
            <a:r>
              <a:rPr sz="2400" spc="10">
                <a:cs typeface="Liberation Sans"/>
              </a:rPr>
              <a:t>0 </a:t>
            </a:r>
            <a:r>
              <a:rPr sz="2400">
                <a:cs typeface="Liberation Sans"/>
              </a:rPr>
              <a:t>in </a:t>
            </a:r>
            <a:r>
              <a:rPr sz="2400" spc="5">
                <a:cs typeface="Liberation Sans"/>
              </a:rPr>
              <a:t>the disk called </a:t>
            </a:r>
            <a:r>
              <a:rPr sz="2400" spc="5">
                <a:solidFill>
                  <a:srgbClr val="3366FF"/>
                </a:solidFill>
                <a:cs typeface="Liberation Sans"/>
              </a:rPr>
              <a:t>Master Boot Record</a:t>
            </a:r>
            <a:r>
              <a:rPr sz="2400" spc="45">
                <a:solidFill>
                  <a:srgbClr val="3366FF"/>
                </a:solidFill>
                <a:cs typeface="Liberation Sans"/>
              </a:rPr>
              <a:t> </a:t>
            </a:r>
            <a:r>
              <a:rPr sz="2400" spc="5">
                <a:cs typeface="Liberation Sans"/>
              </a:rPr>
              <a:t>(MBR)</a:t>
            </a:r>
            <a:endParaRPr sz="2400">
              <a:cs typeface="Liberation Sans"/>
            </a:endParaRPr>
          </a:p>
          <a:p>
            <a:pPr marL="342900" indent="-342900">
              <a:spcBef>
                <a:spcPts val="600"/>
              </a:spcBef>
              <a:spcAft>
                <a:spcPts val="600"/>
              </a:spcAft>
              <a:buFont typeface="Arial" pitchFamily="34" charset="0"/>
              <a:buChar char="•"/>
              <a:tabLst>
                <a:tab pos="327025"/>
                <a:tab pos="327660"/>
              </a:tabLst>
            </a:pPr>
            <a:r>
              <a:rPr sz="2400" spc="5">
                <a:cs typeface="Liberation Sans"/>
              </a:rPr>
              <a:t>Contains </a:t>
            </a:r>
            <a:r>
              <a:rPr sz="2400" spc="10">
                <a:cs typeface="Liberation Sans"/>
              </a:rPr>
              <a:t>code </a:t>
            </a:r>
            <a:r>
              <a:rPr sz="2400" spc="5">
                <a:cs typeface="Liberation Sans"/>
              </a:rPr>
              <a:t>that boots the </a:t>
            </a:r>
            <a:r>
              <a:rPr sz="2400" spc="10">
                <a:cs typeface="Liberation Sans"/>
              </a:rPr>
              <a:t>OS </a:t>
            </a:r>
            <a:r>
              <a:rPr sz="2400">
                <a:cs typeface="Liberation Sans"/>
              </a:rPr>
              <a:t>or </a:t>
            </a:r>
            <a:r>
              <a:rPr sz="2400" spc="5">
                <a:cs typeface="Liberation Sans"/>
              </a:rPr>
              <a:t>another </a:t>
            </a:r>
            <a:r>
              <a:rPr sz="2400" b="1" spc="5">
                <a:cs typeface="Liberation Sans"/>
              </a:rPr>
              <a:t>boot</a:t>
            </a:r>
            <a:r>
              <a:rPr sz="2400" b="1" spc="-35">
                <a:cs typeface="Liberation Sans"/>
              </a:rPr>
              <a:t> </a:t>
            </a:r>
            <a:r>
              <a:rPr sz="2400" b="1" spc="5">
                <a:cs typeface="Liberation Sans"/>
              </a:rPr>
              <a:t>loader</a:t>
            </a:r>
            <a:endParaRPr sz="2400" b="1">
              <a:cs typeface="Liberation Sans"/>
            </a:endParaRPr>
          </a:p>
          <a:p>
            <a:pPr marL="342900" marR="22860" indent="-342900">
              <a:spcBef>
                <a:spcPts val="600"/>
              </a:spcBef>
              <a:spcAft>
                <a:spcPts val="600"/>
              </a:spcAft>
              <a:buFont typeface="Arial" pitchFamily="34" charset="0"/>
              <a:buChar char="•"/>
              <a:tabLst>
                <a:tab pos="327025"/>
                <a:tab pos="327660"/>
              </a:tabLst>
            </a:pPr>
            <a:r>
              <a:rPr sz="2400" spc="5">
                <a:cs typeface="Liberation Sans"/>
              </a:rPr>
              <a:t>Copied </a:t>
            </a:r>
            <a:r>
              <a:rPr sz="2400" spc="10">
                <a:cs typeface="Liberation Sans"/>
              </a:rPr>
              <a:t>from </a:t>
            </a:r>
            <a:r>
              <a:rPr sz="2400" spc="5">
                <a:cs typeface="Liberation Sans"/>
              </a:rPr>
              <a:t>disk to </a:t>
            </a:r>
            <a:r>
              <a:rPr sz="2400" spc="10">
                <a:cs typeface="Liberation Sans"/>
              </a:rPr>
              <a:t>RAM </a:t>
            </a:r>
            <a:r>
              <a:rPr sz="2400" spc="5">
                <a:cs typeface="Liberation Sans"/>
              </a:rPr>
              <a:t>(@0x7c00) </a:t>
            </a:r>
            <a:r>
              <a:rPr sz="2400" spc="10">
                <a:cs typeface="Liberation Sans"/>
              </a:rPr>
              <a:t>by BIOS </a:t>
            </a:r>
            <a:r>
              <a:rPr sz="2400" spc="5">
                <a:cs typeface="Liberation Sans"/>
              </a:rPr>
              <a:t>and then  begins to</a:t>
            </a:r>
            <a:r>
              <a:rPr sz="2400" spc="-10">
                <a:cs typeface="Liberation Sans"/>
              </a:rPr>
              <a:t> </a:t>
            </a:r>
            <a:r>
              <a:rPr sz="2400" spc="5">
                <a:cs typeface="Liberation Sans"/>
              </a:rPr>
              <a:t>execute</a:t>
            </a:r>
            <a:endParaRPr sz="2400">
              <a:cs typeface="Liberation Sans"/>
            </a:endParaRPr>
          </a:p>
          <a:p>
            <a:pPr marL="800100" lvl="1" indent="-342900">
              <a:spcBef>
                <a:spcPts val="600"/>
              </a:spcBef>
              <a:spcAft>
                <a:spcPts val="600"/>
              </a:spcAft>
              <a:buFont typeface="Arial" pitchFamily="34" charset="0"/>
              <a:buChar char="•"/>
              <a:tabLst>
                <a:tab pos="327025"/>
                <a:tab pos="327660"/>
              </a:tabLst>
            </a:pPr>
            <a:r>
              <a:rPr sz="2400" spc="5">
                <a:cs typeface="Liberation Sans"/>
              </a:rPr>
              <a:t>Size 512</a:t>
            </a:r>
            <a:r>
              <a:rPr sz="2400" spc="-10">
                <a:cs typeface="Liberation Sans"/>
              </a:rPr>
              <a:t> </a:t>
            </a:r>
            <a:r>
              <a:rPr sz="2400">
                <a:cs typeface="Liberation Sans"/>
              </a:rPr>
              <a:t>bytes</a:t>
            </a:r>
          </a:p>
          <a:p>
            <a:pPr marL="800100" lvl="1" indent="-342900">
              <a:spcBef>
                <a:spcPts val="600"/>
              </a:spcBef>
              <a:spcAft>
                <a:spcPts val="600"/>
              </a:spcAft>
              <a:buFont typeface="Arial" pitchFamily="34" charset="0"/>
              <a:buChar char="•"/>
            </a:pPr>
            <a:r>
              <a:rPr sz="2400">
                <a:cs typeface="Liberation Sans"/>
              </a:rPr>
              <a:t>446 </a:t>
            </a:r>
            <a:r>
              <a:rPr sz="2400" spc="-5">
                <a:cs typeface="Liberation Sans"/>
              </a:rPr>
              <a:t>bytes </a:t>
            </a:r>
            <a:r>
              <a:rPr sz="2400">
                <a:cs typeface="Liberation Sans"/>
              </a:rPr>
              <a:t>bootable</a:t>
            </a:r>
            <a:r>
              <a:rPr sz="2400" spc="10">
                <a:cs typeface="Liberation Sans"/>
              </a:rPr>
              <a:t> </a:t>
            </a:r>
            <a:r>
              <a:rPr sz="2400">
                <a:cs typeface="Liberation Sans"/>
              </a:rPr>
              <a:t>code</a:t>
            </a:r>
          </a:p>
          <a:p>
            <a:pPr marL="800100" marR="211454" lvl="1" indent="-342900">
              <a:spcBef>
                <a:spcPts val="600"/>
              </a:spcBef>
              <a:spcAft>
                <a:spcPts val="600"/>
              </a:spcAft>
              <a:buFont typeface="Arial" pitchFamily="34" charset="0"/>
              <a:buChar char="•"/>
            </a:pPr>
            <a:r>
              <a:rPr sz="2400" spc="-5">
                <a:cs typeface="Liberation Sans"/>
              </a:rPr>
              <a:t>64 bytes </a:t>
            </a:r>
            <a:r>
              <a:rPr sz="2400">
                <a:cs typeface="Liberation Sans"/>
              </a:rPr>
              <a:t>disk partition information </a:t>
            </a:r>
            <a:r>
              <a:rPr sz="2400" spc="-5">
                <a:cs typeface="Liberation Sans"/>
              </a:rPr>
              <a:t>(16 bytes </a:t>
            </a:r>
            <a:r>
              <a:rPr sz="2400">
                <a:cs typeface="Liberation Sans"/>
              </a:rPr>
              <a:t>per partition)  </a:t>
            </a:r>
            <a:r>
              <a:rPr sz="2400" spc="-10">
                <a:cs typeface="Liberation Sans"/>
              </a:rPr>
              <a:t>2 </a:t>
            </a:r>
            <a:r>
              <a:rPr sz="2400" spc="-5">
                <a:cs typeface="Liberation Sans"/>
              </a:rPr>
              <a:t>bytes</a:t>
            </a:r>
            <a:r>
              <a:rPr sz="2400" spc="20">
                <a:cs typeface="Liberation Sans"/>
              </a:rPr>
              <a:t> </a:t>
            </a:r>
            <a:r>
              <a:rPr sz="2400">
                <a:cs typeface="Liberation Sans"/>
              </a:rPr>
              <a:t>signature</a:t>
            </a:r>
          </a:p>
          <a:p>
            <a:pPr marL="342900" marR="214629" indent="-342900">
              <a:spcBef>
                <a:spcPts val="600"/>
              </a:spcBef>
              <a:spcAft>
                <a:spcPts val="600"/>
              </a:spcAft>
              <a:buFont typeface="Arial" pitchFamily="34" charset="0"/>
              <a:buChar char="•"/>
              <a:tabLst>
                <a:tab pos="327025"/>
                <a:tab pos="327660"/>
              </a:tabLst>
            </a:pPr>
            <a:r>
              <a:rPr sz="2400" spc="-20">
                <a:cs typeface="Liberation Sans"/>
              </a:rPr>
              <a:t>Typically, </a:t>
            </a:r>
            <a:r>
              <a:rPr sz="2400" spc="10">
                <a:cs typeface="Liberation Sans"/>
              </a:rPr>
              <a:t>MBR </a:t>
            </a:r>
            <a:r>
              <a:rPr sz="2400" spc="5">
                <a:cs typeface="Liberation Sans"/>
              </a:rPr>
              <a:t>code looks through </a:t>
            </a:r>
            <a:r>
              <a:rPr sz="2400">
                <a:cs typeface="Liberation Sans"/>
              </a:rPr>
              <a:t>partition table </a:t>
            </a:r>
            <a:r>
              <a:rPr sz="2400" spc="5">
                <a:cs typeface="Liberation Sans"/>
              </a:rPr>
              <a:t>and  loads the bootloader </a:t>
            </a:r>
            <a:r>
              <a:rPr sz="2400" spc="10">
                <a:cs typeface="Liberation Sans"/>
              </a:rPr>
              <a:t>(such as </a:t>
            </a:r>
            <a:r>
              <a:rPr sz="2400" spc="5">
                <a:cs typeface="Liberation Sans"/>
              </a:rPr>
              <a:t>Linux or</a:t>
            </a:r>
            <a:r>
              <a:rPr sz="2400" spc="-55">
                <a:cs typeface="Liberation Sans"/>
              </a:rPr>
              <a:t> </a:t>
            </a:r>
            <a:r>
              <a:rPr sz="2400" spc="5">
                <a:cs typeface="Liberation Sans"/>
              </a:rPr>
              <a:t>Windows)</a:t>
            </a:r>
            <a:r>
              <a:rPr lang="en-US" sz="2400">
                <a:cs typeface="Liberation Sans"/>
              </a:rPr>
              <a:t>  </a:t>
            </a:r>
            <a:r>
              <a:rPr sz="2400" spc="-25">
                <a:cs typeface="Liberation Sans"/>
              </a:rPr>
              <a:t>or, </a:t>
            </a:r>
            <a:r>
              <a:rPr sz="2400">
                <a:cs typeface="Liberation Sans"/>
              </a:rPr>
              <a:t>it </a:t>
            </a:r>
            <a:r>
              <a:rPr sz="2400" spc="15">
                <a:cs typeface="Liberation Sans"/>
              </a:rPr>
              <a:t>may </a:t>
            </a:r>
            <a:r>
              <a:rPr sz="2400" spc="5">
                <a:cs typeface="Liberation Sans"/>
              </a:rPr>
              <a:t>directly </a:t>
            </a:r>
            <a:r>
              <a:rPr sz="2400">
                <a:cs typeface="Liberation Sans"/>
              </a:rPr>
              <a:t>load </a:t>
            </a:r>
            <a:r>
              <a:rPr sz="2400" spc="5">
                <a:cs typeface="Liberation Sans"/>
              </a:rPr>
              <a:t>the</a:t>
            </a:r>
            <a:r>
              <a:rPr sz="2400" spc="-25">
                <a:cs typeface="Liberation Sans"/>
              </a:rPr>
              <a:t> </a:t>
            </a:r>
            <a:r>
              <a:rPr sz="2400" spc="10">
                <a:cs typeface="Liberation Sans"/>
              </a:rPr>
              <a:t>OS</a:t>
            </a:r>
            <a:endParaRPr sz="2400">
              <a:cs typeface="Liberation Sans"/>
            </a:endParaRPr>
          </a:p>
        </p:txBody>
      </p:sp>
      <p:sp>
        <p:nvSpPr>
          <p:cNvPr id="40" name="object 26">
            <a:extLst>
              <a:ext uri="{FF2B5EF4-FFF2-40B4-BE49-F238E27FC236}">
                <a16:creationId xmlns:a16="http://schemas.microsoft.com/office/drawing/2014/main" id="{776187E0-F576-4EB2-A2F5-E386B9434FF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290</a:t>
            </a:fld>
            <a:endParaRPr lang="en-US"/>
          </a:p>
        </p:txBody>
      </p:sp>
    </p:spTree>
    <p:extLst>
      <p:ext uri="{BB962C8B-B14F-4D97-AF65-F5344CB8AC3E}">
        <p14:creationId xmlns:p14="http://schemas.microsoft.com/office/powerpoint/2010/main" val="27067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0463"/>
            <a:ext cx="6329045" cy="695960"/>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b="1" spc="-5">
                <a:effectLst>
                  <a:outerShdw blurRad="38100" dist="38100" dir="2700000" algn="tl">
                    <a:srgbClr val="000000">
                      <a:alpha val="43137"/>
                    </a:srgbClr>
                  </a:outerShdw>
                </a:effectLst>
              </a:rPr>
              <a:t>Powering</a:t>
            </a:r>
            <a:r>
              <a:rPr lang="en-US" b="1" spc="-5">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Up </a:t>
            </a:r>
            <a:r>
              <a:rPr b="1">
                <a:effectLst>
                  <a:outerShdw blurRad="38100" dist="38100" dir="2700000" algn="tl">
                    <a:srgbClr val="000000">
                      <a:alpha val="43137"/>
                    </a:srgbClr>
                  </a:outerShdw>
                </a:effectLst>
              </a:rPr>
              <a:t>:</a:t>
            </a:r>
            <a:r>
              <a:rPr b="1" spc="-10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bootloader</a:t>
            </a: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41" name="object 27">
            <a:extLst>
              <a:ext uri="{FF2B5EF4-FFF2-40B4-BE49-F238E27FC236}">
                <a16:creationId xmlns:a16="http://schemas.microsoft.com/office/drawing/2014/main" id="{51551B17-6F22-4F03-AC15-981DB819CC2B}"/>
              </a:ext>
            </a:extLst>
          </p:cNvPr>
          <p:cNvSpPr txBox="1"/>
          <p:nvPr/>
        </p:nvSpPr>
        <p:spPr>
          <a:xfrm>
            <a:off x="498622" y="1334044"/>
            <a:ext cx="11693378" cy="1490152"/>
          </a:xfrm>
          <a:prstGeom prst="rect">
            <a:avLst/>
          </a:prstGeom>
        </p:spPr>
        <p:txBody>
          <a:bodyPr vert="horz" wrap="square" lIns="0" tIns="12700" rIns="0" bIns="0" rtlCol="0">
            <a:spAutoFit/>
          </a:bodyPr>
          <a:lstStyle>
            <a:defPPr>
              <a:defRPr lang="en-US"/>
            </a:defPPr>
          </a:lstStyle>
          <a:p>
            <a:pPr marL="342900" indent="-342900">
              <a:lnSpc>
                <a:spcPct val="100000"/>
              </a:lnSpc>
              <a:spcBef>
                <a:spcPts val="100"/>
              </a:spcBef>
              <a:buFont typeface="Arial" pitchFamily="34" charset="0"/>
              <a:buChar char="•"/>
            </a:pPr>
            <a:r>
              <a:rPr sz="2400" spc="-5">
                <a:cs typeface="Liberation Sans"/>
              </a:rPr>
              <a:t>May also allow </a:t>
            </a:r>
            <a:r>
              <a:rPr sz="2400">
                <a:cs typeface="Liberation Sans"/>
              </a:rPr>
              <a:t>the </a:t>
            </a:r>
            <a:r>
              <a:rPr sz="2400" spc="-5">
                <a:cs typeface="Liberation Sans"/>
              </a:rPr>
              <a:t>user </a:t>
            </a:r>
            <a:r>
              <a:rPr sz="2400" spc="5">
                <a:cs typeface="Liberation Sans"/>
              </a:rPr>
              <a:t>to </a:t>
            </a:r>
            <a:r>
              <a:rPr sz="2400">
                <a:cs typeface="Liberation Sans"/>
              </a:rPr>
              <a:t>select </a:t>
            </a:r>
            <a:r>
              <a:rPr sz="2400" spc="-10">
                <a:cs typeface="Liberation Sans"/>
              </a:rPr>
              <a:t>which </a:t>
            </a:r>
            <a:r>
              <a:rPr sz="2400">
                <a:cs typeface="Liberation Sans"/>
              </a:rPr>
              <a:t>OS </a:t>
            </a:r>
            <a:r>
              <a:rPr sz="2400" spc="5">
                <a:cs typeface="Liberation Sans"/>
              </a:rPr>
              <a:t>to </a:t>
            </a:r>
            <a:r>
              <a:rPr sz="2400" spc="-5">
                <a:cs typeface="Liberation Sans"/>
              </a:rPr>
              <a:t>load  (eg. Windows or</a:t>
            </a:r>
            <a:r>
              <a:rPr sz="2400" spc="25">
                <a:cs typeface="Liberation Sans"/>
              </a:rPr>
              <a:t> </a:t>
            </a:r>
            <a:r>
              <a:rPr sz="2400" spc="-5">
                <a:cs typeface="Liberation Sans"/>
              </a:rPr>
              <a:t>Linux)</a:t>
            </a:r>
            <a:endParaRPr lang="en-US" sz="2400" spc="-5">
              <a:cs typeface="Liberation Sans"/>
            </a:endParaRPr>
          </a:p>
          <a:p>
            <a:pPr marL="342900" indent="-342900">
              <a:spcBef>
                <a:spcPts val="10"/>
              </a:spcBef>
              <a:buFont typeface="Arial" pitchFamily="34" charset="0"/>
              <a:buChar char="•"/>
              <a:tabLst>
                <a:tab pos="741045"/>
                <a:tab pos="741680"/>
              </a:tabLst>
            </a:pPr>
            <a:r>
              <a:rPr lang="en-IN" sz="2400">
                <a:cs typeface="Liberation Sans"/>
              </a:rPr>
              <a:t>Disable </a:t>
            </a:r>
            <a:r>
              <a:rPr lang="en-IN" sz="2400" spc="-5">
                <a:cs typeface="Liberation Sans"/>
              </a:rPr>
              <a:t>interrupts</a:t>
            </a:r>
            <a:r>
              <a:rPr lang="en-IN" sz="2400" spc="5">
                <a:cs typeface="Liberation Sans"/>
              </a:rPr>
              <a:t> </a:t>
            </a:r>
            <a:endParaRPr lang="en-IN" sz="2400">
              <a:cs typeface="Liberation Sans"/>
            </a:endParaRPr>
          </a:p>
          <a:p>
            <a:pPr marL="342900" indent="-342900">
              <a:spcBef>
                <a:spcPts val="10"/>
              </a:spcBef>
              <a:buFont typeface="Arial" pitchFamily="34" charset="0"/>
              <a:buChar char="•"/>
              <a:tabLst>
                <a:tab pos="741045"/>
                <a:tab pos="741680"/>
              </a:tabLst>
            </a:pPr>
            <a:r>
              <a:rPr lang="en-IN" sz="2400" spc="-5">
                <a:cs typeface="Liberation Sans"/>
              </a:rPr>
              <a:t>Switch from real </a:t>
            </a:r>
            <a:r>
              <a:rPr lang="en-IN" sz="2400">
                <a:cs typeface="Liberation Sans"/>
              </a:rPr>
              <a:t>mode </a:t>
            </a:r>
            <a:r>
              <a:rPr lang="en-IN" sz="2400" spc="5">
                <a:cs typeface="Liberation Sans"/>
              </a:rPr>
              <a:t>to </a:t>
            </a:r>
            <a:r>
              <a:rPr lang="en-IN" sz="2400" spc="-5">
                <a:cs typeface="Liberation Sans"/>
              </a:rPr>
              <a:t>protected</a:t>
            </a:r>
            <a:r>
              <a:rPr lang="en-IN" sz="2400" spc="20">
                <a:cs typeface="Liberation Sans"/>
              </a:rPr>
              <a:t> </a:t>
            </a:r>
            <a:r>
              <a:rPr lang="en-IN" sz="2400" spc="-5">
                <a:cs typeface="Liberation Sans"/>
              </a:rPr>
              <a:t>mode</a:t>
            </a:r>
            <a:endParaRPr lang="en-IN" sz="2400">
              <a:cs typeface="Liberation Sans"/>
            </a:endParaRPr>
          </a:p>
          <a:p>
            <a:pPr marL="342900" indent="-342900">
              <a:buFont typeface="Arial" pitchFamily="34" charset="0"/>
              <a:buChar char="•"/>
              <a:tabLst>
                <a:tab pos="741045"/>
                <a:tab pos="741680"/>
              </a:tabLst>
            </a:pPr>
            <a:r>
              <a:rPr lang="en-IN" sz="2400" spc="-5">
                <a:cs typeface="Liberation Sans"/>
              </a:rPr>
              <a:t>Read operating system from</a:t>
            </a:r>
            <a:r>
              <a:rPr lang="en-IN" sz="2400" spc="30">
                <a:cs typeface="Liberation Sans"/>
              </a:rPr>
              <a:t> </a:t>
            </a:r>
            <a:r>
              <a:rPr lang="en-IN" sz="2400">
                <a:cs typeface="Liberation Sans"/>
              </a:rPr>
              <a:t>disk</a:t>
            </a:r>
            <a:endParaRPr sz="2400">
              <a:cs typeface="Liberation Sans"/>
            </a:endParaRPr>
          </a:p>
        </p:txBody>
      </p:sp>
      <p:sp>
        <p:nvSpPr>
          <p:cNvPr id="51" name="object 37">
            <a:extLst>
              <a:ext uri="{FF2B5EF4-FFF2-40B4-BE49-F238E27FC236}">
                <a16:creationId xmlns:a16="http://schemas.microsoft.com/office/drawing/2014/main" id="{3A436512-4487-4A0F-94A2-32A81C119C9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291</a:t>
            </a:fld>
            <a:endParaRPr lang="en-US"/>
          </a:p>
        </p:txBody>
      </p:sp>
      <p:graphicFrame>
        <p:nvGraphicFramePr>
          <p:cNvPr id="4" name="Table 3">
            <a:extLst>
              <a:ext uri="{FF2B5EF4-FFF2-40B4-BE49-F238E27FC236}">
                <a16:creationId xmlns:a16="http://schemas.microsoft.com/office/drawing/2014/main" id="{5B516904-B6D3-4765-B069-7D1963418B17}"/>
              </a:ext>
            </a:extLst>
          </p:cNvPr>
          <p:cNvGraphicFramePr>
            <a:graphicFrameLocks noGrp="1"/>
          </p:cNvGraphicFramePr>
          <p:nvPr/>
        </p:nvGraphicFramePr>
        <p:xfrm>
          <a:off x="293378" y="3090622"/>
          <a:ext cx="11605243" cy="3396103"/>
        </p:xfrm>
        <a:graphic>
          <a:graphicData uri="http://schemas.openxmlformats.org/drawingml/2006/table">
            <a:tbl>
              <a:tblPr firstRow="1">
                <a:tableStyleId>{72833802-FEF1-4C79-8D5D-14CF1EAF98D9}</a:tableStyleId>
              </a:tblPr>
              <a:tblGrid>
                <a:gridCol w="4006325">
                  <a:extLst>
                    <a:ext uri="{9D8B030D-6E8A-4147-A177-3AD203B41FA5}">
                      <a16:colId xmlns:a16="http://schemas.microsoft.com/office/drawing/2014/main" val="2397890412"/>
                    </a:ext>
                  </a:extLst>
                </a:gridCol>
                <a:gridCol w="7598918">
                  <a:extLst>
                    <a:ext uri="{9D8B030D-6E8A-4147-A177-3AD203B41FA5}">
                      <a16:colId xmlns:a16="http://schemas.microsoft.com/office/drawing/2014/main" val="604671235"/>
                    </a:ext>
                  </a:extLst>
                </a:gridCol>
              </a:tblGrid>
              <a:tr h="0">
                <a:tc>
                  <a:txBody>
                    <a:bodyPr vert="horz" wrap="square"/>
                    <a:lstStyle>
                      <a:defPPr/>
                    </a:lstStyle>
                    <a:p>
                      <a:pPr algn="l" fontAlgn="b"/>
                      <a:r>
                        <a:rPr lang="en-US" sz="2000" b="1">
                          <a:effectLst/>
                        </a:rPr>
                        <a:t>Name of the bootloader</a:t>
                      </a:r>
                    </a:p>
                  </a:txBody>
                  <a:tcPr marL="65929" marR="65929" marT="65929" marB="65929" anchor="b">
                    <a:solidFill>
                      <a:srgbClr val="BA1A1A"/>
                    </a:solidFill>
                  </a:tcPr>
                </a:tc>
                <a:tc>
                  <a:txBody>
                    <a:bodyPr vert="horz" wrap="square"/>
                    <a:lstStyle>
                      <a:defPPr/>
                    </a:lstStyle>
                    <a:p>
                      <a:pPr algn="l" fontAlgn="b"/>
                      <a:r>
                        <a:rPr lang="en-US" sz="2000" b="1">
                          <a:effectLst/>
                        </a:rPr>
                        <a:t>Description</a:t>
                      </a:r>
                    </a:p>
                  </a:txBody>
                  <a:tcPr marL="65929" marR="65929" marT="65929" marB="65929" anchor="b">
                    <a:solidFill>
                      <a:srgbClr val="BA1A1A"/>
                    </a:solidFill>
                  </a:tcPr>
                </a:tc>
                <a:extLst>
                  <a:ext uri="{0D108BD9-81ED-4DB2-BD59-A6C34878D82A}">
                    <a16:rowId xmlns:a16="http://schemas.microsoft.com/office/drawing/2014/main" val="3945822115"/>
                  </a:ext>
                </a:extLst>
              </a:tr>
              <a:tr h="246500">
                <a:tc>
                  <a:txBody>
                    <a:bodyPr vert="horz" wrap="square"/>
                    <a:lstStyle>
                      <a:defPPr/>
                    </a:lstStyle>
                    <a:p>
                      <a:pPr fontAlgn="t"/>
                      <a:r>
                        <a:rPr lang="en-US" sz="2000">
                          <a:effectLst/>
                        </a:rPr>
                        <a:t>Bootmgr</a:t>
                      </a:r>
                    </a:p>
                  </a:txBody>
                  <a:tcPr marL="26372" marR="26372" marT="26372" marB="26372"/>
                </a:tc>
                <a:tc>
                  <a:txBody>
                    <a:bodyPr vert="horz" wrap="square"/>
                    <a:lstStyle>
                      <a:defPPr/>
                    </a:lstStyle>
                    <a:p>
                      <a:pPr fontAlgn="t"/>
                      <a:r>
                        <a:rPr lang="en-IN" sz="2000">
                          <a:effectLst/>
                        </a:rPr>
                        <a:t>Microsoft systems since Windows Vista and Windows Server 2008</a:t>
                      </a:r>
                    </a:p>
                  </a:txBody>
                  <a:tcPr marL="26372" marR="26372" marT="26372" marB="26372"/>
                </a:tc>
                <a:extLst>
                  <a:ext uri="{0D108BD9-81ED-4DB2-BD59-A6C34878D82A}">
                    <a16:rowId xmlns:a16="http://schemas.microsoft.com/office/drawing/2014/main" val="4099403029"/>
                  </a:ext>
                </a:extLst>
              </a:tr>
              <a:tr h="246500">
                <a:tc>
                  <a:txBody>
                    <a:bodyPr vert="horz" wrap="square"/>
                    <a:lstStyle>
                      <a:defPPr/>
                    </a:lstStyle>
                    <a:p>
                      <a:pPr fontAlgn="t"/>
                      <a:r>
                        <a:rPr lang="en-US" sz="2000">
                          <a:effectLst/>
                        </a:rPr>
                        <a:t>NT loader (NTLDR)</a:t>
                      </a:r>
                    </a:p>
                  </a:txBody>
                  <a:tcPr marL="26372" marR="26372" marT="26372" marB="26372"/>
                </a:tc>
                <a:tc>
                  <a:txBody>
                    <a:bodyPr vert="horz" wrap="square"/>
                    <a:lstStyle>
                      <a:defPPr/>
                    </a:lstStyle>
                    <a:p>
                      <a:pPr fontAlgn="t"/>
                      <a:r>
                        <a:rPr lang="en-IN" sz="2000">
                          <a:effectLst/>
                        </a:rPr>
                        <a:t>Microsoft systems until Windows XP and Windows Server 2003</a:t>
                      </a:r>
                    </a:p>
                  </a:txBody>
                  <a:tcPr marL="26372" marR="26372" marT="26372" marB="26372"/>
                </a:tc>
                <a:extLst>
                  <a:ext uri="{0D108BD9-81ED-4DB2-BD59-A6C34878D82A}">
                    <a16:rowId xmlns:a16="http://schemas.microsoft.com/office/drawing/2014/main" val="1682277578"/>
                  </a:ext>
                </a:extLst>
              </a:tr>
              <a:tr h="246500">
                <a:tc>
                  <a:txBody>
                    <a:bodyPr vert="horz" wrap="square"/>
                    <a:lstStyle>
                      <a:defPPr/>
                    </a:lstStyle>
                    <a:p>
                      <a:pPr fontAlgn="t"/>
                      <a:r>
                        <a:rPr lang="en-US" sz="2000" err="1">
                          <a:effectLst/>
                        </a:rPr>
                        <a:t>barebox</a:t>
                      </a:r>
                      <a:endParaRPr lang="en-US" sz="2000">
                        <a:effectLst/>
                      </a:endParaRPr>
                    </a:p>
                  </a:txBody>
                  <a:tcPr marL="26372" marR="26372" marT="26372" marB="26372"/>
                </a:tc>
                <a:tc>
                  <a:txBody>
                    <a:bodyPr vert="horz" wrap="square"/>
                    <a:lstStyle>
                      <a:defPPr/>
                    </a:lstStyle>
                    <a:p>
                      <a:pPr fontAlgn="t"/>
                      <a:r>
                        <a:rPr lang="en-IN" sz="2000">
                          <a:effectLst/>
                        </a:rPr>
                        <a:t>embedded systems in printers, cameras, cars, airplanes, and more</a:t>
                      </a:r>
                    </a:p>
                  </a:txBody>
                  <a:tcPr marL="26372" marR="26372" marT="26372" marB="26372"/>
                </a:tc>
                <a:extLst>
                  <a:ext uri="{0D108BD9-81ED-4DB2-BD59-A6C34878D82A}">
                    <a16:rowId xmlns:a16="http://schemas.microsoft.com/office/drawing/2014/main" val="961738900"/>
                  </a:ext>
                </a:extLst>
              </a:tr>
              <a:tr h="246500">
                <a:tc>
                  <a:txBody>
                    <a:bodyPr vert="horz" wrap="square"/>
                    <a:lstStyle>
                      <a:defPPr/>
                    </a:lstStyle>
                    <a:p>
                      <a:pPr fontAlgn="t"/>
                      <a:r>
                        <a:rPr lang="en-US" sz="2000">
                          <a:effectLst/>
                        </a:rPr>
                        <a:t>boot.efi</a:t>
                      </a:r>
                    </a:p>
                  </a:txBody>
                  <a:tcPr marL="26372" marR="26372" marT="26372" marB="26372"/>
                </a:tc>
                <a:tc>
                  <a:txBody>
                    <a:bodyPr vert="horz" wrap="square"/>
                    <a:lstStyle>
                      <a:defPPr/>
                    </a:lstStyle>
                    <a:p>
                      <a:pPr fontAlgn="t"/>
                      <a:r>
                        <a:rPr lang="en-IN" sz="2000">
                          <a:effectLst/>
                        </a:rPr>
                        <a:t>EFI bootloader that has been used in Mac devices since 2006</a:t>
                      </a:r>
                    </a:p>
                  </a:txBody>
                  <a:tcPr marL="26372" marR="26372" marT="26372" marB="26372"/>
                </a:tc>
                <a:extLst>
                  <a:ext uri="{0D108BD9-81ED-4DB2-BD59-A6C34878D82A}">
                    <a16:rowId xmlns:a16="http://schemas.microsoft.com/office/drawing/2014/main" val="1044857397"/>
                  </a:ext>
                </a:extLst>
              </a:tr>
              <a:tr h="246500">
                <a:tc>
                  <a:txBody>
                    <a:bodyPr vert="horz" wrap="square"/>
                    <a:lstStyle>
                      <a:defPPr/>
                    </a:lstStyle>
                    <a:p>
                      <a:pPr fontAlgn="t"/>
                      <a:r>
                        <a:rPr lang="en-US" sz="2000">
                          <a:effectLst/>
                        </a:rPr>
                        <a:t>BootX</a:t>
                      </a:r>
                    </a:p>
                  </a:txBody>
                  <a:tcPr marL="26372" marR="26372" marT="26372" marB="26372"/>
                </a:tc>
                <a:tc>
                  <a:txBody>
                    <a:bodyPr vert="horz" wrap="square"/>
                    <a:lstStyle>
                      <a:defPPr/>
                    </a:lstStyle>
                    <a:p>
                      <a:pPr fontAlgn="t"/>
                      <a:r>
                        <a:rPr lang="en-US" sz="2000">
                          <a:effectLst/>
                        </a:rPr>
                        <a:t>former bootloader for Mac operating systems</a:t>
                      </a:r>
                    </a:p>
                  </a:txBody>
                  <a:tcPr marL="26372" marR="26372" marT="26372" marB="26372"/>
                </a:tc>
                <a:extLst>
                  <a:ext uri="{0D108BD9-81ED-4DB2-BD59-A6C34878D82A}">
                    <a16:rowId xmlns:a16="http://schemas.microsoft.com/office/drawing/2014/main" val="3585766661"/>
                  </a:ext>
                </a:extLst>
              </a:tr>
              <a:tr h="456637">
                <a:tc>
                  <a:txBody>
                    <a:bodyPr vert="horz" wrap="square"/>
                    <a:lstStyle>
                      <a:defPPr/>
                    </a:lstStyle>
                    <a:p>
                      <a:pPr fontAlgn="t"/>
                      <a:r>
                        <a:rPr lang="en-US" sz="2000">
                          <a:effectLst/>
                        </a:rPr>
                        <a:t>Grand Unified Bootloader (GRUB)</a:t>
                      </a:r>
                    </a:p>
                  </a:txBody>
                  <a:tcPr marL="26372" marR="26372" marT="26372" marB="26372"/>
                </a:tc>
                <a:tc>
                  <a:txBody>
                    <a:bodyPr vert="horz" wrap="square"/>
                    <a:lstStyle>
                      <a:defPPr/>
                    </a:lstStyle>
                    <a:p>
                      <a:pPr fontAlgn="t"/>
                      <a:r>
                        <a:rPr lang="en-IN" sz="2000">
                          <a:effectLst/>
                        </a:rPr>
                        <a:t>free boot program for Unix-like operating systems such as Linux</a:t>
                      </a:r>
                    </a:p>
                  </a:txBody>
                  <a:tcPr marL="26372" marR="26372" marT="26372" marB="26372"/>
                </a:tc>
                <a:extLst>
                  <a:ext uri="{0D108BD9-81ED-4DB2-BD59-A6C34878D82A}">
                    <a16:rowId xmlns:a16="http://schemas.microsoft.com/office/drawing/2014/main" val="3097860128"/>
                  </a:ext>
                </a:extLst>
              </a:tr>
              <a:tr h="246500">
                <a:tc>
                  <a:txBody>
                    <a:bodyPr vert="horz" wrap="square"/>
                    <a:lstStyle>
                      <a:defPPr/>
                    </a:lstStyle>
                    <a:p>
                      <a:pPr fontAlgn="t"/>
                      <a:r>
                        <a:rPr lang="en-US" sz="2000">
                          <a:effectLst/>
                        </a:rPr>
                        <a:t>ARM Core Bootloader</a:t>
                      </a:r>
                    </a:p>
                  </a:txBody>
                  <a:tcPr marL="26372" marR="26372" marT="26372" marB="26372"/>
                </a:tc>
                <a:tc>
                  <a:txBody>
                    <a:bodyPr vert="horz" wrap="square"/>
                    <a:lstStyle>
                      <a:defPPr/>
                    </a:lstStyle>
                    <a:p>
                      <a:pPr fontAlgn="t"/>
                      <a:r>
                        <a:rPr lang="en-IN" sz="2000">
                          <a:effectLst/>
                        </a:rPr>
                        <a:t>bootloader for microcontrollers (used in iPhones among others)</a:t>
                      </a:r>
                    </a:p>
                  </a:txBody>
                  <a:tcPr marL="26372" marR="26372" marT="26372" marB="26372"/>
                </a:tc>
                <a:extLst>
                  <a:ext uri="{0D108BD9-81ED-4DB2-BD59-A6C34878D82A}">
                    <a16:rowId xmlns:a16="http://schemas.microsoft.com/office/drawing/2014/main" val="1915736817"/>
                  </a:ext>
                </a:extLst>
              </a:tr>
              <a:tr h="246500">
                <a:tc>
                  <a:txBody>
                    <a:bodyPr vert="horz" wrap="square"/>
                    <a:lstStyle>
                      <a:defPPr/>
                    </a:lstStyle>
                    <a:p>
                      <a:pPr fontAlgn="t"/>
                      <a:r>
                        <a:rPr lang="en-US" sz="2000">
                          <a:effectLst/>
                        </a:rPr>
                        <a:t>OpenBIOS</a:t>
                      </a:r>
                    </a:p>
                  </a:txBody>
                  <a:tcPr marL="26372" marR="26372" marT="26372" marB="26372"/>
                </a:tc>
                <a:tc>
                  <a:txBody>
                    <a:bodyPr vert="horz" wrap="square"/>
                    <a:lstStyle>
                      <a:defPPr/>
                    </a:lstStyle>
                    <a:p>
                      <a:pPr fontAlgn="t"/>
                      <a:r>
                        <a:rPr lang="en-IN" sz="2000">
                          <a:effectLst/>
                        </a:rPr>
                        <a:t>free, portable boot manager under a GNU-GPL license</a:t>
                      </a:r>
                    </a:p>
                  </a:txBody>
                  <a:tcPr marL="26372" marR="26372" marT="26372" marB="26372"/>
                </a:tc>
                <a:extLst>
                  <a:ext uri="{0D108BD9-81ED-4DB2-BD59-A6C34878D82A}">
                    <a16:rowId xmlns:a16="http://schemas.microsoft.com/office/drawing/2014/main" val="1304263513"/>
                  </a:ext>
                </a:extLst>
              </a:tr>
            </a:tbl>
          </a:graphicData>
        </a:graphic>
      </p:graphicFrame>
    </p:spTree>
    <p:extLst>
      <p:ext uri="{BB962C8B-B14F-4D97-AF65-F5344CB8AC3E}">
        <p14:creationId xmlns:p14="http://schemas.microsoft.com/office/powerpoint/2010/main" val="33708984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686280"/>
            <a:ext cx="10850697"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767586"/>
            <a:ext cx="10850697" cy="1325563"/>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Booting in XV6</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407047227"/>
      </p:ext>
    </p:extLst>
  </p:cSld>
  <p:clrMapOvr>
    <a:masterClrMapping/>
  </p:clrMapOvr>
  <p:transition/>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FC2B678-97E5-4A23-9886-1CBD4841A251}"/>
              </a:ext>
            </a:extLst>
          </p:cNvPr>
          <p:cNvSpPr txBox="1"/>
          <p:nvPr/>
        </p:nvSpPr>
        <p:spPr>
          <a:xfrm>
            <a:off x="3688989" y="1584322"/>
            <a:ext cx="7971693" cy="2308324"/>
          </a:xfrm>
          <a:prstGeom prst="rect">
            <a:avLst/>
          </a:prstGeom>
          <a:noFill/>
        </p:spPr>
        <p:txBody>
          <a:bodyPr wrap="square">
            <a:spAutoFit/>
          </a:bodyPr>
          <a:lstStyle>
            <a:defPPr>
              <a:defRPr lang="en-US"/>
            </a:defPPr>
          </a:lstStyle>
          <a:p>
            <a:pPr marL="342900" indent="-342900">
              <a:buFont typeface="Arial" pitchFamily="34" charset="0"/>
              <a:buChar char="•"/>
            </a:pPr>
            <a:r>
              <a:rPr lang="en-IN" sz="2400" err="1"/>
              <a:t>bootasm.S and bootmain.c is the bootloader.</a:t>
            </a:r>
          </a:p>
          <a:p>
            <a:pPr marL="342900" indent="-342900">
              <a:buFont typeface="Arial" pitchFamily="34" charset="0"/>
              <a:buChar char="•"/>
            </a:pPr>
            <a:r>
              <a:rPr lang="en-IN" sz="2400"/>
              <a:t>It should be stored in the first sector of the disk.</a:t>
            </a:r>
          </a:p>
          <a:p>
            <a:pPr marL="342900" indent="-342900">
              <a:buFont typeface="Arial" pitchFamily="34" charset="0"/>
              <a:buChar char="•"/>
            </a:pPr>
            <a:r>
              <a:rPr lang="en-IN" sz="2400">
                <a:effectLst/>
              </a:rPr>
              <a:t>The 2nd sector onward holds the kernel image in ELF format</a:t>
            </a:r>
          </a:p>
          <a:p>
            <a:pPr marL="342900" indent="-342900">
              <a:buFont typeface="Arial" pitchFamily="34" charset="0"/>
              <a:buChar char="•"/>
            </a:pPr>
            <a:r>
              <a:rPr lang="en-IN" sz="2400"/>
              <a:t>control starts in bootasm.S -- which sets up protected mode, and a stack. then calls bootmain()</a:t>
            </a:r>
          </a:p>
          <a:p>
            <a:pPr marL="342900" indent="-342900">
              <a:buFont typeface="Arial" pitchFamily="34" charset="0"/>
              <a:buChar char="•"/>
            </a:pPr>
            <a:r>
              <a:rPr lang="en-IN" sz="2400" err="1">
                <a:effectLst/>
              </a:rPr>
              <a:t>bootmain() takes over, reads in the kernel image.</a:t>
            </a:r>
            <a:endParaRPr lang="en-IN" sz="2400"/>
          </a:p>
        </p:txBody>
      </p:sp>
      <p:sp>
        <p:nvSpPr>
          <p:cNvPr id="52" name="TextBox 51">
            <a:extLst>
              <a:ext uri="{FF2B5EF4-FFF2-40B4-BE49-F238E27FC236}">
                <a16:creationId xmlns:a16="http://schemas.microsoft.com/office/drawing/2014/main" id="{6711D5BD-F4F3-4AFF-8368-D468F4537E97}"/>
              </a:ext>
            </a:extLst>
          </p:cNvPr>
          <p:cNvSpPr txBox="1"/>
          <p:nvPr/>
        </p:nvSpPr>
        <p:spPr>
          <a:xfrm>
            <a:off x="3035493" y="1557648"/>
            <a:ext cx="461665" cy="2308313"/>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BOOTLOADER</a:t>
            </a:r>
          </a:p>
        </p:txBody>
      </p:sp>
    </p:spTree>
    <p:extLst>
      <p:ext uri="{BB962C8B-B14F-4D97-AF65-F5344CB8AC3E}">
        <p14:creationId xmlns:p14="http://schemas.microsoft.com/office/powerpoint/2010/main" val="16610144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39" grpId="0"/>
      <p:bldP spid="52" grpId="0"/>
    </p:bldLst>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sp>
        <p:nvSpPr>
          <p:cNvPr id="18" name="Oval 17">
            <a:extLst>
              <a:ext uri="{FF2B5EF4-FFF2-40B4-BE49-F238E27FC236}">
                <a16:creationId xmlns:a16="http://schemas.microsoft.com/office/drawing/2014/main" id="{23D7BEBA-6F09-4021-84A9-4D172F1F0E4B}"/>
              </a:ext>
            </a:extLst>
          </p:cNvPr>
          <p:cNvSpPr/>
          <p:nvPr/>
        </p:nvSpPr>
        <p:spPr>
          <a:xfrm>
            <a:off x="174788" y="4426161"/>
            <a:ext cx="2672862" cy="900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entry</a:t>
            </a:r>
          </a:p>
        </p:txBody>
      </p:sp>
      <p:sp>
        <p:nvSpPr>
          <p:cNvPr id="20" name="Oval 19">
            <a:extLst>
              <a:ext uri="{FF2B5EF4-FFF2-40B4-BE49-F238E27FC236}">
                <a16:creationId xmlns:a16="http://schemas.microsoft.com/office/drawing/2014/main" id="{0BAFC21C-AD8D-47DF-868F-B4F22A8BF970}"/>
              </a:ext>
            </a:extLst>
          </p:cNvPr>
          <p:cNvSpPr/>
          <p:nvPr/>
        </p:nvSpPr>
        <p:spPr>
          <a:xfrm>
            <a:off x="3337675" y="4426161"/>
            <a:ext cx="2672862" cy="9009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entrypgdir</a:t>
            </a:r>
            <a:endParaRPr lang="en-US" sz="2400"/>
          </a:p>
        </p:txBody>
      </p:sp>
      <p:sp>
        <p:nvSpPr>
          <p:cNvPr id="22" name="Oval 21">
            <a:extLst>
              <a:ext uri="{FF2B5EF4-FFF2-40B4-BE49-F238E27FC236}">
                <a16:creationId xmlns:a16="http://schemas.microsoft.com/office/drawing/2014/main" id="{4103799D-FA2A-486C-9254-0476CC7D4BC3}"/>
              </a:ext>
            </a:extLst>
          </p:cNvPr>
          <p:cNvSpPr/>
          <p:nvPr/>
        </p:nvSpPr>
        <p:spPr>
          <a:xfrm>
            <a:off x="9173943" y="4405851"/>
            <a:ext cx="2672862" cy="90091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main()</a:t>
            </a:r>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A5992D-00D9-446B-A23C-FF55944A1D3A}"/>
              </a:ext>
            </a:extLst>
          </p:cNvPr>
          <p:cNvCxnSpPr/>
          <p:nvPr/>
        </p:nvCxnSpPr>
        <p:spPr>
          <a:xfrm flipH="1">
            <a:off x="1403687" y="383758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9A7109-5578-4F9B-9D24-EF65FE901CF5}"/>
              </a:ext>
            </a:extLst>
          </p:cNvPr>
          <p:cNvCxnSpPr>
            <a:stCxn id="18" idx="6"/>
            <a:endCxn id="20" idx="2"/>
          </p:cNvCxnSpPr>
          <p:nvPr/>
        </p:nvCxnSpPr>
        <p:spPr>
          <a:xfrm>
            <a:off x="2847650" y="4876620"/>
            <a:ext cx="490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EB1DAB-2A4B-479B-8321-D2BE16F1554E}"/>
              </a:ext>
            </a:extLst>
          </p:cNvPr>
          <p:cNvCxnSpPr>
            <a:endCxn id="44" idx="2"/>
          </p:cNvCxnSpPr>
          <p:nvPr/>
        </p:nvCxnSpPr>
        <p:spPr>
          <a:xfrm flipV="1">
            <a:off x="6010537" y="4852629"/>
            <a:ext cx="245272" cy="2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E43D4B0-3DD5-438C-B515-E41B4C2A4EF2}"/>
              </a:ext>
            </a:extLst>
          </p:cNvPr>
          <p:cNvSpPr txBox="1"/>
          <p:nvPr/>
        </p:nvSpPr>
        <p:spPr>
          <a:xfrm>
            <a:off x="174787" y="5435648"/>
            <a:ext cx="258620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Defines a Page and creates a page directory entrypgdir</a:t>
            </a:r>
            <a:endParaRPr lang="en-US"/>
          </a:p>
        </p:txBody>
      </p:sp>
      <p:sp>
        <p:nvSpPr>
          <p:cNvPr id="38" name="TextBox 37">
            <a:extLst>
              <a:ext uri="{FF2B5EF4-FFF2-40B4-BE49-F238E27FC236}">
                <a16:creationId xmlns:a16="http://schemas.microsoft.com/office/drawing/2014/main" id="{B33EC457-92A8-4F1C-9329-15CBDE583324}"/>
              </a:ext>
            </a:extLst>
          </p:cNvPr>
          <p:cNvSpPr txBox="1"/>
          <p:nvPr/>
        </p:nvSpPr>
        <p:spPr>
          <a:xfrm>
            <a:off x="3337675" y="5502331"/>
            <a:ext cx="279748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Virtual to Physical address Mapping is done</a:t>
            </a:r>
          </a:p>
        </p:txBody>
      </p:sp>
      <p:sp>
        <p:nvSpPr>
          <p:cNvPr id="42" name="TextBox 41">
            <a:extLst>
              <a:ext uri="{FF2B5EF4-FFF2-40B4-BE49-F238E27FC236}">
                <a16:creationId xmlns:a16="http://schemas.microsoft.com/office/drawing/2014/main" id="{4A7765AE-E67B-43F0-BDFA-B7E20B8993B8}"/>
              </a:ext>
            </a:extLst>
          </p:cNvPr>
          <p:cNvSpPr txBox="1"/>
          <p:nvPr/>
        </p:nvSpPr>
        <p:spPr>
          <a:xfrm>
            <a:off x="9173943" y="5617346"/>
            <a:ext cx="27974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Kernel execution starts</a:t>
            </a:r>
          </a:p>
        </p:txBody>
      </p:sp>
      <p:sp>
        <p:nvSpPr>
          <p:cNvPr id="44" name="Oval 43">
            <a:extLst>
              <a:ext uri="{FF2B5EF4-FFF2-40B4-BE49-F238E27FC236}">
                <a16:creationId xmlns:a16="http://schemas.microsoft.com/office/drawing/2014/main" id="{6BAC4E39-FEAB-42D1-ABB2-6F25E7102419}"/>
              </a:ext>
            </a:extLst>
          </p:cNvPr>
          <p:cNvSpPr/>
          <p:nvPr/>
        </p:nvSpPr>
        <p:spPr>
          <a:xfrm>
            <a:off x="6255809" y="4402170"/>
            <a:ext cx="2672862" cy="9009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a:t>paging and stack</a:t>
            </a:r>
          </a:p>
        </p:txBody>
      </p:sp>
      <p:cxnSp>
        <p:nvCxnSpPr>
          <p:cNvPr id="48" name="Straight Arrow Connector 47">
            <a:extLst>
              <a:ext uri="{FF2B5EF4-FFF2-40B4-BE49-F238E27FC236}">
                <a16:creationId xmlns:a16="http://schemas.microsoft.com/office/drawing/2014/main" id="{DC25B258-F54A-4987-9560-C14FC6ECA30F}"/>
              </a:ext>
            </a:extLst>
          </p:cNvPr>
          <p:cNvCxnSpPr>
            <a:stCxn id="44" idx="6"/>
          </p:cNvCxnSpPr>
          <p:nvPr/>
        </p:nvCxnSpPr>
        <p:spPr>
          <a:xfrm flipV="1">
            <a:off x="8928671" y="4852479"/>
            <a:ext cx="245272" cy="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628979-9212-4C7A-93BD-DA6C9EDB0FEB}"/>
              </a:ext>
            </a:extLst>
          </p:cNvPr>
          <p:cNvSpPr txBox="1"/>
          <p:nvPr/>
        </p:nvSpPr>
        <p:spPr>
          <a:xfrm>
            <a:off x="6550528" y="5502331"/>
            <a:ext cx="233955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Turns on paging and set stack pointer for kernel</a:t>
            </a:r>
          </a:p>
        </p:txBody>
      </p:sp>
      <p:sp>
        <p:nvSpPr>
          <p:cNvPr id="6" name="TextBox 5">
            <a:extLst>
              <a:ext uri="{FF2B5EF4-FFF2-40B4-BE49-F238E27FC236}">
                <a16:creationId xmlns:a16="http://schemas.microsoft.com/office/drawing/2014/main" id="{47F963D7-E4CA-439F-B6A6-399A389EF5CA}"/>
              </a:ext>
            </a:extLst>
          </p:cNvPr>
          <p:cNvSpPr txBox="1"/>
          <p:nvPr/>
        </p:nvSpPr>
        <p:spPr>
          <a:xfrm>
            <a:off x="11197677" y="2746862"/>
            <a:ext cx="1442341" cy="646331"/>
          </a:xfrm>
          <a:prstGeom prst="rect">
            <a:avLst/>
          </a:prstGeom>
          <a:noFill/>
        </p:spPr>
        <p:txBody>
          <a:bodyPr wrap="square" rtlCol="0">
            <a:spAutoFit/>
          </a:bodyPr>
          <a:lstStyle>
            <a:defPPr>
              <a:defRPr lang="en-US"/>
            </a:defPPr>
          </a:lstStyle>
          <a:p>
            <a:pPr/>
            <a:r>
              <a:rPr lang="en-US"/>
              <a:t>4 MB</a:t>
            </a:r>
          </a:p>
          <a:p>
            <a:pPr/>
            <a:r>
              <a:rPr lang="en-US"/>
              <a:t>0</a:t>
            </a:r>
          </a:p>
        </p:txBody>
      </p:sp>
      <p:graphicFrame>
        <p:nvGraphicFramePr>
          <p:cNvPr id="7" name="Table 15">
            <a:extLst>
              <a:ext uri="{FF2B5EF4-FFF2-40B4-BE49-F238E27FC236}">
                <a16:creationId xmlns:a16="http://schemas.microsoft.com/office/drawing/2014/main" id="{C033CAB8-241D-4616-8CDD-0482FCB505F0}"/>
              </a:ext>
            </a:extLst>
          </p:cNvPr>
          <p:cNvGraphicFramePr>
            <a:graphicFrameLocks noGrp="1"/>
          </p:cNvGraphicFramePr>
          <p:nvPr/>
        </p:nvGraphicFramePr>
        <p:xfrm>
          <a:off x="1845234" y="310970"/>
          <a:ext cx="2171510" cy="741680"/>
        </p:xfrm>
        <a:graphic>
          <a:graphicData uri="http://schemas.openxmlformats.org/drawingml/2006/table">
            <a:tbl>
              <a:tblPr firstRow="1" bandRow="1">
                <a:tableStyleId>{5C22544A-7EE6-4342-B048-85BDC9FD1C3A}</a:tableStyleId>
              </a:tblPr>
              <a:tblGrid>
                <a:gridCol w="1085755">
                  <a:extLst>
                    <a:ext uri="{9D8B030D-6E8A-4147-A177-3AD203B41FA5}">
                      <a16:colId xmlns:a16="http://schemas.microsoft.com/office/drawing/2014/main" val="3562225776"/>
                    </a:ext>
                  </a:extLst>
                </a:gridCol>
                <a:gridCol w="1085755">
                  <a:extLst>
                    <a:ext uri="{9D8B030D-6E8A-4147-A177-3AD203B41FA5}">
                      <a16:colId xmlns:a16="http://schemas.microsoft.com/office/drawing/2014/main" val="4217815251"/>
                    </a:ext>
                  </a:extLst>
                </a:gridCol>
              </a:tblGrid>
              <a:tr h="370840">
                <a:tc>
                  <a:txBody>
                    <a:bodyPr vert="horz" wrap="square"/>
                    <a:lstStyle>
                      <a:defPPr/>
                    </a:lstStyle>
                    <a:p>
                      <a:pPr/>
                      <a:endParaRPr lang="en-US"/>
                    </a:p>
                  </a:txBody>
                  <a:tcPr/>
                </a:tc>
                <a:tc>
                  <a:txBody>
                    <a:bodyPr vert="horz" wrap="square"/>
                    <a:lstStyle>
                      <a:defPPr/>
                    </a:lstStyle>
                    <a:p>
                      <a:pPr/>
                      <a:endParaRPr lang="en-US"/>
                    </a:p>
                  </a:txBody>
                  <a:tcPr/>
                </a:tc>
                <a:extLst>
                  <a:ext uri="{0D108BD9-81ED-4DB2-BD59-A6C34878D82A}">
                    <a16:rowId xmlns:a16="http://schemas.microsoft.com/office/drawing/2014/main" val="2606352307"/>
                  </a:ext>
                </a:extLst>
              </a:tr>
              <a:tr h="370840">
                <a:tc>
                  <a:txBody>
                    <a:bodyPr vert="horz" wrap="square"/>
                    <a:lstStyle>
                      <a:defPPr/>
                    </a:lstStyle>
                    <a:p>
                      <a:pPr/>
                      <a:endParaRPr lang="en-US"/>
                    </a:p>
                  </a:txBody>
                  <a:tcPr/>
                </a:tc>
                <a:tc>
                  <a:txBody>
                    <a:bodyPr vert="horz" wrap="square"/>
                    <a:lstStyle>
                      <a:defPPr/>
                    </a:lstStyle>
                    <a:p>
                      <a:pPr/>
                      <a:endParaRPr lang="en-US"/>
                    </a:p>
                  </a:txBody>
                  <a:tcPr/>
                </a:tc>
                <a:extLst>
                  <a:ext uri="{0D108BD9-81ED-4DB2-BD59-A6C34878D82A}">
                    <a16:rowId xmlns:a16="http://schemas.microsoft.com/office/drawing/2014/main" val="1813956207"/>
                  </a:ext>
                </a:extLst>
              </a:tr>
            </a:tbl>
          </a:graphicData>
        </a:graphic>
      </p:graphicFrame>
      <p:sp>
        <p:nvSpPr>
          <p:cNvPr id="16" name="TextBox 15">
            <a:extLst>
              <a:ext uri="{FF2B5EF4-FFF2-40B4-BE49-F238E27FC236}">
                <a16:creationId xmlns:a16="http://schemas.microsoft.com/office/drawing/2014/main" id="{4344C593-B00C-433F-B87B-D52AE6F7B211}"/>
              </a:ext>
            </a:extLst>
          </p:cNvPr>
          <p:cNvSpPr txBox="1"/>
          <p:nvPr/>
        </p:nvSpPr>
        <p:spPr>
          <a:xfrm>
            <a:off x="1736237" y="1038411"/>
            <a:ext cx="2049518" cy="369332"/>
          </a:xfrm>
          <a:prstGeom prst="rect">
            <a:avLst/>
          </a:prstGeom>
          <a:noFill/>
        </p:spPr>
        <p:txBody>
          <a:bodyPr wrap="square" rtlCol="0">
            <a:spAutoFit/>
          </a:bodyPr>
          <a:lstStyle>
            <a:defPPr>
              <a:defRPr lang="en-US"/>
            </a:defPPr>
          </a:lstStyle>
          <a:p>
            <a:pPr algn="ctr"/>
            <a:r>
              <a:rPr lang="en-US"/>
              <a:t>Page Table</a:t>
            </a:r>
          </a:p>
        </p:txBody>
      </p:sp>
      <p:sp>
        <p:nvSpPr>
          <p:cNvPr id="46" name="TextBox 45">
            <a:extLst>
              <a:ext uri="{FF2B5EF4-FFF2-40B4-BE49-F238E27FC236}">
                <a16:creationId xmlns:a16="http://schemas.microsoft.com/office/drawing/2014/main" id="{4FB2D06C-D0E6-428E-85FF-8880DF6D3BDF}"/>
              </a:ext>
            </a:extLst>
          </p:cNvPr>
          <p:cNvSpPr txBox="1"/>
          <p:nvPr/>
        </p:nvSpPr>
        <p:spPr>
          <a:xfrm rot="5400000">
            <a:off x="4991163" y="1005334"/>
            <a:ext cx="461665" cy="6253077"/>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First Address Space</a:t>
            </a:r>
          </a:p>
        </p:txBody>
      </p:sp>
      <p:grpSp>
        <p:nvGrpSpPr>
          <p:cNvPr id="39" name="Group 38">
            <a:extLst>
              <a:ext uri="{FF2B5EF4-FFF2-40B4-BE49-F238E27FC236}">
                <a16:creationId xmlns:a16="http://schemas.microsoft.com/office/drawing/2014/main" id="{427A2386-3863-44D6-9BD0-51E22068902E}"/>
              </a:ext>
            </a:extLst>
          </p:cNvPr>
          <p:cNvGrpSpPr/>
          <p:nvPr/>
        </p:nvGrpSpPr>
        <p:grpSpPr>
          <a:xfrm>
            <a:off x="4386982" y="601365"/>
            <a:ext cx="6830308" cy="2913599"/>
            <a:chOff x="2728851" y="3668927"/>
            <a:chExt cx="6830308" cy="2913599"/>
          </a:xfrm>
        </p:grpSpPr>
        <p:sp>
          <p:nvSpPr>
            <p:cNvPr id="40" name="Rectangle 39">
              <a:extLst>
                <a:ext uri="{FF2B5EF4-FFF2-40B4-BE49-F238E27FC236}">
                  <a16:creationId xmlns:a16="http://schemas.microsoft.com/office/drawing/2014/main" id="{A7A2C11A-B1D5-48D4-A84A-DA43FEEA1FAE}"/>
                </a:ext>
              </a:extLst>
            </p:cNvPr>
            <p:cNvSpPr/>
            <p:nvPr/>
          </p:nvSpPr>
          <p:spPr>
            <a:xfrm>
              <a:off x="4120055" y="3682943"/>
              <a:ext cx="2049518" cy="25711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1" name="Rectangle 40">
              <a:extLst>
                <a:ext uri="{FF2B5EF4-FFF2-40B4-BE49-F238E27FC236}">
                  <a16:creationId xmlns:a16="http://schemas.microsoft.com/office/drawing/2014/main" id="{66529BAC-02DB-4936-B9E6-249E67E02DFE}"/>
                </a:ext>
              </a:extLst>
            </p:cNvPr>
            <p:cNvSpPr/>
            <p:nvPr/>
          </p:nvSpPr>
          <p:spPr>
            <a:xfrm>
              <a:off x="7509641" y="3668927"/>
              <a:ext cx="2049518" cy="2571172"/>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3" name="TextBox 42">
              <a:extLst>
                <a:ext uri="{FF2B5EF4-FFF2-40B4-BE49-F238E27FC236}">
                  <a16:creationId xmlns:a16="http://schemas.microsoft.com/office/drawing/2014/main" id="{1F39D982-84D2-4657-8136-6395E227F369}"/>
                </a:ext>
              </a:extLst>
            </p:cNvPr>
            <p:cNvSpPr txBox="1"/>
            <p:nvPr/>
          </p:nvSpPr>
          <p:spPr>
            <a:xfrm>
              <a:off x="7462546" y="6213194"/>
              <a:ext cx="2049518" cy="369332"/>
            </a:xfrm>
            <a:prstGeom prst="rect">
              <a:avLst/>
            </a:prstGeom>
            <a:noFill/>
          </p:spPr>
          <p:txBody>
            <a:bodyPr wrap="square" rtlCol="0">
              <a:spAutoFit/>
            </a:bodyPr>
            <a:lstStyle>
              <a:defPPr>
                <a:defRPr lang="en-US"/>
              </a:defPPr>
            </a:lstStyle>
            <a:p>
              <a:pPr algn="ctr"/>
              <a:r>
                <a:rPr lang="en-US"/>
                <a:t>Physical Memory</a:t>
              </a:r>
            </a:p>
          </p:txBody>
        </p:sp>
        <p:sp>
          <p:nvSpPr>
            <p:cNvPr id="45" name="TextBox 44">
              <a:extLst>
                <a:ext uri="{FF2B5EF4-FFF2-40B4-BE49-F238E27FC236}">
                  <a16:creationId xmlns:a16="http://schemas.microsoft.com/office/drawing/2014/main" id="{C84C3907-C9C7-45A7-A6EA-804DE55647B3}"/>
                </a:ext>
              </a:extLst>
            </p:cNvPr>
            <p:cNvSpPr txBox="1"/>
            <p:nvPr/>
          </p:nvSpPr>
          <p:spPr>
            <a:xfrm>
              <a:off x="4046482" y="6195961"/>
              <a:ext cx="2049518" cy="369332"/>
            </a:xfrm>
            <a:prstGeom prst="rect">
              <a:avLst/>
            </a:prstGeom>
            <a:noFill/>
          </p:spPr>
          <p:txBody>
            <a:bodyPr wrap="square" rtlCol="0">
              <a:spAutoFit/>
            </a:bodyPr>
            <a:lstStyle>
              <a:defPPr>
                <a:defRPr lang="en-US"/>
              </a:defPPr>
            </a:lstStyle>
            <a:p>
              <a:pPr algn="ctr"/>
              <a:r>
                <a:rPr lang="en-US"/>
                <a:t>Virtual Memory</a:t>
              </a:r>
            </a:p>
          </p:txBody>
        </p:sp>
        <p:sp>
          <p:nvSpPr>
            <p:cNvPr id="47" name="Rectangle 46">
              <a:extLst>
                <a:ext uri="{FF2B5EF4-FFF2-40B4-BE49-F238E27FC236}">
                  <a16:creationId xmlns:a16="http://schemas.microsoft.com/office/drawing/2014/main" id="{2E742E3B-A8E4-4AA3-9A9A-8DE7717B4EB7}"/>
                </a:ext>
              </a:extLst>
            </p:cNvPr>
            <p:cNvSpPr/>
            <p:nvPr/>
          </p:nvSpPr>
          <p:spPr>
            <a:xfrm>
              <a:off x="4104289" y="6006663"/>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Rectangle 49">
              <a:extLst>
                <a:ext uri="{FF2B5EF4-FFF2-40B4-BE49-F238E27FC236}">
                  <a16:creationId xmlns:a16="http://schemas.microsoft.com/office/drawing/2014/main" id="{848841C5-C02E-4E84-9627-5DF4B3D53349}"/>
                </a:ext>
              </a:extLst>
            </p:cNvPr>
            <p:cNvSpPr/>
            <p:nvPr/>
          </p:nvSpPr>
          <p:spPr>
            <a:xfrm>
              <a:off x="7503275" y="5987738"/>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1" name="Rectangle 50">
              <a:extLst>
                <a:ext uri="{FF2B5EF4-FFF2-40B4-BE49-F238E27FC236}">
                  <a16:creationId xmlns:a16="http://schemas.microsoft.com/office/drawing/2014/main" id="{71CFDAA5-539F-41F4-AE67-567AC3F8A058}"/>
                </a:ext>
              </a:extLst>
            </p:cNvPr>
            <p:cNvSpPr/>
            <p:nvPr/>
          </p:nvSpPr>
          <p:spPr>
            <a:xfrm>
              <a:off x="4120055" y="4251206"/>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TextBox 51">
              <a:extLst>
                <a:ext uri="{FF2B5EF4-FFF2-40B4-BE49-F238E27FC236}">
                  <a16:creationId xmlns:a16="http://schemas.microsoft.com/office/drawing/2014/main" id="{075D33B7-D42C-4693-82FB-7EA54FBEAB13}"/>
                </a:ext>
              </a:extLst>
            </p:cNvPr>
            <p:cNvSpPr txBox="1"/>
            <p:nvPr/>
          </p:nvSpPr>
          <p:spPr>
            <a:xfrm>
              <a:off x="3325311" y="5785668"/>
              <a:ext cx="1442341" cy="646331"/>
            </a:xfrm>
            <a:prstGeom prst="rect">
              <a:avLst/>
            </a:prstGeom>
            <a:noFill/>
          </p:spPr>
          <p:txBody>
            <a:bodyPr wrap="square" rtlCol="0">
              <a:spAutoFit/>
            </a:bodyPr>
            <a:lstStyle>
              <a:defPPr>
                <a:defRPr lang="en-US"/>
              </a:defPPr>
            </a:lstStyle>
            <a:p>
              <a:pPr/>
              <a:r>
                <a:rPr lang="en-US"/>
                <a:t>4 MB</a:t>
              </a:r>
            </a:p>
            <a:p>
              <a:pPr/>
              <a:r>
                <a:rPr lang="en-US"/>
                <a:t>0</a:t>
              </a:r>
            </a:p>
          </p:txBody>
        </p:sp>
        <p:sp>
          <p:nvSpPr>
            <p:cNvPr id="53" name="TextBox 52">
              <a:extLst>
                <a:ext uri="{FF2B5EF4-FFF2-40B4-BE49-F238E27FC236}">
                  <a16:creationId xmlns:a16="http://schemas.microsoft.com/office/drawing/2014/main" id="{DB65ED91-FE75-4421-98D6-3DD80771ED51}"/>
                </a:ext>
              </a:extLst>
            </p:cNvPr>
            <p:cNvSpPr txBox="1"/>
            <p:nvPr/>
          </p:nvSpPr>
          <p:spPr>
            <a:xfrm>
              <a:off x="2728851" y="3997678"/>
              <a:ext cx="1442341" cy="646331"/>
            </a:xfrm>
            <a:prstGeom prst="rect">
              <a:avLst/>
            </a:prstGeom>
            <a:noFill/>
          </p:spPr>
          <p:txBody>
            <a:bodyPr wrap="square" rtlCol="0">
              <a:spAutoFit/>
            </a:bodyPr>
            <a:lstStyle>
              <a:defPPr>
                <a:defRPr lang="en-US"/>
              </a:defPPr>
            </a:lstStyle>
            <a:p>
              <a:pPr/>
              <a:r>
                <a:rPr lang="en-US"/>
                <a:t>2GB + 4 MB</a:t>
              </a:r>
            </a:p>
            <a:p>
              <a:pPr/>
              <a:r>
                <a:rPr lang="en-US"/>
                <a:t>2GB</a:t>
              </a:r>
            </a:p>
          </p:txBody>
        </p:sp>
        <p:cxnSp>
          <p:nvCxnSpPr>
            <p:cNvPr id="54" name="Straight Connector 53">
              <a:extLst>
                <a:ext uri="{FF2B5EF4-FFF2-40B4-BE49-F238E27FC236}">
                  <a16:creationId xmlns:a16="http://schemas.microsoft.com/office/drawing/2014/main" id="{8AD43207-5DC9-4FC0-A112-6C196DCCB294}"/>
                </a:ext>
              </a:extLst>
            </p:cNvPr>
            <p:cNvCxnSpPr/>
            <p:nvPr/>
          </p:nvCxnSpPr>
          <p:spPr>
            <a:xfrm>
              <a:off x="6175939" y="6240099"/>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B1DE34-8E72-4AAD-BFE7-B833A2312668}"/>
                </a:ext>
              </a:extLst>
            </p:cNvPr>
            <p:cNvCxnSpPr/>
            <p:nvPr/>
          </p:nvCxnSpPr>
          <p:spPr>
            <a:xfrm>
              <a:off x="6205046" y="5999655"/>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FF4712-E954-46DB-86E3-8104194DADF1}"/>
                </a:ext>
              </a:extLst>
            </p:cNvPr>
            <p:cNvCxnSpPr/>
            <p:nvPr/>
          </p:nvCxnSpPr>
          <p:spPr>
            <a:xfrm>
              <a:off x="6200902" y="4490657"/>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F4CAE7-9CF9-476A-948A-8D7270E40E91}"/>
                </a:ext>
              </a:extLst>
            </p:cNvPr>
            <p:cNvCxnSpPr/>
            <p:nvPr/>
          </p:nvCxnSpPr>
          <p:spPr>
            <a:xfrm>
              <a:off x="6195699" y="4233954"/>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13235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6" grpId="0"/>
      <p:bldP spid="38" grpId="0"/>
      <p:bldP spid="42" grpId="0"/>
      <p:bldP spid="44" grpId="0"/>
      <p:bldP spid="49" grpId="0"/>
      <p:bldP spid="6" grpId="0"/>
      <p:bldP spid="16" grpId="0"/>
      <p:bldP spid="46" grpId="0"/>
    </p:bldLst>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b="1" spc="-5">
                <a:effectLst>
                  <a:outerShdw blurRad="38100" dist="38100" dir="2700000" algn="tl">
                    <a:srgbClr val="000000">
                      <a:alpha val="43137"/>
                    </a:srgbClr>
                  </a:outerShdw>
                </a:effectLst>
              </a:rPr>
              <a:t>Powering</a:t>
            </a:r>
            <a:r>
              <a:rPr lang="en-US" b="1" spc="-5">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Up </a:t>
            </a:r>
            <a:r>
              <a:rPr b="1">
                <a:effectLst>
                  <a:outerShdw blurRad="38100" dist="38100" dir="2700000" algn="tl">
                    <a:srgbClr val="000000">
                      <a:alpha val="43137"/>
                    </a:srgbClr>
                  </a:outerShdw>
                </a:effectLst>
              </a:rPr>
              <a:t>:</a:t>
            </a:r>
            <a:r>
              <a:rPr b="1" spc="-100">
                <a:effectLst>
                  <a:outerShdw blurRad="38100" dist="38100" dir="2700000" algn="tl">
                    <a:srgbClr val="000000">
                      <a:alpha val="43137"/>
                    </a:srgbClr>
                  </a:outerShdw>
                </a:effectLst>
              </a:rPr>
              <a:t> </a:t>
            </a:r>
            <a:r>
              <a:rPr b="1" spc="-5">
                <a:effectLst>
                  <a:outerShdw blurRad="38100" dist="38100" dir="2700000" algn="tl">
                    <a:srgbClr val="000000">
                      <a:alpha val="43137"/>
                    </a:srgbClr>
                  </a:outerShdw>
                </a:effectLst>
              </a:rPr>
              <a:t>bootloader</a:t>
            </a:r>
            <a:r>
              <a:rPr lang="en-US" b="1" spc="-5">
                <a:effectLst>
                  <a:outerShdw blurRad="38100" dist="38100" dir="2700000" algn="tl">
                    <a:srgbClr val="000000">
                      <a:alpha val="43137"/>
                    </a:srgbClr>
                  </a:outerShdw>
                </a:effectLst>
              </a:rPr>
              <a:t> XV6</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51" name="object 37">
            <a:extLst>
              <a:ext uri="{FF2B5EF4-FFF2-40B4-BE49-F238E27FC236}">
                <a16:creationId xmlns:a16="http://schemas.microsoft.com/office/drawing/2014/main" id="{3A436512-4487-4A0F-94A2-32A81C119C93}"/>
              </a:ext>
            </a:extLst>
          </p:cNvPr>
          <p:cNvSpPr txBox="1"/>
          <p:nvPr/>
        </p:nvSpPr>
        <p:spPr>
          <a:xfrm>
            <a:off x="8817609" y="6604332"/>
            <a:ext cx="274320" cy="224154"/>
          </a:xfrm>
          <a:prstGeom prst="rect">
            <a:avLst/>
          </a:prstGeom>
        </p:spPr>
        <p:txBody>
          <a:bodyPr vert="horz"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1645"/>
              </a:lnSpc>
            </a:pPr>
            <a:fld id="{81D60167-4931-47E6-BA6A-407CBD079E47}" type="slidenum">
              <a:rPr lang="en-US" smtClean="0"/>
              <a:pPr marL="38100">
                <a:lnSpc>
                  <a:spcPts val="1645"/>
                </a:lnSpc>
              </a:pPr>
              <a:t>295</a:t>
            </a:fld>
            <a:endParaRPr lang="en-US"/>
          </a:p>
        </p:txBody>
      </p:sp>
      <p:sp>
        <p:nvSpPr>
          <p:cNvPr id="6" name="object 27">
            <a:extLst>
              <a:ext uri="{FF2B5EF4-FFF2-40B4-BE49-F238E27FC236}">
                <a16:creationId xmlns:a16="http://schemas.microsoft.com/office/drawing/2014/main" id="{0628624A-DE6E-4FCB-909F-DC8D08DE4B44}"/>
              </a:ext>
            </a:extLst>
          </p:cNvPr>
          <p:cNvSpPr txBox="1"/>
          <p:nvPr/>
        </p:nvSpPr>
        <p:spPr>
          <a:xfrm>
            <a:off x="498622" y="1573198"/>
            <a:ext cx="10857508" cy="4942379"/>
          </a:xfrm>
          <a:prstGeom prst="rect">
            <a:avLst/>
          </a:prstGeom>
        </p:spPr>
        <p:txBody>
          <a:bodyPr vert="horz" wrap="square" lIns="0" tIns="12700" rIns="0" bIns="0" rtlCol="0">
            <a:spAutoFit/>
          </a:bodyPr>
          <a:lstStyle>
            <a:defPPr>
              <a:defRPr lang="en-US"/>
            </a:defPPr>
          </a:lstStyle>
          <a:p>
            <a:pPr marL="800100" lvl="1" indent="-342900">
              <a:spcBef>
                <a:spcPts val="100"/>
              </a:spcBef>
              <a:buFont typeface="Arial" pitchFamily="34" charset="0"/>
              <a:buChar char="•"/>
            </a:pPr>
            <a:r>
              <a:rPr lang="en-IN" sz="2400" b="0" i="0">
                <a:solidFill>
                  <a:srgbClr val="000000"/>
                </a:solidFill>
                <a:effectLst/>
              </a:rPr>
              <a:t>Xv6 uses the conventional hard drive boot mechanism, with a sector size of 512 bytes. </a:t>
            </a:r>
          </a:p>
          <a:p>
            <a:pPr marL="800100" lvl="1" indent="-342900">
              <a:spcBef>
                <a:spcPts val="100"/>
              </a:spcBef>
              <a:buFont typeface="Arial" pitchFamily="34" charset="0"/>
              <a:buChar char="•"/>
            </a:pPr>
            <a:r>
              <a:rPr kumimoji="0" lang="en-US" altLang="en-US" sz="2400" b="1" i="0" u="none" strike="noStrike" cap="none" normalizeH="0" baseline="0">
                <a:ln>
                  <a:noFill/>
                </a:ln>
                <a:solidFill>
                  <a:srgbClr val="000000"/>
                </a:solidFill>
                <a:effectLst/>
              </a:rPr>
              <a:t>2 Parts of boot loader </a:t>
            </a:r>
          </a:p>
          <a:p>
            <a:pPr marL="800100" lvl="1" indent="-342900">
              <a:spcBef>
                <a:spcPts val="100"/>
              </a:spcBef>
              <a:buFont typeface="Arial" pitchFamily="34" charset="0"/>
              <a:buChar char="•"/>
            </a:pPr>
            <a:r>
              <a:rPr lang="en-US" altLang="en-US" sz="2400">
                <a:solidFill>
                  <a:srgbClr val="000000"/>
                </a:solidFill>
              </a:rPr>
              <a:t>O</a:t>
            </a:r>
            <a:r>
              <a:rPr kumimoji="0" lang="en-US" altLang="en-US" sz="2400" b="0" i="0" u="none" strike="noStrike" cap="none" normalizeH="0" baseline="0">
                <a:ln>
                  <a:noFill/>
                </a:ln>
                <a:solidFill>
                  <a:srgbClr val="000000"/>
                </a:solidFill>
                <a:effectLst/>
              </a:rPr>
              <a:t>ne assembly language source file </a:t>
            </a:r>
            <a:r>
              <a:rPr kumimoji="0" lang="en-US" altLang="en-US" sz="2400" b="1" i="0" u="none" strike="noStrike" cap="none" normalizeH="0" baseline="0" err="1">
                <a:ln>
                  <a:noFill/>
                </a:ln>
                <a:solidFill>
                  <a:srgbClr val="000000"/>
                </a:solidFill>
                <a:effectLst/>
              </a:rPr>
              <a:t>bootasm.S</a:t>
            </a:r>
            <a:endParaRPr kumimoji="0" lang="en-US" altLang="en-US" sz="2400" b="1" i="0" u="none" strike="noStrike" cap="none" normalizeH="0" baseline="0">
              <a:ln>
                <a:noFill/>
              </a:ln>
              <a:solidFill>
                <a:srgbClr val="000000"/>
              </a:solidFill>
              <a:effectLst/>
            </a:endParaRPr>
          </a:p>
          <a:p>
            <a:pPr marL="1257300" lvl="2" indent="-342900">
              <a:spcBef>
                <a:spcPts val="100"/>
              </a:spcBef>
              <a:buFont typeface="Arial" pitchFamily="34" charset="0"/>
              <a:buChar char="•"/>
            </a:pPr>
            <a:r>
              <a:rPr lang="en-IN" sz="2400" b="0" i="0">
                <a:solidFill>
                  <a:srgbClr val="000000"/>
                </a:solidFill>
                <a:effectLst/>
              </a:rPr>
              <a:t>Switches the processor from real mode(16 Bit) to </a:t>
            </a:r>
            <a:r>
              <a:rPr lang="en-IN" sz="2400" b="0" i="1">
                <a:solidFill>
                  <a:srgbClr val="000000"/>
                </a:solidFill>
                <a:effectLst/>
              </a:rPr>
              <a:t>32-bit protected mode</a:t>
            </a:r>
            <a:endParaRPr lang="en-IN" sz="2400" b="0" i="0">
              <a:solidFill>
                <a:srgbClr val="000000"/>
              </a:solidFill>
              <a:effectLst/>
            </a:endParaRPr>
          </a:p>
          <a:p>
            <a:pPr marL="1257300" lvl="2" indent="-342900">
              <a:spcBef>
                <a:spcPts val="100"/>
              </a:spcBef>
              <a:buFont typeface="Arial" pitchFamily="34" charset="0"/>
              <a:buChar char="•"/>
            </a:pPr>
            <a:r>
              <a:rPr lang="en-US" sz="2400" spc="-5">
                <a:cs typeface="Liberation Sans"/>
              </a:rPr>
              <a:t>Disables</a:t>
            </a:r>
            <a:r>
              <a:rPr lang="en-US" sz="2400" spc="-70">
                <a:cs typeface="Liberation Sans"/>
              </a:rPr>
              <a:t> </a:t>
            </a:r>
            <a:r>
              <a:rPr lang="en-US" sz="2400" spc="-5">
                <a:cs typeface="Liberation Sans"/>
              </a:rPr>
              <a:t>interrupts</a:t>
            </a:r>
          </a:p>
          <a:p>
            <a:pPr marL="1257300" lvl="2" indent="-342900">
              <a:spcBef>
                <a:spcPts val="100"/>
              </a:spcBef>
              <a:buFont typeface="Arial" pitchFamily="34" charset="0"/>
              <a:buChar char="•"/>
            </a:pPr>
            <a:r>
              <a:rPr lang="en-US" sz="2400" spc="-5">
                <a:cs typeface="Liberation Sans"/>
              </a:rPr>
              <a:t>Enable A20</a:t>
            </a:r>
            <a:r>
              <a:rPr lang="en-US" sz="2400" spc="-95">
                <a:cs typeface="Liberation Sans"/>
              </a:rPr>
              <a:t> </a:t>
            </a:r>
            <a:r>
              <a:rPr lang="en-US" sz="2400" spc="-5">
                <a:cs typeface="Liberation Sans"/>
              </a:rPr>
              <a:t>line</a:t>
            </a:r>
            <a:endParaRPr lang="en-US" sz="2400">
              <a:cs typeface="Liberation Sans"/>
            </a:endParaRPr>
          </a:p>
          <a:p>
            <a:pPr marL="1257300" lvl="2" indent="-342900">
              <a:spcBef>
                <a:spcPts val="100"/>
              </a:spcBef>
              <a:buFont typeface="Arial" pitchFamily="34" charset="0"/>
              <a:buChar char="•"/>
            </a:pPr>
            <a:r>
              <a:rPr lang="en-US" sz="2400" spc="-5">
                <a:cs typeface="Liberation Sans"/>
              </a:rPr>
              <a:t>Load GDT</a:t>
            </a:r>
          </a:p>
          <a:p>
            <a:pPr marL="1257300" lvl="2" indent="-342900">
              <a:spcBef>
                <a:spcPts val="100"/>
              </a:spcBef>
              <a:buFont typeface="Arial" pitchFamily="34" charset="0"/>
              <a:buChar char="•"/>
            </a:pPr>
            <a:r>
              <a:rPr kumimoji="0" lang="en-US" altLang="en-US" sz="2400" i="0" u="none" strike="noStrike" cap="none" spc="-5" normalizeH="0" baseline="0">
                <a:ln>
                  <a:noFill/>
                </a:ln>
                <a:solidFill>
                  <a:srgbClr val="000000"/>
                </a:solidFill>
                <a:effectLst/>
              </a:rPr>
              <a:t>Invoke bootmain.c</a:t>
            </a:r>
            <a:endParaRPr kumimoji="0" lang="en-US" altLang="en-US" sz="2400" i="0" u="none" strike="noStrike" cap="none" normalizeH="0" baseline="0">
              <a:ln>
                <a:noFill/>
              </a:ln>
              <a:solidFill>
                <a:srgbClr val="000000"/>
              </a:solidFill>
              <a:effectLst/>
            </a:endParaRPr>
          </a:p>
          <a:p>
            <a:pPr marL="800100" lvl="1" indent="-342900">
              <a:spcBef>
                <a:spcPts val="100"/>
              </a:spcBef>
              <a:buFont typeface="Arial" pitchFamily="34" charset="0"/>
              <a:buChar char="•"/>
            </a:pPr>
            <a:r>
              <a:rPr kumimoji="0" lang="en-US" altLang="en-US" sz="2400" b="0" i="0" u="none" strike="noStrike" cap="none" normalizeH="0" baseline="0">
                <a:ln>
                  <a:noFill/>
                </a:ln>
                <a:solidFill>
                  <a:srgbClr val="000000"/>
                </a:solidFill>
                <a:effectLst/>
              </a:rPr>
              <a:t>One C source file, </a:t>
            </a:r>
            <a:r>
              <a:rPr kumimoji="0" lang="en-US" altLang="en-US" sz="2400" b="1" i="0" u="none" strike="noStrike" cap="none" normalizeH="0" baseline="0" err="1">
                <a:ln>
                  <a:noFill/>
                </a:ln>
                <a:solidFill>
                  <a:srgbClr val="000000"/>
                </a:solidFill>
                <a:effectLst/>
              </a:rPr>
              <a:t>bootmain.c.</a:t>
            </a:r>
            <a:r>
              <a:rPr kumimoji="0" lang="en-US" altLang="en-US" sz="2400" b="1" i="0" u="none" strike="noStrike" cap="none" normalizeH="0" baseline="0">
                <a:ln>
                  <a:noFill/>
                </a:ln>
                <a:solidFill>
                  <a:schemeClr val="tx1"/>
                </a:solidFill>
                <a:effectLst/>
              </a:rPr>
              <a:t> </a:t>
            </a:r>
          </a:p>
          <a:p>
            <a:pPr marL="1257300" lvl="2" indent="-342900">
              <a:spcBef>
                <a:spcPts val="100"/>
              </a:spcBef>
              <a:buFont typeface="Arial" pitchFamily="34" charset="0"/>
              <a:buChar char="•"/>
            </a:pPr>
            <a:r>
              <a:rPr lang="en-IN" sz="2400" b="0" i="0">
                <a:solidFill>
                  <a:srgbClr val="000000"/>
                </a:solidFill>
                <a:effectLst/>
              </a:rPr>
              <a:t>The boot loader reads the kernel from the hard disk by directly 	accessing the IDE disk device registers via the x86's special I/O instructions.</a:t>
            </a:r>
            <a:endParaRPr kumimoji="0" lang="en-US" altLang="en-US" sz="2400" b="1" i="0" u="none" strike="noStrike" cap="none" normalizeH="0" baseline="0">
              <a:ln>
                <a:noFill/>
              </a:ln>
              <a:solidFill>
                <a:schemeClr val="tx1"/>
              </a:solidFill>
              <a:effectLst/>
            </a:endParaRPr>
          </a:p>
          <a:p>
            <a:pPr marL="800100" lvl="1" indent="-342900">
              <a:spcBef>
                <a:spcPts val="100"/>
              </a:spcBef>
              <a:buFont typeface="Arial" pitchFamily="34" charset="0"/>
              <a:buChar char="•"/>
            </a:pPr>
            <a:endParaRPr sz="2400">
              <a:cs typeface="Liberation Sans"/>
            </a:endParaRPr>
          </a:p>
        </p:txBody>
      </p:sp>
    </p:spTree>
    <p:extLst>
      <p:ext uri="{BB962C8B-B14F-4D97-AF65-F5344CB8AC3E}">
        <p14:creationId xmlns:p14="http://schemas.microsoft.com/office/powerpoint/2010/main" val="4201932803"/>
      </p:ext>
    </p:extLst>
  </p:cSld>
  <p:clrMapOvr>
    <a:masterClrMapping/>
  </p:clrMapOvr>
  <p:transition/>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 name="Picture 9">
            <a:extLst>
              <a:ext uri="{FF2B5EF4-FFF2-40B4-BE49-F238E27FC236}">
                <a16:creationId xmlns:a16="http://schemas.microsoft.com/office/drawing/2014/main" id="{DD124879-D10B-4CFE-BB8C-FF642DDCFFD4}"/>
              </a:ext>
            </a:extLst>
          </p:cNvPr>
          <p:cNvPicPr>
            <a:picLocks noChangeAspect="1"/>
          </p:cNvPicPr>
          <p:nvPr/>
        </p:nvPicPr>
        <p:blipFill>
          <a:blip r:embed="rId3"/>
          <a:srcRect t="17640" r="56500" b="9911"/>
          <a:stretch>
            <a:fillRect/>
          </a:stretch>
        </p:blipFill>
        <p:spPr>
          <a:xfrm>
            <a:off x="4253244" y="123921"/>
            <a:ext cx="7062176" cy="6612893"/>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bootasm.S</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sp>
        <p:nvSpPr>
          <p:cNvPr id="5" name="TextBox 4">
            <a:extLst>
              <a:ext uri="{FF2B5EF4-FFF2-40B4-BE49-F238E27FC236}">
                <a16:creationId xmlns:a16="http://schemas.microsoft.com/office/drawing/2014/main" id="{31C3948A-7808-4561-89C6-AFF4F8087064}"/>
              </a:ext>
            </a:extLst>
          </p:cNvPr>
          <p:cNvSpPr txBox="1"/>
          <p:nvPr/>
        </p:nvSpPr>
        <p:spPr>
          <a:xfrm>
            <a:off x="758463" y="1205235"/>
            <a:ext cx="349027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IN" b="0" i="0">
                <a:solidFill>
                  <a:srgbClr val="555555"/>
                </a:solidFill>
                <a:effectLst/>
              </a:rPr>
              <a:t>zero previous data segment registers and other related registers.</a:t>
            </a:r>
            <a:endParaRPr lang="en-US"/>
          </a:p>
        </p:txBody>
      </p:sp>
      <p:sp>
        <p:nvSpPr>
          <p:cNvPr id="6" name="TextBox 5">
            <a:extLst>
              <a:ext uri="{FF2B5EF4-FFF2-40B4-BE49-F238E27FC236}">
                <a16:creationId xmlns:a16="http://schemas.microsoft.com/office/drawing/2014/main" id="{CC2EB57E-C879-4D55-8008-595767C0F93E}"/>
              </a:ext>
            </a:extLst>
          </p:cNvPr>
          <p:cNvSpPr txBox="1"/>
          <p:nvPr/>
        </p:nvSpPr>
        <p:spPr>
          <a:xfrm>
            <a:off x="722255" y="2750208"/>
            <a:ext cx="3490279"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b="0" i="0">
                <a:solidFill>
                  <a:srgbClr val="555555"/>
                </a:solidFill>
                <a:effectLst/>
              </a:rPr>
              <a:t>Then we ENABLE A20.</a:t>
            </a:r>
          </a:p>
          <a:p>
            <a:pPr algn="ctr"/>
            <a:r>
              <a:rPr lang="en-IN" b="0" i="0">
                <a:solidFill>
                  <a:srgbClr val="555555"/>
                </a:solidFill>
                <a:effectLst/>
              </a:rPr>
              <a:t>As we are in real mode, the ability of addressing is 20-bit address.</a:t>
            </a:r>
          </a:p>
          <a:p>
            <a:pPr algn="ctr"/>
            <a:endParaRPr lang="en-IN" b="0" i="0">
              <a:solidFill>
                <a:srgbClr val="555555"/>
              </a:solidFill>
              <a:effectLst/>
            </a:endParaRPr>
          </a:p>
          <a:p>
            <a:pPr algn="ctr"/>
            <a:r>
              <a:rPr lang="en-IN" b="0" i="0">
                <a:solidFill>
                  <a:srgbClr val="555555"/>
                </a:solidFill>
                <a:effectLst/>
              </a:rPr>
              <a:t>To enable 32-bit addressing. We need to send 2 binary code to the computer to enable A20.</a:t>
            </a:r>
            <a:endParaRPr lang="en-US"/>
          </a:p>
        </p:txBody>
      </p:sp>
      <p:sp>
        <p:nvSpPr>
          <p:cNvPr id="20" name="TextBox 19">
            <a:extLst>
              <a:ext uri="{FF2B5EF4-FFF2-40B4-BE49-F238E27FC236}">
                <a16:creationId xmlns:a16="http://schemas.microsoft.com/office/drawing/2014/main" id="{D721C9F0-9FAB-4057-8F44-0FAEA41AB61D}"/>
              </a:ext>
            </a:extLst>
          </p:cNvPr>
          <p:cNvSpPr txBox="1"/>
          <p:nvPr/>
        </p:nvSpPr>
        <p:spPr>
          <a:xfrm>
            <a:off x="284321" y="5334642"/>
            <a:ext cx="3968923"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a:t>In real mode, CS and IP is combined to find the physical address, which we call this is segment address. </a:t>
            </a:r>
          </a:p>
        </p:txBody>
      </p:sp>
    </p:spTree>
    <p:extLst>
      <p:ext uri="{BB962C8B-B14F-4D97-AF65-F5344CB8AC3E}">
        <p14:creationId xmlns:p14="http://schemas.microsoft.com/office/powerpoint/2010/main" val="25113968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84321" y="463477"/>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bootasm.S</a:t>
            </a:r>
            <a:endParaRPr b="1" spc="-5">
              <a:effectLst>
                <a:outerShdw blurRad="38100" dist="38100" dir="2700000" algn="tl">
                  <a:srgbClr val="000000">
                    <a:alpha val="43137"/>
                  </a:srgbClr>
                </a:outerShdw>
              </a:effectLst>
            </a:endParaRPr>
          </a:p>
        </p:txBody>
      </p:sp>
      <p:sp>
        <p:nvSpPr>
          <p:cNvPr id="40" name="object 26">
            <a:extLst>
              <a:ext uri="{FF2B5EF4-FFF2-40B4-BE49-F238E27FC236}">
                <a16:creationId xmlns:a16="http://schemas.microsoft.com/office/drawing/2014/main" id="{7C2E3A18-433E-46E7-AFF1-E78040FB0E15}"/>
              </a:ext>
            </a:extLst>
          </p:cNvPr>
          <p:cNvSpPr txBox="1"/>
          <p:nvPr/>
        </p:nvSpPr>
        <p:spPr>
          <a:xfrm>
            <a:off x="3519170" y="1927859"/>
            <a:ext cx="84455" cy="269240"/>
          </a:xfrm>
          <a:prstGeom prst="rect">
            <a:avLst/>
          </a:prstGeom>
        </p:spPr>
        <p:txBody>
          <a:bodyPr vert="horz" wrap="square" lIns="0" tIns="12700" rIns="0" bIns="0" rtlCol="0">
            <a:spAutoFit/>
          </a:bodyPr>
          <a:lstStyle>
            <a:defPPr>
              <a:defRPr lang="en-US"/>
            </a:defPPr>
          </a:lstStyle>
          <a:p>
            <a:pPr>
              <a:lnSpc>
                <a:spcPct val="100000"/>
              </a:lnSpc>
              <a:spcBef>
                <a:spcPts val="100"/>
              </a:spcBef>
            </a:pPr>
            <a:r>
              <a:rPr sz="1600">
                <a:latin typeface="Liberation Sans"/>
                <a:cs typeface="Liberation Sans"/>
              </a:rPr>
              <a:t>•</a:t>
            </a:r>
            <a:endParaRPr sz="1600">
              <a:latin typeface="Liberation Sans"/>
              <a:cs typeface="Liberation Sans"/>
            </a:endParaRPr>
          </a:p>
        </p:txBody>
      </p:sp>
      <p:pic>
        <p:nvPicPr>
          <p:cNvPr id="19" name="Picture 18">
            <a:extLst>
              <a:ext uri="{FF2B5EF4-FFF2-40B4-BE49-F238E27FC236}">
                <a16:creationId xmlns:a16="http://schemas.microsoft.com/office/drawing/2014/main" id="{1816C59F-EC67-4772-B193-23CD4A288384}"/>
              </a:ext>
            </a:extLst>
          </p:cNvPr>
          <p:cNvPicPr>
            <a:picLocks noChangeAspect="1"/>
          </p:cNvPicPr>
          <p:nvPr/>
        </p:nvPicPr>
        <p:blipFill>
          <a:blip r:embed="rId4"/>
          <a:srcRect t="13110" r="58346" b="5435"/>
          <a:stretch>
            <a:fillRect/>
          </a:stretch>
        </p:blipFill>
        <p:spPr>
          <a:xfrm>
            <a:off x="5916884" y="63178"/>
            <a:ext cx="6160252" cy="6772789"/>
          </a:xfrm>
          <a:prstGeom prst="rect">
            <a:avLst/>
          </a:prstGeom>
        </p:spPr>
      </p:pic>
      <p:sp>
        <p:nvSpPr>
          <p:cNvPr id="17" name="TextBox 16">
            <a:extLst>
              <a:ext uri="{FF2B5EF4-FFF2-40B4-BE49-F238E27FC236}">
                <a16:creationId xmlns:a16="http://schemas.microsoft.com/office/drawing/2014/main" id="{39AC1B52-C49C-4589-84D8-3A3C43EF8E9C}"/>
              </a:ext>
            </a:extLst>
          </p:cNvPr>
          <p:cNvSpPr txBox="1"/>
          <p:nvPr/>
        </p:nvSpPr>
        <p:spPr>
          <a:xfrm>
            <a:off x="300817" y="5807631"/>
            <a:ext cx="552101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It is just a temporary GDT used for bootloader. </a:t>
            </a:r>
            <a:endParaRPr lang="en-US"/>
          </a:p>
        </p:txBody>
      </p:sp>
      <p:sp>
        <p:nvSpPr>
          <p:cNvPr id="18" name="TextBox 17">
            <a:extLst>
              <a:ext uri="{FF2B5EF4-FFF2-40B4-BE49-F238E27FC236}">
                <a16:creationId xmlns:a16="http://schemas.microsoft.com/office/drawing/2014/main" id="{AC7913F4-A447-46CA-AC84-BF263009859C}"/>
              </a:ext>
            </a:extLst>
          </p:cNvPr>
          <p:cNvSpPr txBox="1"/>
          <p:nvPr/>
        </p:nvSpPr>
        <p:spPr>
          <a:xfrm>
            <a:off x="1896256" y="1335107"/>
            <a:ext cx="3670581"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Then let’s go to the 32-bit world.</a:t>
            </a:r>
            <a:endParaRPr lang="en-US"/>
          </a:p>
        </p:txBody>
      </p:sp>
      <p:sp>
        <p:nvSpPr>
          <p:cNvPr id="20" name="TextBox 19">
            <a:extLst>
              <a:ext uri="{FF2B5EF4-FFF2-40B4-BE49-F238E27FC236}">
                <a16:creationId xmlns:a16="http://schemas.microsoft.com/office/drawing/2014/main" id="{9C3DBF9C-273B-456A-A287-A81B23B6D4C8}"/>
              </a:ext>
            </a:extLst>
          </p:cNvPr>
          <p:cNvSpPr txBox="1"/>
          <p:nvPr/>
        </p:nvSpPr>
        <p:spPr>
          <a:xfrm>
            <a:off x="1388599" y="2881839"/>
            <a:ext cx="458408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we set %esp points to the address of $start</a:t>
            </a:r>
          </a:p>
          <a:p>
            <a:pPr/>
            <a:r>
              <a:rPr lang="en-IN">
                <a:solidFill>
                  <a:srgbClr val="555555"/>
                </a:solidFill>
              </a:rPr>
              <a:t>Call bootmain.c</a:t>
            </a:r>
            <a:endParaRPr lang="en-US"/>
          </a:p>
        </p:txBody>
      </p:sp>
      <p:sp>
        <p:nvSpPr>
          <p:cNvPr id="7" name="TextBox 6">
            <a:extLst>
              <a:ext uri="{FF2B5EF4-FFF2-40B4-BE49-F238E27FC236}">
                <a16:creationId xmlns:a16="http://schemas.microsoft.com/office/drawing/2014/main" id="{39C5AEE6-0311-49FB-A12D-3525DE9668CC}"/>
              </a:ext>
            </a:extLst>
          </p:cNvPr>
          <p:cNvSpPr txBox="1"/>
          <p:nvPr/>
        </p:nvSpPr>
        <p:spPr>
          <a:xfrm>
            <a:off x="1217938" y="3983900"/>
            <a:ext cx="458408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r>
              <a:rPr lang="en-IN" b="0" i="0">
                <a:solidFill>
                  <a:srgbClr val="555555"/>
                </a:solidFill>
                <a:effectLst/>
              </a:rPr>
              <a:t>It should not return from bootmain</a:t>
            </a:r>
            <a:endParaRPr lang="en-IN" b="0" i="0">
              <a:solidFill>
                <a:srgbClr val="555555"/>
              </a:solidFill>
              <a:effectLst/>
            </a:endParaRPr>
          </a:p>
          <a:p>
            <a:pPr/>
            <a:r>
              <a:rPr lang="en-IN">
                <a:solidFill>
                  <a:srgbClr val="555555"/>
                </a:solidFill>
              </a:rPr>
              <a:t>If returns it tries to debug</a:t>
            </a:r>
            <a:endParaRPr lang="en-US"/>
          </a:p>
        </p:txBody>
      </p:sp>
    </p:spTree>
    <p:extLst>
      <p:ext uri="{BB962C8B-B14F-4D97-AF65-F5344CB8AC3E}">
        <p14:creationId xmlns:p14="http://schemas.microsoft.com/office/powerpoint/2010/main" val="6553052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6" name="Picture 5">
            <a:extLst>
              <a:ext uri="{FF2B5EF4-FFF2-40B4-BE49-F238E27FC236}">
                <a16:creationId xmlns:a16="http://schemas.microsoft.com/office/drawing/2014/main" id="{C7AAD3C3-8724-44DC-B4A0-6D5EA3090FE3}"/>
              </a:ext>
            </a:extLst>
          </p:cNvPr>
          <p:cNvPicPr>
            <a:picLocks noChangeAspect="1"/>
          </p:cNvPicPr>
          <p:nvPr/>
        </p:nvPicPr>
        <p:blipFill>
          <a:blip r:embed="rId3"/>
          <a:srcRect t="18776" r="23683" b="45020"/>
          <a:stretch>
            <a:fillRect/>
          </a:stretch>
        </p:blipFill>
        <p:spPr>
          <a:xfrm>
            <a:off x="0" y="3429000"/>
            <a:ext cx="11923285" cy="3180105"/>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sp>
        <p:nvSpPr>
          <p:cNvPr id="16" name="object 2">
            <a:extLst>
              <a:ext uri="{FF2B5EF4-FFF2-40B4-BE49-F238E27FC236}">
                <a16:creationId xmlns:a16="http://schemas.microsoft.com/office/drawing/2014/main" id="{A732C310-A95B-456D-9F08-0F9F490A428A}"/>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pic>
        <p:nvPicPr>
          <p:cNvPr id="17" name="Picture 2">
            <a:extLst>
              <a:ext uri="{FF2B5EF4-FFF2-40B4-BE49-F238E27FC236}">
                <a16:creationId xmlns:a16="http://schemas.microsoft.com/office/drawing/2014/main" id="{AB3F1435-3E1E-4361-9FFA-DF44604011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1321" y="860146"/>
            <a:ext cx="6208049" cy="5093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9101B11-AB42-4335-86A4-8DA8DFCA098B}"/>
              </a:ext>
            </a:extLst>
          </p:cNvPr>
          <p:cNvSpPr txBox="1"/>
          <p:nvPr/>
        </p:nvSpPr>
        <p:spPr>
          <a:xfrm>
            <a:off x="228415" y="1497163"/>
            <a:ext cx="6160956" cy="1631216"/>
          </a:xfrm>
          <a:prstGeom prst="rect">
            <a:avLst/>
          </a:prstGeom>
          <a:noFill/>
        </p:spPr>
        <p:txBody>
          <a:bodyPr wrap="square">
            <a:spAutoFit/>
          </a:bodyPr>
          <a:lstStyle>
            <a:defPPr>
              <a:defRPr lang="en-US"/>
            </a:defPPr>
          </a:lstStyle>
          <a:p>
            <a:pPr/>
            <a:r>
              <a:rPr lang="en-IN" sz="2000" b="1" i="0">
                <a:solidFill>
                  <a:srgbClr val="000000"/>
                </a:solidFill>
                <a:effectLst/>
              </a:rPr>
              <a:t>Kernel will be in ELF (Executable and Linkable Format)</a:t>
            </a:r>
          </a:p>
          <a:p>
            <a:pPr marL="285750" indent="-285750">
              <a:buFont typeface="Arial" pitchFamily="34" charset="0"/>
              <a:buChar char="•"/>
            </a:pPr>
            <a:r>
              <a:rPr lang="en-IN" sz="2000" b="0" i="0">
                <a:solidFill>
                  <a:srgbClr val="000000"/>
                </a:solidFill>
                <a:effectLst/>
              </a:rPr>
              <a:t>The ELF header contains all of the relevant information required to load an ELF executable</a:t>
            </a:r>
          </a:p>
          <a:p>
            <a:pPr marL="285750" indent="-285750">
              <a:buFont typeface="Arial" pitchFamily="34" charset="0"/>
              <a:buChar char="•"/>
            </a:pPr>
            <a:r>
              <a:rPr lang="en-IN" sz="2000" b="0" i="0">
                <a:solidFill>
                  <a:srgbClr val="000000"/>
                </a:solidFill>
                <a:effectLst/>
              </a:rPr>
              <a:t> Read the ELF Header located at the very beginning.</a:t>
            </a:r>
          </a:p>
          <a:p>
            <a:pPr marL="285750" indent="-285750">
              <a:buFont typeface="Arial" pitchFamily="34" charset="0"/>
              <a:buChar char="•"/>
            </a:pPr>
            <a:endParaRPr lang="en-IN" sz="2000">
              <a:solidFill>
                <a:srgbClr val="000000"/>
              </a:solidFill>
            </a:endParaRPr>
          </a:p>
        </p:txBody>
      </p:sp>
      <p:sp>
        <p:nvSpPr>
          <p:cNvPr id="20" name="TextBox 19">
            <a:extLst>
              <a:ext uri="{FF2B5EF4-FFF2-40B4-BE49-F238E27FC236}">
                <a16:creationId xmlns:a16="http://schemas.microsoft.com/office/drawing/2014/main" id="{919DA3EF-77AD-4543-B624-E363CD2FF085}"/>
              </a:ext>
            </a:extLst>
          </p:cNvPr>
          <p:cNvSpPr txBox="1"/>
          <p:nvPr/>
        </p:nvSpPr>
        <p:spPr>
          <a:xfrm>
            <a:off x="9517413" y="111671"/>
            <a:ext cx="2329392" cy="3416320"/>
          </a:xfrm>
          <a:prstGeom prst="rect">
            <a:avLst/>
          </a:prstGeom>
          <a:noFill/>
        </p:spPr>
        <p:txBody>
          <a:bodyPr wrap="square">
            <a:spAutoFit/>
          </a:bodyPr>
          <a:lstStyle>
            <a:defPPr>
              <a:defRPr lang="en-US"/>
            </a:defPPr>
          </a:lstStyle>
          <a:p>
            <a:pPr/>
            <a:r>
              <a:rPr lang="en-US" sz="1200"/>
              <a:t>0905 struct elfhdr {</a:t>
            </a:r>
          </a:p>
          <a:p>
            <a:pPr/>
            <a:r>
              <a:rPr lang="en-US" sz="1200"/>
              <a:t>0906 </a:t>
            </a:r>
            <a:r>
              <a:rPr lang="en-US" sz="1600" b="1" err="1"/>
              <a:t>uint magic;</a:t>
            </a:r>
            <a:r>
              <a:rPr lang="en-US" sz="1200"/>
              <a:t> </a:t>
            </a:r>
          </a:p>
          <a:p>
            <a:pPr/>
            <a:r>
              <a:rPr lang="en-US" sz="1200"/>
              <a:t>0907 uchar elf[12];</a:t>
            </a:r>
          </a:p>
          <a:p>
            <a:pPr/>
            <a:r>
              <a:rPr lang="en-US" sz="1200"/>
              <a:t>0908 ushort type;</a:t>
            </a:r>
          </a:p>
          <a:p>
            <a:pPr/>
            <a:r>
              <a:rPr lang="en-US" sz="1200"/>
              <a:t>0909 ushort machine;</a:t>
            </a:r>
          </a:p>
          <a:p>
            <a:pPr/>
            <a:r>
              <a:rPr lang="en-US" sz="1200"/>
              <a:t>0910 uint version;</a:t>
            </a:r>
          </a:p>
          <a:p>
            <a:pPr/>
            <a:r>
              <a:rPr lang="en-US" sz="1200"/>
              <a:t>0911 uint entry;</a:t>
            </a:r>
          </a:p>
          <a:p>
            <a:pPr/>
            <a:r>
              <a:rPr lang="en-US" sz="1200"/>
              <a:t>0912 </a:t>
            </a:r>
            <a:r>
              <a:rPr lang="en-US" sz="1600" b="1" err="1"/>
              <a:t>uint phoff;</a:t>
            </a:r>
            <a:endParaRPr lang="en-US" sz="1200" b="1"/>
          </a:p>
          <a:p>
            <a:pPr/>
            <a:r>
              <a:rPr lang="en-US" sz="1200"/>
              <a:t>0913 uint shoff;</a:t>
            </a:r>
          </a:p>
          <a:p>
            <a:pPr/>
            <a:r>
              <a:rPr lang="en-US" sz="1200"/>
              <a:t>0914 uint flags;</a:t>
            </a:r>
          </a:p>
          <a:p>
            <a:pPr/>
            <a:r>
              <a:rPr lang="en-US" sz="1200"/>
              <a:t>0915 ushort ehsize;</a:t>
            </a:r>
          </a:p>
          <a:p>
            <a:pPr/>
            <a:r>
              <a:rPr lang="en-US" sz="1200"/>
              <a:t>0916 ushort phentsize;</a:t>
            </a:r>
          </a:p>
          <a:p>
            <a:pPr/>
            <a:r>
              <a:rPr lang="en-US" sz="1200"/>
              <a:t>0917 </a:t>
            </a:r>
            <a:r>
              <a:rPr lang="en-US" sz="1600" b="1" err="1"/>
              <a:t>ushort phnum</a:t>
            </a:r>
            <a:r>
              <a:rPr lang="en-US" sz="1200"/>
              <a:t>;</a:t>
            </a:r>
          </a:p>
          <a:p>
            <a:pPr/>
            <a:r>
              <a:rPr lang="en-US" sz="1200"/>
              <a:t>0918 ushort shentsize;</a:t>
            </a:r>
          </a:p>
          <a:p>
            <a:pPr/>
            <a:r>
              <a:rPr lang="en-US" sz="1200"/>
              <a:t>0919 ushort shnum;</a:t>
            </a:r>
          </a:p>
          <a:p>
            <a:pPr/>
            <a:r>
              <a:rPr lang="en-US" sz="1200"/>
              <a:t>0920 ushort shstrndx;</a:t>
            </a:r>
          </a:p>
          <a:p>
            <a:pPr/>
            <a:r>
              <a:rPr lang="en-US" sz="1200"/>
              <a:t>0921 };</a:t>
            </a:r>
          </a:p>
        </p:txBody>
      </p:sp>
      <p:sp>
        <p:nvSpPr>
          <p:cNvPr id="23" name="TextBox 22">
            <a:extLst>
              <a:ext uri="{FF2B5EF4-FFF2-40B4-BE49-F238E27FC236}">
                <a16:creationId xmlns:a16="http://schemas.microsoft.com/office/drawing/2014/main" id="{200D23DF-E9E5-4081-8922-5958DD5D6AC7}"/>
              </a:ext>
            </a:extLst>
          </p:cNvPr>
          <p:cNvSpPr txBox="1"/>
          <p:nvPr/>
        </p:nvSpPr>
        <p:spPr>
          <a:xfrm>
            <a:off x="6525224" y="292382"/>
            <a:ext cx="2589648" cy="2862322"/>
          </a:xfrm>
          <a:prstGeom prst="rect">
            <a:avLst/>
          </a:prstGeom>
          <a:noFill/>
        </p:spPr>
        <p:txBody>
          <a:bodyPr wrap="square">
            <a:spAutoFit/>
          </a:bodyPr>
          <a:lstStyle>
            <a:defPPr>
              <a:defRPr lang="en-US"/>
            </a:defPPr>
          </a:lstStyle>
          <a:p>
            <a:pPr/>
            <a:r>
              <a:rPr lang="en-US"/>
              <a:t>0924 struct proghdr {</a:t>
            </a:r>
          </a:p>
          <a:p>
            <a:pPr/>
            <a:r>
              <a:rPr lang="en-US"/>
              <a:t>0925 uint type;</a:t>
            </a:r>
          </a:p>
          <a:p>
            <a:pPr/>
            <a:r>
              <a:rPr lang="en-US"/>
              <a:t>0926 uint off;</a:t>
            </a:r>
          </a:p>
          <a:p>
            <a:pPr/>
            <a:r>
              <a:rPr lang="en-US"/>
              <a:t>0927 uint vaddr;</a:t>
            </a:r>
          </a:p>
          <a:p>
            <a:pPr/>
            <a:r>
              <a:rPr lang="en-US"/>
              <a:t>0928 uint paddr;</a:t>
            </a:r>
          </a:p>
          <a:p>
            <a:pPr/>
            <a:r>
              <a:rPr lang="en-US"/>
              <a:t>0929 uint filesz;</a:t>
            </a:r>
          </a:p>
          <a:p>
            <a:pPr/>
            <a:r>
              <a:rPr lang="en-US"/>
              <a:t>0930 uint memsz;</a:t>
            </a:r>
          </a:p>
          <a:p>
            <a:pPr/>
            <a:r>
              <a:rPr lang="en-US"/>
              <a:t>0931 uint flags;</a:t>
            </a:r>
          </a:p>
          <a:p>
            <a:pPr/>
            <a:r>
              <a:rPr lang="en-US"/>
              <a:t>0932 uint align;</a:t>
            </a:r>
          </a:p>
          <a:p>
            <a:pPr/>
            <a:r>
              <a:rPr lang="en-US"/>
              <a:t>0933 };</a:t>
            </a:r>
          </a:p>
        </p:txBody>
      </p:sp>
    </p:spTree>
    <p:extLst>
      <p:ext uri="{BB962C8B-B14F-4D97-AF65-F5344CB8AC3E}">
        <p14:creationId xmlns:p14="http://schemas.microsoft.com/office/powerpoint/2010/main" val="2538154729"/>
      </p:ext>
    </p:extLst>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5" name="Picture 4">
            <a:extLst>
              <a:ext uri="{FF2B5EF4-FFF2-40B4-BE49-F238E27FC236}">
                <a16:creationId xmlns:a16="http://schemas.microsoft.com/office/drawing/2014/main" id="{B9846EF1-5FC2-4243-826A-353917DE8B72}"/>
              </a:ext>
            </a:extLst>
          </p:cNvPr>
          <p:cNvPicPr>
            <a:picLocks noChangeAspect="1"/>
          </p:cNvPicPr>
          <p:nvPr/>
        </p:nvPicPr>
        <p:blipFill>
          <a:blip r:embed="rId3"/>
          <a:srcRect l="1193" t="14137" r="67747" b="20396"/>
          <a:stretch>
            <a:fillRect/>
          </a:stretch>
        </p:blipFill>
        <p:spPr>
          <a:xfrm>
            <a:off x="6427255" y="53641"/>
            <a:ext cx="5764744" cy="6831505"/>
          </a:xfrm>
          <a:prstGeom prst="rect">
            <a:avLst/>
          </a:prstGeom>
        </p:spPr>
      </p:pic>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pic>
        <p:nvPicPr>
          <p:cNvPr id="2050" name="Picture 2">
            <a:extLst>
              <a:ext uri="{FF2B5EF4-FFF2-40B4-BE49-F238E27FC236}">
                <a16:creationId xmlns:a16="http://schemas.microsoft.com/office/drawing/2014/main" id="{922EA222-59F5-454D-81CE-CDAA7203CAD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81321" y="860146"/>
            <a:ext cx="6208049" cy="50930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sp>
        <p:nvSpPr>
          <p:cNvPr id="17" name="TextBox 16">
            <a:extLst>
              <a:ext uri="{FF2B5EF4-FFF2-40B4-BE49-F238E27FC236}">
                <a16:creationId xmlns:a16="http://schemas.microsoft.com/office/drawing/2014/main" id="{795A6920-48A7-41A2-A2B7-505ACA10FBE5}"/>
              </a:ext>
            </a:extLst>
          </p:cNvPr>
          <p:cNvSpPr txBox="1"/>
          <p:nvPr/>
        </p:nvSpPr>
        <p:spPr>
          <a:xfrm>
            <a:off x="199918" y="1689515"/>
            <a:ext cx="6132284" cy="4401205"/>
          </a:xfrm>
          <a:prstGeom prst="rect">
            <a:avLst/>
          </a:prstGeom>
          <a:noFill/>
        </p:spPr>
        <p:txBody>
          <a:bodyPr wrap="square">
            <a:spAutoFit/>
          </a:bodyPr>
          <a:lstStyle>
            <a:defPPr>
              <a:defRPr lang="en-US"/>
            </a:defPPr>
          </a:lstStyle>
          <a:p>
            <a:pPr marL="285750" indent="-285750">
              <a:buFont typeface="Arial" pitchFamily="34" charset="0"/>
              <a:buChar char="•"/>
            </a:pPr>
            <a:r>
              <a:rPr lang="en-IN" sz="2000" b="1" i="0">
                <a:solidFill>
                  <a:srgbClr val="000000"/>
                </a:solidFill>
                <a:effectLst/>
              </a:rPr>
              <a:t>Verify that the file starts with the ELF magic number (4 bytes) </a:t>
            </a:r>
          </a:p>
          <a:p>
            <a:pPr marL="285750" indent="-285750">
              <a:buFont typeface="Arial" pitchFamily="34" charset="0"/>
              <a:buChar char="•"/>
            </a:pPr>
            <a:r>
              <a:rPr lang="en-IN" sz="2000" b="0" i="0">
                <a:solidFill>
                  <a:srgbClr val="000000"/>
                </a:solidFill>
                <a:effectLst/>
              </a:rPr>
              <a:t>Read the ELF executable's program headers. </a:t>
            </a:r>
          </a:p>
          <a:p>
            <a:pPr marL="285750" indent="-285750">
              <a:buFont typeface="Arial" pitchFamily="34" charset="0"/>
              <a:buChar char="•"/>
            </a:pPr>
            <a:r>
              <a:rPr lang="en-IN" sz="2000" b="0" i="0">
                <a:solidFill>
                  <a:srgbClr val="000000"/>
                </a:solidFill>
                <a:effectLst/>
              </a:rPr>
              <a:t>Parse the program headers to determine the number of program segments that must be loaded.  </a:t>
            </a:r>
          </a:p>
          <a:p>
            <a:pPr marL="285750" indent="-285750">
              <a:buFont typeface="Arial" pitchFamily="34" charset="0"/>
              <a:buChar char="•"/>
            </a:pPr>
            <a:r>
              <a:rPr lang="en-IN" sz="2000"/>
              <a:t>Copy the segment data from the file offset specified by the p_offset member to the virtual memory address specified by the p_vaddr member.</a:t>
            </a:r>
          </a:p>
          <a:p>
            <a:pPr marL="285750" indent="-285750">
              <a:buFont typeface="Arial" pitchFamily="34" charset="0"/>
              <a:buChar char="•"/>
            </a:pPr>
            <a:r>
              <a:rPr lang="en-IN" sz="2000" b="0" i="0">
                <a:solidFill>
                  <a:srgbClr val="000000"/>
                </a:solidFill>
                <a:effectLst/>
              </a:rPr>
              <a:t>The size of the segment in the file is contained in the p_filesz member. </a:t>
            </a:r>
          </a:p>
          <a:p>
            <a:pPr marL="285750" indent="-285750">
              <a:buFont typeface="Arial" pitchFamily="34" charset="0"/>
              <a:buChar char="•"/>
            </a:pPr>
            <a:r>
              <a:rPr lang="en-IN" sz="2000" b="0" i="0">
                <a:solidFill>
                  <a:srgbClr val="000000"/>
                </a:solidFill>
                <a:effectLst/>
              </a:rPr>
              <a:t>The p_memsz member specifies the size the segment occupies in memory. </a:t>
            </a:r>
          </a:p>
          <a:p>
            <a:pPr marL="285750" indent="-285750">
              <a:buFont typeface="Arial" pitchFamily="34" charset="0"/>
              <a:buChar char="•"/>
            </a:pPr>
            <a:r>
              <a:rPr lang="en-IN" sz="2000" b="0" i="0">
                <a:solidFill>
                  <a:srgbClr val="000000"/>
                </a:solidFill>
                <a:effectLst/>
              </a:rPr>
              <a:t>If the p_filesz and p_memsz members differ, this indicates that the segment is padded with zeros. </a:t>
            </a:r>
          </a:p>
        </p:txBody>
      </p:sp>
    </p:spTree>
    <p:extLst>
      <p:ext uri="{BB962C8B-B14F-4D97-AF65-F5344CB8AC3E}">
        <p14:creationId xmlns:p14="http://schemas.microsoft.com/office/powerpoint/2010/main" val="30392340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0"/>
            <a:ext cx="9825111" cy="773723"/>
          </a:xfrm>
        </p:spPr>
        <p:txBody>
          <a:bodyPr/>
          <a:lstStyle>
            <a:defPPr/>
          </a:lstStyle>
          <a:p>
            <a:pPr/>
            <a:r>
              <a:rPr lang="en-US" b="1"/>
              <a:t>Recap of CO3</a:t>
            </a:r>
          </a:p>
        </p:txBody>
      </p:sp>
      <p:sp>
        <p:nvSpPr>
          <p:cNvPr id="3" name="Content Placeholder 2"/>
          <p:cNvSpPr>
            <a:spLocks noGrp="1"/>
          </p:cNvSpPr>
          <p:nvPr>
            <p:ph idx="1"/>
          </p:nvPr>
        </p:nvSpPr>
        <p:spPr>
          <a:xfrm>
            <a:off x="838200" y="872197"/>
            <a:ext cx="10515600" cy="5304766"/>
          </a:xfrm>
        </p:spPr>
        <p:txBody>
          <a:bodyPr>
            <a:normAutofit fontScale="92500"/>
          </a:bodyPr>
          <a:lstStyle>
            <a:defPPr/>
          </a:lstStyle>
          <a:p>
            <a:r>
              <a:rPr lang="en-US"/>
              <a:t>Operating system organization: creating and running the first process, Page tables: Paging, hardware, Process address space</a:t>
            </a:r>
          </a:p>
          <a:p>
            <a:r>
              <a:rPr lang="en-US"/>
              <a:t>Page tables: Physical memory allocation</a:t>
            </a:r>
          </a:p>
          <a:p>
            <a:r>
              <a:rPr lang="en-US"/>
              <a:t>Systems calls, exceptions and interrupts, Assembly trap handlers</a:t>
            </a:r>
          </a:p>
          <a:p>
            <a:r>
              <a:rPr lang="en-US"/>
              <a:t>Disk driver and Disk scheduling</a:t>
            </a:r>
          </a:p>
          <a:p>
            <a:r>
              <a:rPr lang="en-US"/>
              <a:t>Manipulation of the process address space</a:t>
            </a:r>
          </a:p>
          <a:p>
            <a:r>
              <a:rPr lang="en-US"/>
              <a:t>Page tables: User part of an address space, sbrk, exec</a:t>
            </a:r>
          </a:p>
          <a:p>
            <a:r>
              <a:rPr lang="en-US"/>
              <a:t>memory management policies: swapping, demand paging</a:t>
            </a:r>
          </a:p>
          <a:p>
            <a:r>
              <a:rPr lang="en-US"/>
              <a:t>memory management policies: Page faults and replacement algorithms</a:t>
            </a:r>
          </a:p>
          <a:p>
            <a:r>
              <a:rPr lang="en-US"/>
              <a:t>TLB, Segmentation</a:t>
            </a:r>
          </a:p>
          <a:p>
            <a:r>
              <a:rPr lang="en-US"/>
              <a:t>Hybrid approach: paging and Segmentation, Multi-level paging</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23" name="내용 개체 틀 2"/>
          <p:cNvSpPr>
            <a:spLocks noGrp="1"/>
          </p:cNvSpPr>
          <p:nvPr>
            <p:ph idx="1"/>
          </p:nvPr>
        </p:nvSpPr>
        <p:spPr>
          <a:xfrm>
            <a:off x="734517" y="1274164"/>
            <a:ext cx="10912839" cy="5107164"/>
          </a:xfrm>
        </p:spPr>
        <p:txBody>
          <a:bodyPr/>
          <a:lstStyle>
            <a:defPPr/>
          </a:lstStyle>
          <a:p>
            <a:pPr/>
            <a:r>
              <a:rPr lang="en-US" altLang="ko-KR" b="1"/>
              <a:t>Correctness</a:t>
            </a:r>
            <a:r>
              <a:rPr lang="en-US" altLang="ko-KR"/>
              <a:t>: yes</a:t>
            </a:r>
          </a:p>
          <a:p>
            <a:pPr lvl="1"/>
            <a:r>
              <a:rPr lang="en-US" altLang="ko-KR"/>
              <a:t>The spin lock only allows a single thread to entry the critical section.</a:t>
            </a:r>
          </a:p>
          <a:p>
            <a:pPr lvl="1"/>
            <a:endParaRPr lang="en-US" altLang="ko-KR"/>
          </a:p>
          <a:p>
            <a:pPr/>
            <a:r>
              <a:rPr lang="en-US" altLang="ko-KR" b="1"/>
              <a:t>Fairness</a:t>
            </a:r>
            <a:r>
              <a:rPr lang="en-US" altLang="ko-KR"/>
              <a:t>: no</a:t>
            </a:r>
          </a:p>
          <a:p>
            <a:pPr lvl="1"/>
            <a:r>
              <a:rPr lang="en-US" altLang="ko-KR"/>
              <a:t>Spin locks </a:t>
            </a:r>
            <a:r>
              <a:rPr lang="en-US" altLang="ko-KR" u="sng"/>
              <a:t>don’t provide any fairness</a:t>
            </a:r>
            <a:r>
              <a:rPr lang="en-US" altLang="ko-KR"/>
              <a:t> guarantees.</a:t>
            </a:r>
          </a:p>
          <a:p>
            <a:pPr lvl="1"/>
            <a:r>
              <a:rPr lang="en-US" altLang="ko-KR"/>
              <a:t>Indeed, a thread spinning may spin </a:t>
            </a:r>
            <a:r>
              <a:rPr lang="en-US" altLang="ko-KR" i="1"/>
              <a:t>forever</a:t>
            </a:r>
            <a:r>
              <a:rPr lang="en-US" altLang="ko-KR"/>
              <a:t>.</a:t>
            </a:r>
          </a:p>
          <a:p>
            <a:pPr lvl="1"/>
            <a:endParaRPr lang="en-US" altLang="ko-KR"/>
          </a:p>
          <a:p>
            <a:pPr/>
            <a:r>
              <a:rPr lang="en-US" altLang="ko-KR" b="1"/>
              <a:t>Performance</a:t>
            </a:r>
            <a:r>
              <a:rPr lang="en-US" altLang="ko-KR"/>
              <a:t>:</a:t>
            </a:r>
          </a:p>
          <a:p>
            <a:pPr lvl="1"/>
            <a:r>
              <a:rPr lang="en-US" altLang="ko-KR"/>
              <a:t>In the single CPU, performance overheads can be quire </a:t>
            </a:r>
            <a:r>
              <a:rPr lang="en-US" altLang="ko-KR" i="1"/>
              <a:t>painful</a:t>
            </a:r>
            <a:r>
              <a:rPr lang="en-US" altLang="ko-KR"/>
              <a:t>.</a:t>
            </a:r>
          </a:p>
          <a:p>
            <a:pPr lvl="1"/>
            <a:r>
              <a:rPr lang="en-US" altLang="ko-KR"/>
              <a:t>If the number of threads roughly equals the number of CPUs, spin locks work </a:t>
            </a:r>
            <a:r>
              <a:rPr lang="en-US" altLang="ko-KR" i="1"/>
              <a:t>reasonably well</a:t>
            </a:r>
            <a:r>
              <a:rPr lang="en-US" altLang="ko-KR"/>
              <a:t>.</a:t>
            </a:r>
            <a:endParaRPr lang="ko-KR" altLang="en-US"/>
          </a:p>
        </p:txBody>
      </p:sp>
      <p:sp>
        <p:nvSpPr>
          <p:cNvPr id="24" name="제목 1"/>
          <p:cNvSpPr>
            <a:spLocks noGrp="1"/>
          </p:cNvSpPr>
          <p:nvPr>
            <p:ph type="title"/>
          </p:nvPr>
        </p:nvSpPr>
        <p:spPr>
          <a:xfrm>
            <a:off x="838200" y="365125"/>
            <a:ext cx="10515600" cy="774127"/>
          </a:xfrm>
        </p:spPr>
        <p:txBody>
          <a:bodyPr/>
          <a:lstStyle>
            <a:defPPr/>
          </a:lstStyle>
          <a:p>
            <a:pPr/>
            <a:r>
              <a:rPr lang="en-US" altLang="ko-KR" b="1"/>
              <a:t>Evaluating Spin Locks</a:t>
            </a:r>
            <a:endParaRPr lang="ko-KR" altLang="en-US" b="1"/>
          </a:p>
        </p:txBody>
      </p:sp>
    </p:spTree>
    <p:extLst>
      <p:ext uri="{BB962C8B-B14F-4D97-AF65-F5344CB8AC3E}">
        <p14:creationId xmlns:p14="http://schemas.microsoft.com/office/powerpoint/2010/main" val="1726660631"/>
      </p:ext>
    </p:extLst>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object 2">
            <a:extLst>
              <a:ext uri="{FF2B5EF4-FFF2-40B4-BE49-F238E27FC236}">
                <a16:creationId xmlns:a16="http://schemas.microsoft.com/office/drawing/2014/main" id="{2AC54964-8E6B-4E3A-93C9-46165AE9AC92}"/>
              </a:ext>
            </a:extLst>
          </p:cNvPr>
          <p:cNvSpPr txBox="1">
            <a:spLocks noGrp="1"/>
          </p:cNvSpPr>
          <p:nvPr>
            <p:ph type="title"/>
          </p:nvPr>
        </p:nvSpPr>
        <p:spPr>
          <a:xfrm>
            <a:off x="219204" y="196843"/>
            <a:ext cx="10688479" cy="689932"/>
          </a:xfrm>
          <a:prstGeom prst="rect">
            <a:avLst/>
          </a:prstGeom>
        </p:spPr>
        <p:txBody>
          <a:bodyPr vert="horz" wrap="square" lIns="0" tIns="12700" rIns="0" bIns="0" rtlCol="0">
            <a:spAutoFit/>
          </a:bodyPr>
          <a:lstStyle>
            <a:defPPr/>
          </a:lstStyle>
          <a:p>
            <a:pPr marL="12700">
              <a:lnSpc>
                <a:spcPct val="100000"/>
              </a:lnSpc>
              <a:spcBef>
                <a:spcPts val="100"/>
              </a:spcBef>
              <a:tabLst>
                <a:tab pos="2496820"/>
              </a:tabLst>
            </a:pPr>
            <a:r>
              <a:rPr lang="en-US" b="1" spc="-5">
                <a:effectLst>
                  <a:outerShdw blurRad="38100" dist="38100" dir="2700000" algn="tl">
                    <a:srgbClr val="000000">
                      <a:alpha val="43137"/>
                    </a:srgbClr>
                  </a:outerShdw>
                </a:effectLst>
              </a:rPr>
              <a:t>XV6 – bootmain.c</a:t>
            </a:r>
            <a:endParaRPr b="1" spc="-5">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12841828-15DB-4D4B-B77D-0BBF8B1FF165}"/>
              </a:ext>
            </a:extLst>
          </p:cNvPr>
          <p:cNvSpPr txBox="1"/>
          <p:nvPr/>
        </p:nvSpPr>
        <p:spPr>
          <a:xfrm>
            <a:off x="1092200" y="5168115"/>
            <a:ext cx="6161314" cy="369332"/>
          </a:xfrm>
          <a:prstGeom prst="rect">
            <a:avLst/>
          </a:prstGeom>
          <a:noFill/>
        </p:spPr>
        <p:txBody>
          <a:bodyPr wrap="square">
            <a:spAutoFit/>
          </a:bodyPr>
          <a:lstStyle>
            <a:defPPr>
              <a:defRPr lang="en-US"/>
            </a:defPPr>
          </a:lstStyle>
          <a:p>
            <a:pPr/>
            <a:endParaRPr lang="en-US"/>
          </a:p>
        </p:txBody>
      </p:sp>
      <p:pic>
        <p:nvPicPr>
          <p:cNvPr id="3074" name="Picture 2">
            <a:extLst>
              <a:ext uri="{FF2B5EF4-FFF2-40B4-BE49-F238E27FC236}">
                <a16:creationId xmlns:a16="http://schemas.microsoft.com/office/drawing/2014/main" id="{DE59AE36-9E0C-48E4-A3E7-FC924D8EAFD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20998" y="248023"/>
            <a:ext cx="5622993" cy="6401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BAD141C-F607-49F3-B0F1-1F14E6D8746E}"/>
              </a:ext>
            </a:extLst>
          </p:cNvPr>
          <p:cNvPicPr>
            <a:picLocks noChangeAspect="1"/>
          </p:cNvPicPr>
          <p:nvPr/>
        </p:nvPicPr>
        <p:blipFill>
          <a:blip r:embed="rId5"/>
          <a:srcRect l="1180" t="24603" r="65636" b="28195"/>
          <a:stretch>
            <a:fillRect/>
          </a:stretch>
        </p:blipFill>
        <p:spPr>
          <a:xfrm>
            <a:off x="145481" y="1211064"/>
            <a:ext cx="6161314" cy="4927434"/>
          </a:xfrm>
          <a:prstGeom prst="rect">
            <a:avLst/>
          </a:prstGeom>
        </p:spPr>
      </p:pic>
      <p:pic>
        <p:nvPicPr>
          <p:cNvPr id="17" name="Picture 16">
            <a:extLst>
              <a:ext uri="{FF2B5EF4-FFF2-40B4-BE49-F238E27FC236}">
                <a16:creationId xmlns:a16="http://schemas.microsoft.com/office/drawing/2014/main" id="{38BFF945-A59B-403D-AFE8-058798D30906}"/>
              </a:ext>
            </a:extLst>
          </p:cNvPr>
          <p:cNvPicPr>
            <a:picLocks noChangeAspect="1"/>
          </p:cNvPicPr>
          <p:nvPr/>
        </p:nvPicPr>
        <p:blipFill>
          <a:blip r:embed="rId6"/>
          <a:srcRect l="1165" t="71395" r="79954" b="12392"/>
          <a:stretch>
            <a:fillRect/>
          </a:stretch>
        </p:blipFill>
        <p:spPr>
          <a:xfrm>
            <a:off x="3171460" y="1901594"/>
            <a:ext cx="3328176" cy="1606820"/>
          </a:xfrm>
          <a:prstGeom prst="rect">
            <a:avLst/>
          </a:prstGeom>
        </p:spPr>
      </p:pic>
      <p:grpSp>
        <p:nvGrpSpPr>
          <p:cNvPr id="31" name="Group 30">
            <a:extLst>
              <a:ext uri="{FF2B5EF4-FFF2-40B4-BE49-F238E27FC236}">
                <a16:creationId xmlns:a16="http://schemas.microsoft.com/office/drawing/2014/main" id="{4551BCA7-4574-49D4-99FA-14A60B3DB912}"/>
              </a:ext>
            </a:extLst>
          </p:cNvPr>
          <p:cNvGrpSpPr/>
          <p:nvPr/>
        </p:nvGrpSpPr>
        <p:grpSpPr>
          <a:xfrm>
            <a:off x="6502980" y="1210843"/>
            <a:ext cx="5788612" cy="5372549"/>
            <a:chOff x="6502980" y="1210843"/>
            <a:chExt cx="5788612" cy="5372549"/>
          </a:xfrm>
        </p:grpSpPr>
        <p:pic>
          <p:nvPicPr>
            <p:cNvPr id="7" name="Picture 6">
              <a:extLst>
                <a:ext uri="{FF2B5EF4-FFF2-40B4-BE49-F238E27FC236}">
                  <a16:creationId xmlns:a16="http://schemas.microsoft.com/office/drawing/2014/main" id="{965A6A57-06D4-4E65-9341-0727406D37E4}"/>
                </a:ext>
              </a:extLst>
            </p:cNvPr>
            <p:cNvPicPr>
              <a:picLocks noChangeAspect="1"/>
            </p:cNvPicPr>
            <p:nvPr/>
          </p:nvPicPr>
          <p:blipFill>
            <a:blip r:embed="rId7"/>
            <a:srcRect l="1194" t="35177" r="74299" b="26758"/>
            <a:stretch>
              <a:fillRect/>
            </a:stretch>
          </p:blipFill>
          <p:spPr>
            <a:xfrm>
              <a:off x="6502980" y="1210843"/>
              <a:ext cx="5685677" cy="4965108"/>
            </a:xfrm>
            <a:prstGeom prst="rect">
              <a:avLst/>
            </a:prstGeom>
          </p:spPr>
        </p:pic>
        <p:sp>
          <p:nvSpPr>
            <p:cNvPr id="24" name="TextBox 23">
              <a:extLst>
                <a:ext uri="{FF2B5EF4-FFF2-40B4-BE49-F238E27FC236}">
                  <a16:creationId xmlns:a16="http://schemas.microsoft.com/office/drawing/2014/main" id="{1A838693-91C6-47AC-88CF-F40C2FE81654}"/>
                </a:ext>
              </a:extLst>
            </p:cNvPr>
            <p:cNvSpPr txBox="1"/>
            <p:nvPr/>
          </p:nvSpPr>
          <p:spPr>
            <a:xfrm>
              <a:off x="9024411" y="4837050"/>
              <a:ext cx="2331719" cy="369332"/>
            </a:xfrm>
            <a:prstGeom prst="rect">
              <a:avLst/>
            </a:prstGeom>
            <a:noFill/>
          </p:spPr>
          <p:txBody>
            <a:bodyPr wrap="square">
              <a:spAutoFit/>
            </a:bodyPr>
            <a:lstStyle>
              <a:defPPr>
                <a:defRPr lang="en-US"/>
              </a:defPPr>
            </a:lstStyle>
            <a:p>
              <a:pPr/>
              <a:r>
                <a:rPr lang="en-US"/>
                <a:t>// Set ready register</a:t>
              </a:r>
            </a:p>
          </p:txBody>
        </p:sp>
        <p:sp>
          <p:nvSpPr>
            <p:cNvPr id="27" name="TextBox 26">
              <a:extLst>
                <a:ext uri="{FF2B5EF4-FFF2-40B4-BE49-F238E27FC236}">
                  <a16:creationId xmlns:a16="http://schemas.microsoft.com/office/drawing/2014/main" id="{3EF0ABA5-C104-42E4-BA51-7DB8A3044387}"/>
                </a:ext>
              </a:extLst>
            </p:cNvPr>
            <p:cNvSpPr txBox="1"/>
            <p:nvPr/>
          </p:nvSpPr>
          <p:spPr>
            <a:xfrm>
              <a:off x="9523774" y="2825909"/>
              <a:ext cx="2767818" cy="646331"/>
            </a:xfrm>
            <a:prstGeom prst="rect">
              <a:avLst/>
            </a:prstGeom>
            <a:noFill/>
          </p:spPr>
          <p:txBody>
            <a:bodyPr wrap="square">
              <a:spAutoFit/>
            </a:bodyPr>
            <a:lstStyle>
              <a:defPPr>
                <a:defRPr lang="en-US"/>
              </a:defPPr>
            </a:lstStyle>
            <a:p>
              <a:pPr/>
              <a:r>
                <a:rPr lang="en-IN"/>
                <a:t>// store value of '1' into the number of sectors register</a:t>
              </a:r>
              <a:endParaRPr lang="en-US"/>
            </a:p>
          </p:txBody>
        </p:sp>
        <p:sp>
          <p:nvSpPr>
            <p:cNvPr id="29" name="TextBox 28">
              <a:extLst>
                <a:ext uri="{FF2B5EF4-FFF2-40B4-BE49-F238E27FC236}">
                  <a16:creationId xmlns:a16="http://schemas.microsoft.com/office/drawing/2014/main" id="{F30ABFD3-583B-426F-90DB-6F065B8263B8}"/>
                </a:ext>
              </a:extLst>
            </p:cNvPr>
            <p:cNvSpPr txBox="1"/>
            <p:nvPr/>
          </p:nvSpPr>
          <p:spPr>
            <a:xfrm>
              <a:off x="9928220" y="3831479"/>
              <a:ext cx="2363372" cy="646331"/>
            </a:xfrm>
            <a:prstGeom prst="rect">
              <a:avLst/>
            </a:prstGeom>
            <a:noFill/>
          </p:spPr>
          <p:txBody>
            <a:bodyPr wrap="square">
              <a:spAutoFit/>
            </a:bodyPr>
            <a:lstStyle>
              <a:defPPr>
                <a:defRPr lang="en-US"/>
              </a:defPPr>
            </a:lstStyle>
            <a:p>
              <a:pPr/>
              <a:r>
                <a:rPr lang="en-IN"/>
                <a:t>// set the sector offset registers </a:t>
              </a:r>
              <a:endParaRPr lang="en-US"/>
            </a:p>
          </p:txBody>
        </p:sp>
        <p:sp>
          <p:nvSpPr>
            <p:cNvPr id="32" name="TextBox 31">
              <a:extLst>
                <a:ext uri="{FF2B5EF4-FFF2-40B4-BE49-F238E27FC236}">
                  <a16:creationId xmlns:a16="http://schemas.microsoft.com/office/drawing/2014/main" id="{A4B2C346-3165-4A3D-B42A-6C07CE82C68E}"/>
                </a:ext>
              </a:extLst>
            </p:cNvPr>
            <p:cNvSpPr txBox="1"/>
            <p:nvPr/>
          </p:nvSpPr>
          <p:spPr>
            <a:xfrm>
              <a:off x="6906088" y="5937061"/>
              <a:ext cx="3938277" cy="646331"/>
            </a:xfrm>
            <a:prstGeom prst="rect">
              <a:avLst/>
            </a:prstGeom>
            <a:noFill/>
          </p:spPr>
          <p:txBody>
            <a:bodyPr wrap="square">
              <a:spAutoFit/>
            </a:bodyPr>
            <a:lstStyle>
              <a:defPPr>
                <a:defRPr lang="en-US"/>
              </a:defPPr>
            </a:lstStyle>
            <a:p>
              <a:pPr/>
              <a:r>
                <a:rPr lang="en-IN"/>
                <a:t>//insl: write buffer gets written 128 times from the register via CPU.</a:t>
              </a:r>
              <a:endParaRPr lang="en-US"/>
            </a:p>
          </p:txBody>
        </p:sp>
      </p:grpSp>
    </p:spTree>
    <p:extLst>
      <p:ext uri="{BB962C8B-B14F-4D97-AF65-F5344CB8AC3E}">
        <p14:creationId xmlns:p14="http://schemas.microsoft.com/office/powerpoint/2010/main" val="24588444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after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nodeType="clickPar">
                      <p:stCondLst>
                        <p:cond delay="indefinite"/>
                      </p:stCondLst>
                      <p:childTnLst>
                        <p:par>
                          <p:cTn id="15" fill="hold" nodeType="after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0" name="Oval 9">
            <a:extLst>
              <a:ext uri="{FF2B5EF4-FFF2-40B4-BE49-F238E27FC236}">
                <a16:creationId xmlns:a16="http://schemas.microsoft.com/office/drawing/2014/main" id="{60C078A9-63B9-4F92-AE33-0965CF9A1E5D}"/>
              </a:ext>
            </a:extLst>
          </p:cNvPr>
          <p:cNvSpPr/>
          <p:nvPr/>
        </p:nvSpPr>
        <p:spPr>
          <a:xfrm>
            <a:off x="88135" y="1489049"/>
            <a:ext cx="2672862" cy="90091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bootasm.s</a:t>
            </a:r>
            <a:endParaRPr lang="en-US" sz="2400"/>
          </a:p>
        </p:txBody>
      </p:sp>
      <p:sp>
        <p:nvSpPr>
          <p:cNvPr id="17" name="Oval 16">
            <a:extLst>
              <a:ext uri="{FF2B5EF4-FFF2-40B4-BE49-F238E27FC236}">
                <a16:creationId xmlns:a16="http://schemas.microsoft.com/office/drawing/2014/main" id="{D6D9B1F6-7662-4866-A286-2B192D70D1D1}"/>
              </a:ext>
            </a:extLst>
          </p:cNvPr>
          <p:cNvSpPr/>
          <p:nvPr/>
        </p:nvSpPr>
        <p:spPr>
          <a:xfrm>
            <a:off x="88135" y="2978541"/>
            <a:ext cx="2672862" cy="90091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err="1"/>
              <a:t>bootmain.c</a:t>
            </a:r>
            <a:endParaRPr lang="en-US" sz="2400"/>
          </a:p>
        </p:txBody>
      </p:sp>
      <p:sp>
        <p:nvSpPr>
          <p:cNvPr id="18" name="Oval 17">
            <a:extLst>
              <a:ext uri="{FF2B5EF4-FFF2-40B4-BE49-F238E27FC236}">
                <a16:creationId xmlns:a16="http://schemas.microsoft.com/office/drawing/2014/main" id="{23D7BEBA-6F09-4021-84A9-4D172F1F0E4B}"/>
              </a:ext>
            </a:extLst>
          </p:cNvPr>
          <p:cNvSpPr/>
          <p:nvPr/>
        </p:nvSpPr>
        <p:spPr>
          <a:xfrm>
            <a:off x="174788" y="4426161"/>
            <a:ext cx="2672862" cy="9009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entry</a:t>
            </a:r>
          </a:p>
        </p:txBody>
      </p:sp>
      <p:sp>
        <p:nvSpPr>
          <p:cNvPr id="20" name="Oval 19">
            <a:extLst>
              <a:ext uri="{FF2B5EF4-FFF2-40B4-BE49-F238E27FC236}">
                <a16:creationId xmlns:a16="http://schemas.microsoft.com/office/drawing/2014/main" id="{0BAFC21C-AD8D-47DF-868F-B4F22A8BF970}"/>
              </a:ext>
            </a:extLst>
          </p:cNvPr>
          <p:cNvSpPr/>
          <p:nvPr/>
        </p:nvSpPr>
        <p:spPr>
          <a:xfrm>
            <a:off x="3337675" y="4426161"/>
            <a:ext cx="2672862" cy="900917"/>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err="1"/>
              <a:t>entrypgdir</a:t>
            </a:r>
            <a:endParaRPr lang="en-US" sz="2400"/>
          </a:p>
        </p:txBody>
      </p:sp>
      <p:sp>
        <p:nvSpPr>
          <p:cNvPr id="22" name="Oval 21">
            <a:extLst>
              <a:ext uri="{FF2B5EF4-FFF2-40B4-BE49-F238E27FC236}">
                <a16:creationId xmlns:a16="http://schemas.microsoft.com/office/drawing/2014/main" id="{4103799D-FA2A-486C-9254-0476CC7D4BC3}"/>
              </a:ext>
            </a:extLst>
          </p:cNvPr>
          <p:cNvSpPr/>
          <p:nvPr/>
        </p:nvSpPr>
        <p:spPr>
          <a:xfrm>
            <a:off x="9173943" y="4405851"/>
            <a:ext cx="2672862" cy="90091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sz="2400"/>
              <a:t>main()</a:t>
            </a:r>
          </a:p>
        </p:txBody>
      </p:sp>
      <p:cxnSp>
        <p:nvCxnSpPr>
          <p:cNvPr id="26" name="Straight Arrow Connector 25">
            <a:extLst>
              <a:ext uri="{FF2B5EF4-FFF2-40B4-BE49-F238E27FC236}">
                <a16:creationId xmlns:a16="http://schemas.microsoft.com/office/drawing/2014/main" id="{E26AE1D0-1187-4849-9F17-B4D295D94600}"/>
              </a:ext>
            </a:extLst>
          </p:cNvPr>
          <p:cNvCxnSpPr>
            <a:stCxn id="10" idx="4"/>
            <a:endCxn id="17" idx="0"/>
          </p:cNvCxnSpPr>
          <p:nvPr/>
        </p:nvCxnSpPr>
        <p:spPr>
          <a:xfrm flipH="1">
            <a:off x="1424566" y="238996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A5992D-00D9-446B-A23C-FF55944A1D3A}"/>
              </a:ext>
            </a:extLst>
          </p:cNvPr>
          <p:cNvCxnSpPr/>
          <p:nvPr/>
        </p:nvCxnSpPr>
        <p:spPr>
          <a:xfrm flipH="1">
            <a:off x="1403687" y="3837586"/>
            <a:ext cx="0" cy="58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9A7109-5578-4F9B-9D24-EF65FE901CF5}"/>
              </a:ext>
            </a:extLst>
          </p:cNvPr>
          <p:cNvCxnSpPr>
            <a:stCxn id="18" idx="6"/>
            <a:endCxn id="20" idx="2"/>
          </p:cNvCxnSpPr>
          <p:nvPr/>
        </p:nvCxnSpPr>
        <p:spPr>
          <a:xfrm>
            <a:off x="2847650" y="4876620"/>
            <a:ext cx="490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EB1DAB-2A4B-479B-8321-D2BE16F1554E}"/>
              </a:ext>
            </a:extLst>
          </p:cNvPr>
          <p:cNvCxnSpPr>
            <a:endCxn id="44" idx="2"/>
          </p:cNvCxnSpPr>
          <p:nvPr/>
        </p:nvCxnSpPr>
        <p:spPr>
          <a:xfrm flipV="1">
            <a:off x="6010537" y="4852629"/>
            <a:ext cx="245272" cy="2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E43D4B0-3DD5-438C-B515-E41B4C2A4EF2}"/>
              </a:ext>
            </a:extLst>
          </p:cNvPr>
          <p:cNvSpPr txBox="1"/>
          <p:nvPr/>
        </p:nvSpPr>
        <p:spPr>
          <a:xfrm>
            <a:off x="174787" y="5435648"/>
            <a:ext cx="2586209"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Defines a Page and creates a page directory entrypgdir</a:t>
            </a:r>
            <a:endParaRPr lang="en-US"/>
          </a:p>
        </p:txBody>
      </p:sp>
      <p:sp>
        <p:nvSpPr>
          <p:cNvPr id="38" name="TextBox 37">
            <a:extLst>
              <a:ext uri="{FF2B5EF4-FFF2-40B4-BE49-F238E27FC236}">
                <a16:creationId xmlns:a16="http://schemas.microsoft.com/office/drawing/2014/main" id="{B33EC457-92A8-4F1C-9329-15CBDE583324}"/>
              </a:ext>
            </a:extLst>
          </p:cNvPr>
          <p:cNvSpPr txBox="1"/>
          <p:nvPr/>
        </p:nvSpPr>
        <p:spPr>
          <a:xfrm>
            <a:off x="3337675" y="5502331"/>
            <a:ext cx="2797482"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Virtual to Physical address Mapping is done</a:t>
            </a:r>
          </a:p>
        </p:txBody>
      </p:sp>
      <p:sp>
        <p:nvSpPr>
          <p:cNvPr id="42" name="TextBox 41">
            <a:extLst>
              <a:ext uri="{FF2B5EF4-FFF2-40B4-BE49-F238E27FC236}">
                <a16:creationId xmlns:a16="http://schemas.microsoft.com/office/drawing/2014/main" id="{4A7765AE-E67B-43F0-BDFA-B7E20B8993B8}"/>
              </a:ext>
            </a:extLst>
          </p:cNvPr>
          <p:cNvSpPr txBox="1"/>
          <p:nvPr/>
        </p:nvSpPr>
        <p:spPr>
          <a:xfrm>
            <a:off x="9173943" y="5617346"/>
            <a:ext cx="279748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Kernel execution starts</a:t>
            </a:r>
          </a:p>
        </p:txBody>
      </p:sp>
      <p:sp>
        <p:nvSpPr>
          <p:cNvPr id="44" name="Oval 43">
            <a:extLst>
              <a:ext uri="{FF2B5EF4-FFF2-40B4-BE49-F238E27FC236}">
                <a16:creationId xmlns:a16="http://schemas.microsoft.com/office/drawing/2014/main" id="{6BAC4E39-FEAB-42D1-ABB2-6F25E7102419}"/>
              </a:ext>
            </a:extLst>
          </p:cNvPr>
          <p:cNvSpPr/>
          <p:nvPr/>
        </p:nvSpPr>
        <p:spPr>
          <a:xfrm>
            <a:off x="6255809" y="4402170"/>
            <a:ext cx="2672862" cy="9009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sz="2400"/>
              <a:t>paging and stack</a:t>
            </a:r>
          </a:p>
        </p:txBody>
      </p:sp>
      <p:cxnSp>
        <p:nvCxnSpPr>
          <p:cNvPr id="48" name="Straight Arrow Connector 47">
            <a:extLst>
              <a:ext uri="{FF2B5EF4-FFF2-40B4-BE49-F238E27FC236}">
                <a16:creationId xmlns:a16="http://schemas.microsoft.com/office/drawing/2014/main" id="{DC25B258-F54A-4987-9560-C14FC6ECA30F}"/>
              </a:ext>
            </a:extLst>
          </p:cNvPr>
          <p:cNvCxnSpPr>
            <a:stCxn id="44" idx="6"/>
          </p:cNvCxnSpPr>
          <p:nvPr/>
        </p:nvCxnSpPr>
        <p:spPr>
          <a:xfrm flipV="1">
            <a:off x="8928671" y="4852479"/>
            <a:ext cx="245272" cy="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8628979-9212-4C7A-93BD-DA6C9EDB0FEB}"/>
              </a:ext>
            </a:extLst>
          </p:cNvPr>
          <p:cNvSpPr txBox="1"/>
          <p:nvPr/>
        </p:nvSpPr>
        <p:spPr>
          <a:xfrm>
            <a:off x="6550528" y="5502331"/>
            <a:ext cx="2339551"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Turns on paging and set stack pointer for kernel</a:t>
            </a:r>
          </a:p>
        </p:txBody>
      </p:sp>
      <p:sp>
        <p:nvSpPr>
          <p:cNvPr id="6" name="TextBox 5">
            <a:extLst>
              <a:ext uri="{FF2B5EF4-FFF2-40B4-BE49-F238E27FC236}">
                <a16:creationId xmlns:a16="http://schemas.microsoft.com/office/drawing/2014/main" id="{47F963D7-E4CA-439F-B6A6-399A389EF5CA}"/>
              </a:ext>
            </a:extLst>
          </p:cNvPr>
          <p:cNvSpPr txBox="1"/>
          <p:nvPr/>
        </p:nvSpPr>
        <p:spPr>
          <a:xfrm>
            <a:off x="11197677" y="2746862"/>
            <a:ext cx="1442341" cy="646331"/>
          </a:xfrm>
          <a:prstGeom prst="rect">
            <a:avLst/>
          </a:prstGeom>
          <a:noFill/>
        </p:spPr>
        <p:txBody>
          <a:bodyPr wrap="square" rtlCol="0">
            <a:spAutoFit/>
          </a:bodyPr>
          <a:lstStyle>
            <a:defPPr>
              <a:defRPr lang="en-US"/>
            </a:defPPr>
          </a:lstStyle>
          <a:p>
            <a:pPr/>
            <a:r>
              <a:rPr lang="en-US"/>
              <a:t>4 MB</a:t>
            </a:r>
          </a:p>
          <a:p>
            <a:pPr/>
            <a:r>
              <a:rPr lang="en-US"/>
              <a:t>0</a:t>
            </a:r>
          </a:p>
        </p:txBody>
      </p:sp>
      <p:graphicFrame>
        <p:nvGraphicFramePr>
          <p:cNvPr id="7" name="Table 15">
            <a:extLst>
              <a:ext uri="{FF2B5EF4-FFF2-40B4-BE49-F238E27FC236}">
                <a16:creationId xmlns:a16="http://schemas.microsoft.com/office/drawing/2014/main" id="{C033CAB8-241D-4616-8CDD-0482FCB505F0}"/>
              </a:ext>
            </a:extLst>
          </p:cNvPr>
          <p:cNvGraphicFramePr>
            <a:graphicFrameLocks noGrp="1"/>
          </p:cNvGraphicFramePr>
          <p:nvPr/>
        </p:nvGraphicFramePr>
        <p:xfrm>
          <a:off x="2218118" y="310970"/>
          <a:ext cx="1085755" cy="741680"/>
        </p:xfrm>
        <a:graphic>
          <a:graphicData uri="http://schemas.openxmlformats.org/drawingml/2006/table">
            <a:tbl>
              <a:tblPr firstRow="1" bandRow="1">
                <a:tableStyleId>{5C22544A-7EE6-4342-B048-85BDC9FD1C3A}</a:tableStyleId>
              </a:tblPr>
              <a:tblGrid>
                <a:gridCol w="1085755">
                  <a:extLst>
                    <a:ext uri="{9D8B030D-6E8A-4147-A177-3AD203B41FA5}">
                      <a16:colId xmlns:a16="http://schemas.microsoft.com/office/drawing/2014/main" val="4217815251"/>
                    </a:ext>
                  </a:extLst>
                </a:gridCol>
              </a:tblGrid>
              <a:tr h="370840">
                <a:tc>
                  <a:txBody>
                    <a:bodyPr vert="horz" wrap="square"/>
                    <a:lstStyle>
                      <a:defPPr/>
                    </a:lstStyle>
                    <a:p>
                      <a:pPr/>
                      <a:endParaRPr lang="en-US"/>
                    </a:p>
                  </a:txBody>
                  <a:tcPr/>
                </a:tc>
                <a:extLst>
                  <a:ext uri="{0D108BD9-81ED-4DB2-BD59-A6C34878D82A}">
                    <a16:rowId xmlns:a16="http://schemas.microsoft.com/office/drawing/2014/main" val="2606352307"/>
                  </a:ext>
                </a:extLst>
              </a:tr>
              <a:tr h="370840">
                <a:tc>
                  <a:txBody>
                    <a:bodyPr vert="horz" wrap="square"/>
                    <a:lstStyle>
                      <a:defPPr/>
                    </a:lstStyle>
                    <a:p>
                      <a:pPr/>
                      <a:endParaRPr lang="en-US"/>
                    </a:p>
                  </a:txBody>
                  <a:tcPr/>
                </a:tc>
                <a:extLst>
                  <a:ext uri="{0D108BD9-81ED-4DB2-BD59-A6C34878D82A}">
                    <a16:rowId xmlns:a16="http://schemas.microsoft.com/office/drawing/2014/main" val="1813956207"/>
                  </a:ext>
                </a:extLst>
              </a:tr>
            </a:tbl>
          </a:graphicData>
        </a:graphic>
      </p:graphicFrame>
      <p:sp>
        <p:nvSpPr>
          <p:cNvPr id="16" name="TextBox 15">
            <a:extLst>
              <a:ext uri="{FF2B5EF4-FFF2-40B4-BE49-F238E27FC236}">
                <a16:creationId xmlns:a16="http://schemas.microsoft.com/office/drawing/2014/main" id="{4344C593-B00C-433F-B87B-D52AE6F7B211}"/>
              </a:ext>
            </a:extLst>
          </p:cNvPr>
          <p:cNvSpPr txBox="1"/>
          <p:nvPr/>
        </p:nvSpPr>
        <p:spPr>
          <a:xfrm>
            <a:off x="1736237" y="1038411"/>
            <a:ext cx="2049518" cy="369332"/>
          </a:xfrm>
          <a:prstGeom prst="rect">
            <a:avLst/>
          </a:prstGeom>
          <a:noFill/>
        </p:spPr>
        <p:txBody>
          <a:bodyPr wrap="square" rtlCol="0">
            <a:spAutoFit/>
          </a:bodyPr>
          <a:lstStyle>
            <a:defPPr>
              <a:defRPr lang="en-US"/>
            </a:defPPr>
          </a:lstStyle>
          <a:p>
            <a:pPr algn="ctr"/>
            <a:r>
              <a:rPr lang="en-US" err="1"/>
              <a:t>enrypgdir</a:t>
            </a:r>
            <a:endParaRPr lang="en-US"/>
          </a:p>
        </p:txBody>
      </p:sp>
      <p:sp>
        <p:nvSpPr>
          <p:cNvPr id="46" name="TextBox 45">
            <a:extLst>
              <a:ext uri="{FF2B5EF4-FFF2-40B4-BE49-F238E27FC236}">
                <a16:creationId xmlns:a16="http://schemas.microsoft.com/office/drawing/2014/main" id="{4FB2D06C-D0E6-428E-85FF-8880DF6D3BDF}"/>
              </a:ext>
            </a:extLst>
          </p:cNvPr>
          <p:cNvSpPr txBox="1"/>
          <p:nvPr/>
        </p:nvSpPr>
        <p:spPr>
          <a:xfrm rot="5400000">
            <a:off x="4991163" y="1005334"/>
            <a:ext cx="461665" cy="6253077"/>
          </a:xfrm>
          <a:prstGeom prst="rect">
            <a:avLst/>
          </a:prstGeom>
        </p:spPr>
        <p:style>
          <a:lnRef idx="2">
            <a:schemeClr val="accent1"/>
          </a:lnRef>
          <a:fillRef idx="1">
            <a:schemeClr val="lt1"/>
          </a:fillRef>
          <a:effectRef idx="0">
            <a:schemeClr val="accent1"/>
          </a:effectRef>
          <a:fontRef idx="minor">
            <a:schemeClr val="dk1"/>
          </a:fontRef>
        </p:style>
        <p:txBody>
          <a:bodyPr vert="vert270"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r>
              <a:rPr lang="en-US"/>
              <a:t>First Address Space</a:t>
            </a:r>
          </a:p>
        </p:txBody>
      </p:sp>
      <p:grpSp>
        <p:nvGrpSpPr>
          <p:cNvPr id="39" name="Group 38">
            <a:extLst>
              <a:ext uri="{FF2B5EF4-FFF2-40B4-BE49-F238E27FC236}">
                <a16:creationId xmlns:a16="http://schemas.microsoft.com/office/drawing/2014/main" id="{427A2386-3863-44D6-9BD0-51E22068902E}"/>
              </a:ext>
            </a:extLst>
          </p:cNvPr>
          <p:cNvGrpSpPr/>
          <p:nvPr/>
        </p:nvGrpSpPr>
        <p:grpSpPr>
          <a:xfrm>
            <a:off x="4386982" y="556395"/>
            <a:ext cx="6830308" cy="2913599"/>
            <a:chOff x="2728851" y="3668927"/>
            <a:chExt cx="6830308" cy="2913599"/>
          </a:xfrm>
        </p:grpSpPr>
        <p:sp>
          <p:nvSpPr>
            <p:cNvPr id="40" name="Rectangle 39">
              <a:extLst>
                <a:ext uri="{FF2B5EF4-FFF2-40B4-BE49-F238E27FC236}">
                  <a16:creationId xmlns:a16="http://schemas.microsoft.com/office/drawing/2014/main" id="{A7A2C11A-B1D5-48D4-A84A-DA43FEEA1FAE}"/>
                </a:ext>
              </a:extLst>
            </p:cNvPr>
            <p:cNvSpPr/>
            <p:nvPr/>
          </p:nvSpPr>
          <p:spPr>
            <a:xfrm>
              <a:off x="4120055" y="3682943"/>
              <a:ext cx="2049518" cy="25711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1" name="Rectangle 40">
              <a:extLst>
                <a:ext uri="{FF2B5EF4-FFF2-40B4-BE49-F238E27FC236}">
                  <a16:creationId xmlns:a16="http://schemas.microsoft.com/office/drawing/2014/main" id="{66529BAC-02DB-4936-B9E6-249E67E02DFE}"/>
                </a:ext>
              </a:extLst>
            </p:cNvPr>
            <p:cNvSpPr/>
            <p:nvPr/>
          </p:nvSpPr>
          <p:spPr>
            <a:xfrm>
              <a:off x="7509641" y="3668927"/>
              <a:ext cx="2049518" cy="2571172"/>
            </a:xfrm>
            <a:prstGeom prst="rec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a:p>
          </p:txBody>
        </p:sp>
        <p:sp>
          <p:nvSpPr>
            <p:cNvPr id="43" name="TextBox 42">
              <a:extLst>
                <a:ext uri="{FF2B5EF4-FFF2-40B4-BE49-F238E27FC236}">
                  <a16:creationId xmlns:a16="http://schemas.microsoft.com/office/drawing/2014/main" id="{1F39D982-84D2-4657-8136-6395E227F369}"/>
                </a:ext>
              </a:extLst>
            </p:cNvPr>
            <p:cNvSpPr txBox="1"/>
            <p:nvPr/>
          </p:nvSpPr>
          <p:spPr>
            <a:xfrm>
              <a:off x="7462546" y="6213194"/>
              <a:ext cx="2049518" cy="369332"/>
            </a:xfrm>
            <a:prstGeom prst="rect">
              <a:avLst/>
            </a:prstGeom>
            <a:noFill/>
          </p:spPr>
          <p:txBody>
            <a:bodyPr wrap="square" rtlCol="0">
              <a:spAutoFit/>
            </a:bodyPr>
            <a:lstStyle>
              <a:defPPr>
                <a:defRPr lang="en-US"/>
              </a:defPPr>
            </a:lstStyle>
            <a:p>
              <a:pPr algn="ctr"/>
              <a:r>
                <a:rPr lang="en-US"/>
                <a:t>Physical Memory</a:t>
              </a:r>
            </a:p>
          </p:txBody>
        </p:sp>
        <p:sp>
          <p:nvSpPr>
            <p:cNvPr id="45" name="TextBox 44">
              <a:extLst>
                <a:ext uri="{FF2B5EF4-FFF2-40B4-BE49-F238E27FC236}">
                  <a16:creationId xmlns:a16="http://schemas.microsoft.com/office/drawing/2014/main" id="{C84C3907-C9C7-45A7-A6EA-804DE55647B3}"/>
                </a:ext>
              </a:extLst>
            </p:cNvPr>
            <p:cNvSpPr txBox="1"/>
            <p:nvPr/>
          </p:nvSpPr>
          <p:spPr>
            <a:xfrm>
              <a:off x="4046482" y="6195961"/>
              <a:ext cx="2049518" cy="369332"/>
            </a:xfrm>
            <a:prstGeom prst="rect">
              <a:avLst/>
            </a:prstGeom>
            <a:noFill/>
          </p:spPr>
          <p:txBody>
            <a:bodyPr wrap="square" rtlCol="0">
              <a:spAutoFit/>
            </a:bodyPr>
            <a:lstStyle>
              <a:defPPr>
                <a:defRPr lang="en-US"/>
              </a:defPPr>
            </a:lstStyle>
            <a:p>
              <a:pPr algn="ctr"/>
              <a:r>
                <a:rPr lang="en-US"/>
                <a:t>Virtual Memory</a:t>
              </a:r>
            </a:p>
          </p:txBody>
        </p:sp>
        <p:sp>
          <p:nvSpPr>
            <p:cNvPr id="47" name="Rectangle 46">
              <a:extLst>
                <a:ext uri="{FF2B5EF4-FFF2-40B4-BE49-F238E27FC236}">
                  <a16:creationId xmlns:a16="http://schemas.microsoft.com/office/drawing/2014/main" id="{2E742E3B-A8E4-4AA3-9A9A-8DE7717B4EB7}"/>
                </a:ext>
              </a:extLst>
            </p:cNvPr>
            <p:cNvSpPr/>
            <p:nvPr/>
          </p:nvSpPr>
          <p:spPr>
            <a:xfrm>
              <a:off x="4104289" y="6006663"/>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0" name="Rectangle 49">
              <a:extLst>
                <a:ext uri="{FF2B5EF4-FFF2-40B4-BE49-F238E27FC236}">
                  <a16:creationId xmlns:a16="http://schemas.microsoft.com/office/drawing/2014/main" id="{848841C5-C02E-4E84-9627-5DF4B3D53349}"/>
                </a:ext>
              </a:extLst>
            </p:cNvPr>
            <p:cNvSpPr/>
            <p:nvPr/>
          </p:nvSpPr>
          <p:spPr>
            <a:xfrm>
              <a:off x="7503275" y="5987738"/>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1" name="Rectangle 50">
              <a:extLst>
                <a:ext uri="{FF2B5EF4-FFF2-40B4-BE49-F238E27FC236}">
                  <a16:creationId xmlns:a16="http://schemas.microsoft.com/office/drawing/2014/main" id="{71CFDAA5-539F-41F4-AE67-567AC3F8A058}"/>
                </a:ext>
              </a:extLst>
            </p:cNvPr>
            <p:cNvSpPr/>
            <p:nvPr/>
          </p:nvSpPr>
          <p:spPr>
            <a:xfrm>
              <a:off x="4120055" y="4251206"/>
              <a:ext cx="2055884" cy="236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US"/>
            </a:p>
          </p:txBody>
        </p:sp>
        <p:sp>
          <p:nvSpPr>
            <p:cNvPr id="52" name="TextBox 51">
              <a:extLst>
                <a:ext uri="{FF2B5EF4-FFF2-40B4-BE49-F238E27FC236}">
                  <a16:creationId xmlns:a16="http://schemas.microsoft.com/office/drawing/2014/main" id="{075D33B7-D42C-4693-82FB-7EA54FBEAB13}"/>
                </a:ext>
              </a:extLst>
            </p:cNvPr>
            <p:cNvSpPr txBox="1"/>
            <p:nvPr/>
          </p:nvSpPr>
          <p:spPr>
            <a:xfrm>
              <a:off x="3325311" y="5785668"/>
              <a:ext cx="1442341" cy="646331"/>
            </a:xfrm>
            <a:prstGeom prst="rect">
              <a:avLst/>
            </a:prstGeom>
            <a:noFill/>
          </p:spPr>
          <p:txBody>
            <a:bodyPr wrap="square" rtlCol="0">
              <a:spAutoFit/>
            </a:bodyPr>
            <a:lstStyle>
              <a:defPPr>
                <a:defRPr lang="en-US"/>
              </a:defPPr>
            </a:lstStyle>
            <a:p>
              <a:pPr/>
              <a:r>
                <a:rPr lang="en-US"/>
                <a:t>4 MB</a:t>
              </a:r>
            </a:p>
            <a:p>
              <a:pPr/>
              <a:r>
                <a:rPr lang="en-US"/>
                <a:t>0</a:t>
              </a:r>
            </a:p>
          </p:txBody>
        </p:sp>
        <p:sp>
          <p:nvSpPr>
            <p:cNvPr id="53" name="TextBox 52">
              <a:extLst>
                <a:ext uri="{FF2B5EF4-FFF2-40B4-BE49-F238E27FC236}">
                  <a16:creationId xmlns:a16="http://schemas.microsoft.com/office/drawing/2014/main" id="{DB65ED91-FE75-4421-98D6-3DD80771ED51}"/>
                </a:ext>
              </a:extLst>
            </p:cNvPr>
            <p:cNvSpPr txBox="1"/>
            <p:nvPr/>
          </p:nvSpPr>
          <p:spPr>
            <a:xfrm>
              <a:off x="2728851" y="3997678"/>
              <a:ext cx="1442341" cy="646331"/>
            </a:xfrm>
            <a:prstGeom prst="rect">
              <a:avLst/>
            </a:prstGeom>
            <a:noFill/>
          </p:spPr>
          <p:txBody>
            <a:bodyPr wrap="square" rtlCol="0">
              <a:spAutoFit/>
            </a:bodyPr>
            <a:lstStyle>
              <a:defPPr>
                <a:defRPr lang="en-US"/>
              </a:defPPr>
            </a:lstStyle>
            <a:p>
              <a:pPr/>
              <a:r>
                <a:rPr lang="en-US"/>
                <a:t>2GB + 4 MB</a:t>
              </a:r>
            </a:p>
            <a:p>
              <a:pPr/>
              <a:r>
                <a:rPr lang="en-US"/>
                <a:t>2GB</a:t>
              </a:r>
            </a:p>
          </p:txBody>
        </p:sp>
        <p:cxnSp>
          <p:nvCxnSpPr>
            <p:cNvPr id="54" name="Straight Connector 53">
              <a:extLst>
                <a:ext uri="{FF2B5EF4-FFF2-40B4-BE49-F238E27FC236}">
                  <a16:creationId xmlns:a16="http://schemas.microsoft.com/office/drawing/2014/main" id="{8AD43207-5DC9-4FC0-A112-6C196DCCB294}"/>
                </a:ext>
              </a:extLst>
            </p:cNvPr>
            <p:cNvCxnSpPr/>
            <p:nvPr/>
          </p:nvCxnSpPr>
          <p:spPr>
            <a:xfrm>
              <a:off x="6175939" y="6240099"/>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B1DE34-8E72-4AAD-BFE7-B833A2312668}"/>
                </a:ext>
              </a:extLst>
            </p:cNvPr>
            <p:cNvCxnSpPr/>
            <p:nvPr/>
          </p:nvCxnSpPr>
          <p:spPr>
            <a:xfrm>
              <a:off x="6205046" y="5999655"/>
              <a:ext cx="1288829" cy="1401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FF4712-E954-46DB-86E3-8104194DADF1}"/>
                </a:ext>
              </a:extLst>
            </p:cNvPr>
            <p:cNvCxnSpPr/>
            <p:nvPr/>
          </p:nvCxnSpPr>
          <p:spPr>
            <a:xfrm>
              <a:off x="6200902" y="4490657"/>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9F4CAE7-9CF9-476A-948A-8D7270E40E91}"/>
                </a:ext>
              </a:extLst>
            </p:cNvPr>
            <p:cNvCxnSpPr/>
            <p:nvPr/>
          </p:nvCxnSpPr>
          <p:spPr>
            <a:xfrm>
              <a:off x="6195699" y="4233954"/>
              <a:ext cx="1302373" cy="179754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2248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1000"/>
                                        <p:tgtEl>
                                          <p:spTgt spid="36"/>
                                        </p:tgtEl>
                                      </p:cBhvr>
                                    </p:animEffect>
                                    <p:anim calcmode="lin" valueType="num">
                                      <p:cBhvr>
                                        <p:cTn id="18" dur="1000" fill="hold"/>
                                        <p:tgtEl>
                                          <p:spTgt spid="36"/>
                                        </p:tgtEl>
                                        <p:attrNameLst>
                                          <p:attrName>ppt_x</p:attrName>
                                        </p:attrNameLst>
                                      </p:cBhvr>
                                      <p:tavLst>
                                        <p:tav tm="0">
                                          <p:val>
                                            <p:strVal val="#ppt_x"/>
                                          </p:val>
                                        </p:tav>
                                        <p:tav tm="100000">
                                          <p:val>
                                            <p:strVal val="#ppt_x"/>
                                          </p:val>
                                        </p:tav>
                                      </p:tavLst>
                                    </p:anim>
                                    <p:anim calcmode="lin" valueType="num">
                                      <p:cBhvr>
                                        <p:cTn id="19" dur="1000" fill="hold"/>
                                        <p:tgtEl>
                                          <p:spTgt spid="3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1000"/>
                                        <p:tgtEl>
                                          <p:spTgt spid="30"/>
                                        </p:tgtEl>
                                      </p:cBhvr>
                                    </p:animEffect>
                                    <p:anim calcmode="lin" valueType="num">
                                      <p:cBhvr>
                                        <p:cTn id="53" dur="1000" fill="hold"/>
                                        <p:tgtEl>
                                          <p:spTgt spid="30"/>
                                        </p:tgtEl>
                                        <p:attrNameLst>
                                          <p:attrName>ppt_x</p:attrName>
                                        </p:attrNameLst>
                                      </p:cBhvr>
                                      <p:tavLst>
                                        <p:tav tm="0">
                                          <p:val>
                                            <p:strVal val="#ppt_x"/>
                                          </p:val>
                                        </p:tav>
                                        <p:tav tm="100000">
                                          <p:val>
                                            <p:strVal val="#ppt_x"/>
                                          </p:val>
                                        </p:tav>
                                      </p:tavLst>
                                    </p:anim>
                                    <p:anim calcmode="lin" valueType="num">
                                      <p:cBhvr>
                                        <p:cTn id="54" dur="10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10" presetClass="entr" presetSubtype="0" fill="hold" nodeType="with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6" grpId="0"/>
      <p:bldP spid="38" grpId="0"/>
      <p:bldP spid="42" grpId="0"/>
      <p:bldP spid="44" grpId="0"/>
      <p:bldP spid="49" grpId="0"/>
      <p:bldP spid="6" grpId="0"/>
      <p:bldP spid="16" grpId="0"/>
      <p:bldP spid="46" grpId="0"/>
    </p:bldLst>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47458" name="Rectangle 2">
            <a:extLst>
              <a:ext uri="{FF2B5EF4-FFF2-40B4-BE49-F238E27FC236}">
                <a16:creationId xmlns:a16="http://schemas.microsoft.com/office/drawing/2014/main" id="{872B9DF7-EA03-4D8C-9A06-9C84D7F3F555}"/>
              </a:ext>
            </a:extLst>
          </p:cNvPr>
          <p:cNvSpPr>
            <a:spLocks noGrp="1" noChangeArrowheads="1"/>
          </p:cNvSpPr>
          <p:nvPr>
            <p:ph type="title"/>
          </p:nvPr>
        </p:nvSpPr>
        <p:spPr>
          <a:xfrm>
            <a:off x="398463" y="285750"/>
            <a:ext cx="75263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Assembly Programmer’s View</a:t>
            </a:r>
          </a:p>
        </p:txBody>
      </p:sp>
      <p:sp>
        <p:nvSpPr>
          <p:cNvPr id="147459" name="Rectangle 3">
            <a:extLst>
              <a:ext uri="{FF2B5EF4-FFF2-40B4-BE49-F238E27FC236}">
                <a16:creationId xmlns:a16="http://schemas.microsoft.com/office/drawing/2014/main" id="{A552DB25-917F-4AEF-9BB8-0BE56422FF1C}"/>
              </a:ext>
            </a:extLst>
          </p:cNvPr>
          <p:cNvSpPr>
            <a:spLocks noGrp="1" noChangeArrowheads="1"/>
          </p:cNvSpPr>
          <p:nvPr>
            <p:ph type="body" sz="half" idx="4294967295"/>
          </p:nvPr>
        </p:nvSpPr>
        <p:spPr>
          <a:xfrm>
            <a:off x="290513" y="3760788"/>
            <a:ext cx="4357687" cy="2684462"/>
          </a:xfrm>
        </p:spPr>
        <p:txBody>
          <a:bodyPr/>
          <a:lstStyle>
            <a:defPPr/>
          </a:lstStyle>
          <a:p>
            <a:pPr marL="0" marR="0" lvl="0" indent="0" algn="l" defTabSz="895350" fontAlgn="base">
              <a:lnSpc>
                <a:spcPct val="95000"/>
              </a:lnSpc>
              <a:spcBef>
                <a:spcPct val="50000"/>
              </a:spcBef>
              <a:spcAft>
                <a:spcPct val="0"/>
              </a:spcAft>
              <a:buSzTx/>
              <a:buNone/>
              <a:tabLst>
                <a:tab pos="1371600"/>
                <a:tab pos="45720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Programmer-Visible State</a:t>
            </a:r>
          </a:p>
          <a:p>
            <a:pPr marL="560388" marR="0" lvl="1" indent="-222250" algn="l" defTabSz="895350" fontAlgn="base">
              <a:lnSpc>
                <a:spcPct val="100000"/>
              </a:lnSpc>
              <a:spcBef>
                <a:spcPct val="25000"/>
              </a:spcBef>
              <a:spcAft>
                <a:spcPct val="0"/>
              </a:spcAft>
              <a:buSzPct val="75000"/>
              <a:buChar char="n"/>
              <a:tabLst>
                <a:tab pos="1371600"/>
                <a:tab pos="45720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EIP (Program Counter)</a:t>
            </a:r>
          </a:p>
          <a:p>
            <a:pPr marL="839788" marR="0" lvl="2" indent="-165100" algn="l" defTabSz="895350" fontAlgn="base">
              <a:lnSpc>
                <a:spcPct val="107000"/>
              </a:lnSpc>
              <a:spcBef>
                <a:spcPct val="10000"/>
              </a:spcBef>
              <a:spcAft>
                <a:spcPct val="0"/>
              </a:spcAft>
              <a:buSzPct val="90000"/>
              <a:buChar char="l"/>
              <a:tabLst>
                <a:tab pos="1371600"/>
                <a:tab pos="45720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Address of next instruction</a:t>
            </a:r>
          </a:p>
          <a:p>
            <a:pPr marL="560388" marR="0" lvl="1" indent="-222250" algn="l" defTabSz="895350" fontAlgn="base">
              <a:lnSpc>
                <a:spcPct val="100000"/>
              </a:lnSpc>
              <a:spcBef>
                <a:spcPct val="25000"/>
              </a:spcBef>
              <a:spcAft>
                <a:spcPct val="0"/>
              </a:spcAft>
              <a:buSzPct val="75000"/>
              <a:buChar char="n"/>
              <a:tabLst>
                <a:tab pos="1371600"/>
                <a:tab pos="45720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Register File</a:t>
            </a:r>
          </a:p>
          <a:p>
            <a:pPr marL="839788" marR="0" lvl="2" indent="-165100" algn="l" defTabSz="895350" fontAlgn="base">
              <a:lnSpc>
                <a:spcPct val="107000"/>
              </a:lnSpc>
              <a:spcBef>
                <a:spcPct val="10000"/>
              </a:spcBef>
              <a:spcAft>
                <a:spcPct val="0"/>
              </a:spcAft>
              <a:buSzPct val="90000"/>
              <a:buChar char="l"/>
              <a:tabLst>
                <a:tab pos="1371600"/>
                <a:tab pos="45720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Heavily used program data</a:t>
            </a:r>
          </a:p>
          <a:p>
            <a:pPr marL="560388" marR="0" lvl="1" indent="-222250" algn="l" defTabSz="895350" fontAlgn="base">
              <a:lnSpc>
                <a:spcPct val="100000"/>
              </a:lnSpc>
              <a:spcBef>
                <a:spcPct val="25000"/>
              </a:spcBef>
              <a:spcAft>
                <a:spcPct val="0"/>
              </a:spcAft>
              <a:buSzPct val="75000"/>
              <a:buChar char="n"/>
              <a:tabLst>
                <a:tab pos="1371600"/>
                <a:tab pos="45720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Condition Codes</a:t>
            </a:r>
          </a:p>
          <a:p>
            <a:pPr marL="839788" marR="0" lvl="2" indent="-165100" algn="l" defTabSz="895350" fontAlgn="base">
              <a:lnSpc>
                <a:spcPct val="107000"/>
              </a:lnSpc>
              <a:spcBef>
                <a:spcPct val="10000"/>
              </a:spcBef>
              <a:spcAft>
                <a:spcPct val="0"/>
              </a:spcAft>
              <a:buSzPct val="90000"/>
              <a:buChar char="l"/>
              <a:tabLst>
                <a:tab pos="1371600"/>
                <a:tab pos="45720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Store status information about most recent arithmetic operation</a:t>
            </a:r>
          </a:p>
          <a:p>
            <a:pPr marL="839788" marR="0" lvl="2" indent="-165100" algn="l" defTabSz="895350" fontAlgn="base">
              <a:lnSpc>
                <a:spcPct val="107000"/>
              </a:lnSpc>
              <a:spcBef>
                <a:spcPct val="10000"/>
              </a:spcBef>
              <a:spcAft>
                <a:spcPct val="0"/>
              </a:spcAft>
              <a:buSzPct val="90000"/>
              <a:buChar char="l"/>
              <a:tabLst>
                <a:tab pos="1371600"/>
                <a:tab pos="45720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Used for conditional branching</a:t>
            </a:r>
          </a:p>
        </p:txBody>
      </p:sp>
      <p:sp>
        <p:nvSpPr>
          <p:cNvPr id="147460" name="Rectangle 4">
            <a:extLst>
              <a:ext uri="{FF2B5EF4-FFF2-40B4-BE49-F238E27FC236}">
                <a16:creationId xmlns:a16="http://schemas.microsoft.com/office/drawing/2014/main" id="{44C2AD66-1DDE-46B4-9854-8308C49740C4}"/>
              </a:ext>
            </a:extLst>
          </p:cNvPr>
          <p:cNvSpPr>
            <a:spLocks noChangeArrowheads="1"/>
          </p:cNvSpPr>
          <p:nvPr/>
        </p:nvSpPr>
        <p:spPr bwMode="auto">
          <a:xfrm>
            <a:off x="1600200" y="1600200"/>
            <a:ext cx="381000" cy="1447800"/>
          </a:xfrm>
          <a:prstGeom prst="rect">
            <a:avLst/>
          </a:prstGeom>
          <a:solidFill>
            <a:srgbClr val="00C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E</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I</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P</a:t>
            </a:r>
          </a:p>
        </p:txBody>
      </p:sp>
      <p:sp>
        <p:nvSpPr>
          <p:cNvPr id="147461" name="Rectangle 5">
            <a:extLst>
              <a:ext uri="{FF2B5EF4-FFF2-40B4-BE49-F238E27FC236}">
                <a16:creationId xmlns:a16="http://schemas.microsoft.com/office/drawing/2014/main" id="{00D0A535-53C5-4997-8377-BC119AD3A295}"/>
              </a:ext>
            </a:extLst>
          </p:cNvPr>
          <p:cNvSpPr>
            <a:spLocks noChangeArrowheads="1"/>
          </p:cNvSpPr>
          <p:nvPr/>
        </p:nvSpPr>
        <p:spPr bwMode="auto">
          <a:xfrm>
            <a:off x="2362200" y="1447800"/>
            <a:ext cx="1371600" cy="762000"/>
          </a:xfrm>
          <a:prstGeom prst="rect">
            <a:avLst/>
          </a:prstGeom>
          <a:solidFill>
            <a:srgbClr val="00C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Registers</a:t>
            </a:r>
          </a:p>
        </p:txBody>
      </p:sp>
      <p:sp>
        <p:nvSpPr>
          <p:cNvPr id="147462" name="Rectangle 6">
            <a:extLst>
              <a:ext uri="{FF2B5EF4-FFF2-40B4-BE49-F238E27FC236}">
                <a16:creationId xmlns:a16="http://schemas.microsoft.com/office/drawing/2014/main" id="{61E033A9-CF6B-4F81-9F0D-829DFFCDE393}"/>
              </a:ext>
            </a:extLst>
          </p:cNvPr>
          <p:cNvSpPr>
            <a:spLocks noChangeArrowheads="1"/>
          </p:cNvSpPr>
          <p:nvPr/>
        </p:nvSpPr>
        <p:spPr bwMode="auto">
          <a:xfrm>
            <a:off x="1066800" y="990600"/>
            <a:ext cx="3200400" cy="22098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CPU</a:t>
            </a:r>
          </a:p>
        </p:txBody>
      </p:sp>
      <p:sp>
        <p:nvSpPr>
          <p:cNvPr id="147463" name="Rectangle 7">
            <a:extLst>
              <a:ext uri="{FF2B5EF4-FFF2-40B4-BE49-F238E27FC236}">
                <a16:creationId xmlns:a16="http://schemas.microsoft.com/office/drawing/2014/main" id="{CF351C8A-7ABC-467B-9CC0-C9DE0D6C02A9}"/>
              </a:ext>
            </a:extLst>
          </p:cNvPr>
          <p:cNvSpPr>
            <a:spLocks noChangeArrowheads="1"/>
          </p:cNvSpPr>
          <p:nvPr/>
        </p:nvSpPr>
        <p:spPr bwMode="auto">
          <a:xfrm>
            <a:off x="6019800" y="990600"/>
            <a:ext cx="2286000" cy="3810000"/>
          </a:xfrm>
          <a:prstGeom prst="rect">
            <a:avLst/>
          </a:prstGeom>
          <a:solidFill>
            <a:srgbClr val="FFFF99"/>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Memory</a:t>
            </a:r>
          </a:p>
        </p:txBody>
      </p:sp>
      <p:sp>
        <p:nvSpPr>
          <p:cNvPr id="147464" name="Text Box 8">
            <a:extLst>
              <a:ext uri="{FF2B5EF4-FFF2-40B4-BE49-F238E27FC236}">
                <a16:creationId xmlns:a16="http://schemas.microsoft.com/office/drawing/2014/main" id="{E6F32E2C-1EF7-4EEE-8223-73F5AFC5F5C0}"/>
              </a:ext>
            </a:extLst>
          </p:cNvPr>
          <p:cNvSpPr txBox="1">
            <a:spLocks noChangeArrowheads="1"/>
          </p:cNvSpPr>
          <p:nvPr/>
        </p:nvSpPr>
        <p:spPr bwMode="auto">
          <a:xfrm>
            <a:off x="6019800" y="1676400"/>
            <a:ext cx="2286000" cy="912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Object Code</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Program Data</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OS Data</a:t>
            </a:r>
          </a:p>
        </p:txBody>
      </p:sp>
      <p:sp>
        <p:nvSpPr>
          <p:cNvPr id="147465" name="Line 9">
            <a:extLst>
              <a:ext uri="{FF2B5EF4-FFF2-40B4-BE49-F238E27FC236}">
                <a16:creationId xmlns:a16="http://schemas.microsoft.com/office/drawing/2014/main" id="{A1DD1119-7A87-41FA-94C4-E3D6304BB6C7}"/>
              </a:ext>
            </a:extLst>
          </p:cNvPr>
          <p:cNvSpPr>
            <a:spLocks noChangeShapeType="1"/>
          </p:cNvSpPr>
          <p:nvPr/>
        </p:nvSpPr>
        <p:spPr bwMode="auto">
          <a:xfrm>
            <a:off x="4267200" y="1752600"/>
            <a:ext cx="17526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7466" name="Line 10">
            <a:extLst>
              <a:ext uri="{FF2B5EF4-FFF2-40B4-BE49-F238E27FC236}">
                <a16:creationId xmlns:a16="http://schemas.microsoft.com/office/drawing/2014/main" id="{0D8ECB0F-2656-4EC9-8188-B99AC523D0C4}"/>
              </a:ext>
            </a:extLst>
          </p:cNvPr>
          <p:cNvSpPr>
            <a:spLocks noChangeShapeType="1"/>
          </p:cNvSpPr>
          <p:nvPr/>
        </p:nvSpPr>
        <p:spPr bwMode="auto">
          <a:xfrm>
            <a:off x="4267200" y="2286000"/>
            <a:ext cx="175260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7467" name="Line 11">
            <a:extLst>
              <a:ext uri="{FF2B5EF4-FFF2-40B4-BE49-F238E27FC236}">
                <a16:creationId xmlns:a16="http://schemas.microsoft.com/office/drawing/2014/main" id="{74F8E224-6734-452B-925F-4E5A48E7D70F}"/>
              </a:ext>
            </a:extLst>
          </p:cNvPr>
          <p:cNvSpPr>
            <a:spLocks noChangeShapeType="1"/>
          </p:cNvSpPr>
          <p:nvPr/>
        </p:nvSpPr>
        <p:spPr bwMode="auto">
          <a:xfrm>
            <a:off x="4267200" y="2819400"/>
            <a:ext cx="1752600" cy="0"/>
          </a:xfrm>
          <a:prstGeom prst="line">
            <a:avLst/>
          </a:prstGeom>
          <a:noFill/>
          <a:ln w="25400">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7468" name="Text Box 12">
            <a:extLst>
              <a:ext uri="{FF2B5EF4-FFF2-40B4-BE49-F238E27FC236}">
                <a16:creationId xmlns:a16="http://schemas.microsoft.com/office/drawing/2014/main" id="{4BCADA4F-97BD-4A6B-8093-BD7323EEE187}"/>
              </a:ext>
            </a:extLst>
          </p:cNvPr>
          <p:cNvSpPr txBox="1">
            <a:spLocks noChangeArrowheads="1"/>
          </p:cNvSpPr>
          <p:nvPr/>
        </p:nvSpPr>
        <p:spPr bwMode="auto">
          <a:xfrm>
            <a:off x="4267200" y="1346200"/>
            <a:ext cx="17526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Addresses</a:t>
            </a:r>
          </a:p>
        </p:txBody>
      </p:sp>
      <p:sp>
        <p:nvSpPr>
          <p:cNvPr id="147469" name="Text Box 13">
            <a:extLst>
              <a:ext uri="{FF2B5EF4-FFF2-40B4-BE49-F238E27FC236}">
                <a16:creationId xmlns:a16="http://schemas.microsoft.com/office/drawing/2014/main" id="{E535C845-D3F9-496F-9412-20803BFF4235}"/>
              </a:ext>
            </a:extLst>
          </p:cNvPr>
          <p:cNvSpPr txBox="1">
            <a:spLocks noChangeArrowheads="1"/>
          </p:cNvSpPr>
          <p:nvPr/>
        </p:nvSpPr>
        <p:spPr bwMode="auto">
          <a:xfrm>
            <a:off x="4267200" y="1905000"/>
            <a:ext cx="17526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Data</a:t>
            </a:r>
          </a:p>
        </p:txBody>
      </p:sp>
      <p:sp>
        <p:nvSpPr>
          <p:cNvPr id="147470" name="Text Box 14">
            <a:extLst>
              <a:ext uri="{FF2B5EF4-FFF2-40B4-BE49-F238E27FC236}">
                <a16:creationId xmlns:a16="http://schemas.microsoft.com/office/drawing/2014/main" id="{F01116EC-97F6-4C36-BB5D-46BA9C21DCB3}"/>
              </a:ext>
            </a:extLst>
          </p:cNvPr>
          <p:cNvSpPr txBox="1">
            <a:spLocks noChangeArrowheads="1"/>
          </p:cNvSpPr>
          <p:nvPr/>
        </p:nvSpPr>
        <p:spPr bwMode="auto">
          <a:xfrm>
            <a:off x="4343400" y="2438400"/>
            <a:ext cx="16764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0" i="0" normalizeH="0" noProof="0">
                <a:solidFill>
                  <a:srgbClr val="000066"/>
                </a:solidFill>
                <a:uLnTx/>
                <a:uFillTx/>
                <a:latin typeface="Helvetica" panose="020b0604020202020204" pitchFamily="34" charset="0"/>
                <a:ea typeface="+mn-ea"/>
                <a:cs typeface="+mn-cs"/>
              </a:rPr>
              <a:t>Instructions</a:t>
            </a:r>
          </a:p>
        </p:txBody>
      </p:sp>
      <p:sp>
        <p:nvSpPr>
          <p:cNvPr id="147471" name="Rectangle 15">
            <a:extLst>
              <a:ext uri="{FF2B5EF4-FFF2-40B4-BE49-F238E27FC236}">
                <a16:creationId xmlns:a16="http://schemas.microsoft.com/office/drawing/2014/main" id="{CFA2C53D-CC34-487D-ACD4-F74E9CA063D0}"/>
              </a:ext>
            </a:extLst>
          </p:cNvPr>
          <p:cNvSpPr>
            <a:spLocks noChangeArrowheads="1"/>
          </p:cNvSpPr>
          <p:nvPr/>
        </p:nvSpPr>
        <p:spPr bwMode="auto">
          <a:xfrm>
            <a:off x="6477000" y="2971800"/>
            <a:ext cx="990600" cy="13716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Stack</a:t>
            </a:r>
          </a:p>
        </p:txBody>
      </p:sp>
      <p:sp>
        <p:nvSpPr>
          <p:cNvPr id="147472" name="Rectangle 16">
            <a:extLst>
              <a:ext uri="{FF2B5EF4-FFF2-40B4-BE49-F238E27FC236}">
                <a16:creationId xmlns:a16="http://schemas.microsoft.com/office/drawing/2014/main" id="{DDBB1C0D-7D29-4980-8344-AB718E571431}"/>
              </a:ext>
            </a:extLst>
          </p:cNvPr>
          <p:cNvSpPr>
            <a:spLocks noChangeArrowheads="1"/>
          </p:cNvSpPr>
          <p:nvPr/>
        </p:nvSpPr>
        <p:spPr bwMode="auto">
          <a:xfrm>
            <a:off x="2362200" y="2362200"/>
            <a:ext cx="1371600" cy="685800"/>
          </a:xfrm>
          <a:prstGeom prst="rect">
            <a:avLst/>
          </a:prstGeom>
          <a:solidFill>
            <a:srgbClr val="00CCFF"/>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Condition</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Codes</a:t>
            </a:r>
          </a:p>
        </p:txBody>
      </p:sp>
      <p:sp>
        <p:nvSpPr>
          <p:cNvPr id="147473" name="Rectangle 17">
            <a:extLst>
              <a:ext uri="{FF2B5EF4-FFF2-40B4-BE49-F238E27FC236}">
                <a16:creationId xmlns:a16="http://schemas.microsoft.com/office/drawing/2014/main" id="{69A2DED1-3407-4F54-9450-11E32576D091}"/>
              </a:ext>
            </a:extLst>
          </p:cNvPr>
          <p:cNvSpPr>
            <a:spLocks noGrp="1" noChangeArrowheads="1"/>
          </p:cNvSpPr>
          <p:nvPr>
            <p:ph type="body" sz="half" idx="4294967295"/>
          </p:nvPr>
        </p:nvSpPr>
        <p:spPr>
          <a:xfrm>
            <a:off x="4343400" y="4876800"/>
            <a:ext cx="4076700" cy="1568450"/>
          </a:xfrm>
        </p:spPr>
        <p:txBody>
          <a:bodyPr/>
          <a:lstStyle>
            <a:defPPr/>
          </a:lstStyle>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Memory</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Byte addressable array</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Code, user data, (most) OS data</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6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Includes stack used to support procedures</a:t>
            </a:r>
          </a:p>
          <a:p>
            <a:pPr marL="0" marR="0" lvl="0" indent="0"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endParaRPr lang="en-US" altLang="en-US" sz="2000"/>
          </a:p>
        </p:txBody>
      </p:sp>
      <p:grpSp>
        <p:nvGrpSpPr>
          <p:cNvPr id="18" name="Group 3">
            <a:extLst>
              <a:ext uri="{FF2B5EF4-FFF2-40B4-BE49-F238E27FC236}">
                <a16:creationId xmlns:a16="http://schemas.microsoft.com/office/drawing/2014/main" id="{C305DA67-EA57-4783-B8F9-191347E0236A}"/>
              </a:ext>
            </a:extLst>
          </p:cNvPr>
          <p:cNvGrpSpPr/>
          <p:nvPr/>
        </p:nvGrpSpPr>
        <p:grpSpPr>
          <a:xfrm>
            <a:off x="1" y="0"/>
            <a:ext cx="9143999" cy="6726583"/>
            <a:chExt cx="12192001" cy="6860735"/>
          </a:xfrm>
        </p:grpSpPr>
        <p:pic>
          <p:nvPicPr>
            <p:cNvPr id="19" name="Picture 2" descr="KL Deemed to be University Logo">
              <a:extLst>
                <a:ext uri="{FF2B5EF4-FFF2-40B4-BE49-F238E27FC236}">
                  <a16:creationId xmlns:a16="http://schemas.microsoft.com/office/drawing/2014/main" id="{9D8CB1EB-5C50-4D59-A06D-BDB800749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5AAB57E-7AEB-4083-A4E0-01F65718874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1" name="Rectangle 20">
              <a:extLst>
                <a:ext uri="{FF2B5EF4-FFF2-40B4-BE49-F238E27FC236}">
                  <a16:creationId xmlns:a16="http://schemas.microsoft.com/office/drawing/2014/main" id="{1D3D1B3D-E970-4F93-A026-63BABD6C22AE}"/>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2" name="Rectangle 21">
              <a:extLst>
                <a:ext uri="{FF2B5EF4-FFF2-40B4-BE49-F238E27FC236}">
                  <a16:creationId xmlns:a16="http://schemas.microsoft.com/office/drawing/2014/main" id="{6E469BC9-7D6D-4781-81A7-56EF2482FAE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3" name="Rectangle 22">
              <a:extLst>
                <a:ext uri="{FF2B5EF4-FFF2-40B4-BE49-F238E27FC236}">
                  <a16:creationId xmlns:a16="http://schemas.microsoft.com/office/drawing/2014/main" id="{3C551F26-64B9-4594-80DE-6B1AC298966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4" name="Rectangle 23">
              <a:extLst>
                <a:ext uri="{FF2B5EF4-FFF2-40B4-BE49-F238E27FC236}">
                  <a16:creationId xmlns:a16="http://schemas.microsoft.com/office/drawing/2014/main" id="{0897F7D5-7C27-4FC2-845D-22CEE0DE6A8B}"/>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5" name="Rectangle 24">
              <a:extLst>
                <a:ext uri="{FF2B5EF4-FFF2-40B4-BE49-F238E27FC236}">
                  <a16:creationId xmlns:a16="http://schemas.microsoft.com/office/drawing/2014/main" id="{8E6E2C12-B2B1-4FFE-B869-ECFF2F7C52EF}"/>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6" name="Rectangle 25">
              <a:extLst>
                <a:ext uri="{FF2B5EF4-FFF2-40B4-BE49-F238E27FC236}">
                  <a16:creationId xmlns:a16="http://schemas.microsoft.com/office/drawing/2014/main" id="{F07F7677-D82C-4629-BDA3-335453B8C1D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48482" name="Rectangle 2">
            <a:extLst>
              <a:ext uri="{FF2B5EF4-FFF2-40B4-BE49-F238E27FC236}">
                <a16:creationId xmlns:a16="http://schemas.microsoft.com/office/drawing/2014/main" id="{05DBDEEE-3CD5-4EA1-B278-E03FA5F16B96}"/>
              </a:ext>
            </a:extLst>
          </p:cNvPr>
          <p:cNvSpPr>
            <a:spLocks noChangeArrowheads="1"/>
          </p:cNvSpPr>
          <p:nvPr/>
        </p:nvSpPr>
        <p:spPr bwMode="auto">
          <a:xfrm>
            <a:off x="958850" y="2590800"/>
            <a:ext cx="72707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text</a:t>
            </a:r>
          </a:p>
        </p:txBody>
      </p:sp>
      <p:sp>
        <p:nvSpPr>
          <p:cNvPr id="148483" name="Rectangle 3">
            <a:extLst>
              <a:ext uri="{FF2B5EF4-FFF2-40B4-BE49-F238E27FC236}">
                <a16:creationId xmlns:a16="http://schemas.microsoft.com/office/drawing/2014/main" id="{C733D845-8455-49BF-817A-184B872A6B40}"/>
              </a:ext>
            </a:extLst>
          </p:cNvPr>
          <p:cNvSpPr>
            <a:spLocks noChangeArrowheads="1"/>
          </p:cNvSpPr>
          <p:nvPr/>
        </p:nvSpPr>
        <p:spPr bwMode="auto">
          <a:xfrm>
            <a:off x="958850" y="3810000"/>
            <a:ext cx="72707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text</a:t>
            </a:r>
          </a:p>
        </p:txBody>
      </p:sp>
      <p:sp>
        <p:nvSpPr>
          <p:cNvPr id="148484" name="Rectangle 4">
            <a:extLst>
              <a:ext uri="{FF2B5EF4-FFF2-40B4-BE49-F238E27FC236}">
                <a16:creationId xmlns:a16="http://schemas.microsoft.com/office/drawing/2014/main" id="{90201E09-39A6-4C21-9CCA-5FBE7B7BE9CE}"/>
              </a:ext>
            </a:extLst>
          </p:cNvPr>
          <p:cNvSpPr>
            <a:spLocks noChangeArrowheads="1"/>
          </p:cNvSpPr>
          <p:nvPr/>
        </p:nvSpPr>
        <p:spPr bwMode="auto">
          <a:xfrm>
            <a:off x="685800" y="4876800"/>
            <a:ext cx="100012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binary</a:t>
            </a:r>
          </a:p>
        </p:txBody>
      </p:sp>
      <p:sp>
        <p:nvSpPr>
          <p:cNvPr id="148485" name="Rectangle 5">
            <a:extLst>
              <a:ext uri="{FF2B5EF4-FFF2-40B4-BE49-F238E27FC236}">
                <a16:creationId xmlns:a16="http://schemas.microsoft.com/office/drawing/2014/main" id="{B5577565-B125-47A6-A0A6-6AD11A22A152}"/>
              </a:ext>
            </a:extLst>
          </p:cNvPr>
          <p:cNvSpPr>
            <a:spLocks noChangeArrowheads="1"/>
          </p:cNvSpPr>
          <p:nvPr/>
        </p:nvSpPr>
        <p:spPr bwMode="auto">
          <a:xfrm>
            <a:off x="685800" y="5943600"/>
            <a:ext cx="100012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binary</a:t>
            </a:r>
          </a:p>
        </p:txBody>
      </p:sp>
      <p:sp>
        <p:nvSpPr>
          <p:cNvPr id="148486" name="Line 6">
            <a:extLst>
              <a:ext uri="{FF2B5EF4-FFF2-40B4-BE49-F238E27FC236}">
                <a16:creationId xmlns:a16="http://schemas.microsoft.com/office/drawing/2014/main" id="{A3F59DF8-C336-425F-97C1-EB31F917EE7A}"/>
              </a:ext>
            </a:extLst>
          </p:cNvPr>
          <p:cNvSpPr>
            <a:spLocks noChangeShapeType="1"/>
          </p:cNvSpPr>
          <p:nvPr/>
        </p:nvSpPr>
        <p:spPr bwMode="auto">
          <a:xfrm flipH="1">
            <a:off x="3989388" y="3054350"/>
            <a:ext cx="0" cy="584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8487" name="Rectangle 7">
            <a:extLst>
              <a:ext uri="{FF2B5EF4-FFF2-40B4-BE49-F238E27FC236}">
                <a16:creationId xmlns:a16="http://schemas.microsoft.com/office/drawing/2014/main" id="{7C3315E3-B04C-4582-B6F0-9158C0EB6970}"/>
              </a:ext>
            </a:extLst>
          </p:cNvPr>
          <p:cNvSpPr>
            <a:spLocks noChangeArrowheads="1"/>
          </p:cNvSpPr>
          <p:nvPr/>
        </p:nvSpPr>
        <p:spPr bwMode="auto">
          <a:xfrm>
            <a:off x="4295775" y="3171825"/>
            <a:ext cx="25019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Compiler (</a:t>
            </a:r>
            <a:r>
              <a:rPr kumimoji="0" lang="en-US" altLang="en-US" b="1" i="0" normalizeH="0" noProof="0">
                <a:solidFill>
                  <a:srgbClr val="000066"/>
                </a:solidFill>
                <a:uLnTx/>
                <a:uFillTx/>
                <a:latin typeface="Courier New" panose="02070309020205020404" pitchFamily="49" charset="0"/>
              </a:rPr>
              <a:t>gcc -S</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88" name="Rectangle 8">
            <a:extLst>
              <a:ext uri="{FF2B5EF4-FFF2-40B4-BE49-F238E27FC236}">
                <a16:creationId xmlns:a16="http://schemas.microsoft.com/office/drawing/2014/main" id="{F4F2B753-D414-4547-85A0-06092CEE344F}"/>
              </a:ext>
            </a:extLst>
          </p:cNvPr>
          <p:cNvSpPr>
            <a:spLocks noChangeArrowheads="1"/>
          </p:cNvSpPr>
          <p:nvPr/>
        </p:nvSpPr>
        <p:spPr bwMode="auto">
          <a:xfrm>
            <a:off x="4279900" y="4314825"/>
            <a:ext cx="3048000"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Assembler (</a:t>
            </a:r>
            <a:r>
              <a:rPr kumimoji="0" lang="en-US" altLang="en-US" b="1" i="0" normalizeH="0" noProof="0">
                <a:solidFill>
                  <a:srgbClr val="000066"/>
                </a:solidFill>
                <a:uLnTx/>
                <a:uFillTx/>
                <a:latin typeface="Courier New" panose="02070309020205020404" pitchFamily="49" charset="0"/>
              </a:rPr>
              <a:t>gcc</a:t>
            </a:r>
            <a:r>
              <a:rPr kumimoji="0" lang="en-US" altLang="en-US" b="1" i="0" normalizeH="0" noProof="0">
                <a:solidFill>
                  <a:srgbClr val="000066"/>
                </a:solidFill>
                <a:uLnTx/>
                <a:uFillTx/>
                <a:latin typeface="Helvetica" panose="020b0604020202020204" pitchFamily="34" charset="0"/>
                <a:ea typeface="+mn-ea"/>
                <a:cs typeface="+mn-cs"/>
              </a:rPr>
              <a:t> or </a:t>
            </a:r>
            <a:r>
              <a:rPr kumimoji="0" lang="en-US" altLang="en-US" b="1" i="0" normalizeH="0" noProof="0">
                <a:solidFill>
                  <a:srgbClr val="000066"/>
                </a:solidFill>
                <a:uLnTx/>
                <a:uFillTx/>
                <a:latin typeface="Courier New" panose="02070309020205020404" pitchFamily="49" charset="0"/>
              </a:rPr>
              <a:t>as</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89" name="Rectangle 9">
            <a:extLst>
              <a:ext uri="{FF2B5EF4-FFF2-40B4-BE49-F238E27FC236}">
                <a16:creationId xmlns:a16="http://schemas.microsoft.com/office/drawing/2014/main" id="{8ED39E38-03FF-4424-AB2D-1163784B0D2A}"/>
              </a:ext>
            </a:extLst>
          </p:cNvPr>
          <p:cNvSpPr>
            <a:spLocks noChangeArrowheads="1"/>
          </p:cNvSpPr>
          <p:nvPr/>
        </p:nvSpPr>
        <p:spPr bwMode="auto">
          <a:xfrm>
            <a:off x="1676400" y="5410200"/>
            <a:ext cx="2638425"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Linker (</a:t>
            </a:r>
            <a:r>
              <a:rPr kumimoji="0" lang="en-US" altLang="en-US" b="1" i="0" normalizeH="0" noProof="0">
                <a:solidFill>
                  <a:srgbClr val="000066"/>
                </a:solidFill>
                <a:uLnTx/>
                <a:uFillTx/>
                <a:latin typeface="Courier New" panose="02070309020205020404" pitchFamily="49" charset="0"/>
              </a:rPr>
              <a:t>gcc</a:t>
            </a:r>
            <a:r>
              <a:rPr kumimoji="0" lang="en-US" altLang="en-US" b="1" i="0" normalizeH="0" noProof="0">
                <a:solidFill>
                  <a:srgbClr val="000066"/>
                </a:solidFill>
                <a:uLnTx/>
                <a:uFillTx/>
                <a:latin typeface="Helvetica" panose="020b0604020202020204" pitchFamily="34" charset="0"/>
                <a:ea typeface="+mn-ea"/>
                <a:cs typeface="+mn-cs"/>
              </a:rPr>
              <a:t> or</a:t>
            </a:r>
            <a:r>
              <a:rPr kumimoji="0" lang="en-US" altLang="en-US" b="1" i="0" normalizeH="0" noProof="0">
                <a:solidFill>
                  <a:srgbClr val="000066"/>
                </a:solidFill>
                <a:uLnTx/>
                <a:uFillTx/>
                <a:latin typeface="Courier" pitchFamily="49" charset="0"/>
              </a:rPr>
              <a:t> </a:t>
            </a:r>
            <a:r>
              <a:rPr kumimoji="0" lang="en-US" altLang="en-US" b="1" i="0" normalizeH="0" noProof="0">
                <a:solidFill>
                  <a:srgbClr val="000066"/>
                </a:solidFill>
                <a:uLnTx/>
                <a:uFillTx/>
                <a:latin typeface="Courier New" panose="02070309020205020404" pitchFamily="49" charset="0"/>
              </a:rPr>
              <a:t>ld</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0" name="Rectangle 10">
            <a:extLst>
              <a:ext uri="{FF2B5EF4-FFF2-40B4-BE49-F238E27FC236}">
                <a16:creationId xmlns:a16="http://schemas.microsoft.com/office/drawing/2014/main" id="{BEF71B04-FB4F-41C2-99BF-8238DC49ED0B}"/>
              </a:ext>
            </a:extLst>
          </p:cNvPr>
          <p:cNvSpPr>
            <a:spLocks noChangeArrowheads="1"/>
          </p:cNvSpPr>
          <p:nvPr/>
        </p:nvSpPr>
        <p:spPr bwMode="auto">
          <a:xfrm>
            <a:off x="2357438" y="2579688"/>
            <a:ext cx="3263900" cy="392112"/>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 program (</a:t>
            </a:r>
            <a:r>
              <a:rPr kumimoji="0" lang="en-US" altLang="en-US" b="1" i="0" normalizeH="0" noProof="0">
                <a:solidFill>
                  <a:srgbClr val="000066"/>
                </a:solidFill>
                <a:uLnTx/>
                <a:uFillTx/>
                <a:latin typeface="Courier New" panose="02070309020205020404" pitchFamily="49" charset="0"/>
              </a:rPr>
              <a:t>p1.c p2.c</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1" name="Rectangle 11">
            <a:extLst>
              <a:ext uri="{FF2B5EF4-FFF2-40B4-BE49-F238E27FC236}">
                <a16:creationId xmlns:a16="http://schemas.microsoft.com/office/drawing/2014/main" id="{60CE1185-586B-4FC7-B60B-0C013F5109F5}"/>
              </a:ext>
            </a:extLst>
          </p:cNvPr>
          <p:cNvSpPr>
            <a:spLocks noChangeArrowheads="1"/>
          </p:cNvSpPr>
          <p:nvPr/>
        </p:nvSpPr>
        <p:spPr bwMode="auto">
          <a:xfrm>
            <a:off x="2243138" y="3657600"/>
            <a:ext cx="3492500" cy="392113"/>
          </a:xfrm>
          <a:prstGeom prst="rect">
            <a:avLst/>
          </a:prstGeom>
          <a:solidFill>
            <a:srgbClr val="FFFF99"/>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Asm program (</a:t>
            </a:r>
            <a:r>
              <a:rPr kumimoji="0" lang="en-US" altLang="en-US" b="1" i="0" normalizeH="0" noProof="0">
                <a:solidFill>
                  <a:srgbClr val="000066"/>
                </a:solidFill>
                <a:uLnTx/>
                <a:uFillTx/>
                <a:latin typeface="Courier New" panose="02070309020205020404" pitchFamily="49" charset="0"/>
              </a:rPr>
              <a:t>p1.s p2.s</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2" name="Rectangle 12">
            <a:extLst>
              <a:ext uri="{FF2B5EF4-FFF2-40B4-BE49-F238E27FC236}">
                <a16:creationId xmlns:a16="http://schemas.microsoft.com/office/drawing/2014/main" id="{0E418FAD-9B0E-4F0F-BE66-DB159C18CE62}"/>
              </a:ext>
            </a:extLst>
          </p:cNvPr>
          <p:cNvSpPr>
            <a:spLocks noChangeArrowheads="1"/>
          </p:cNvSpPr>
          <p:nvPr/>
        </p:nvSpPr>
        <p:spPr bwMode="auto">
          <a:xfrm>
            <a:off x="2128838" y="4800600"/>
            <a:ext cx="3721100" cy="392113"/>
          </a:xfrm>
          <a:prstGeom prst="rect">
            <a:avLst/>
          </a:prstGeom>
          <a:solidFill>
            <a:srgbClr val="CCFF33"/>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Object program (</a:t>
            </a:r>
            <a:r>
              <a:rPr kumimoji="0" lang="en-US" altLang="en-US" b="1" i="0" normalizeH="0" noProof="0">
                <a:solidFill>
                  <a:srgbClr val="000066"/>
                </a:solidFill>
                <a:uLnTx/>
                <a:uFillTx/>
                <a:latin typeface="Courier New" panose="02070309020205020404" pitchFamily="49" charset="0"/>
              </a:rPr>
              <a:t>p1.o p2.o</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3" name="Rectangle 13">
            <a:extLst>
              <a:ext uri="{FF2B5EF4-FFF2-40B4-BE49-F238E27FC236}">
                <a16:creationId xmlns:a16="http://schemas.microsoft.com/office/drawing/2014/main" id="{41E3A81A-3626-47F6-AE61-77D64978E820}"/>
              </a:ext>
            </a:extLst>
          </p:cNvPr>
          <p:cNvSpPr>
            <a:spLocks noChangeArrowheads="1"/>
          </p:cNvSpPr>
          <p:nvPr/>
        </p:nvSpPr>
        <p:spPr bwMode="auto">
          <a:xfrm>
            <a:off x="2133600" y="5943600"/>
            <a:ext cx="3748088" cy="392113"/>
          </a:xfrm>
          <a:prstGeom prst="rect">
            <a:avLst/>
          </a:prstGeom>
          <a:solidFill>
            <a:srgbClr val="CC99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Executable program (</a:t>
            </a:r>
            <a:r>
              <a:rPr kumimoji="0" lang="en-US" altLang="en-US" b="1" i="0" normalizeH="0" noProof="0">
                <a:solidFill>
                  <a:srgbClr val="000066"/>
                </a:solidFill>
                <a:uLnTx/>
                <a:uFillTx/>
                <a:latin typeface="Courier New" panose="02070309020205020404" pitchFamily="49" charset="0"/>
              </a:rPr>
              <a:t>p</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4" name="Line 14">
            <a:extLst>
              <a:ext uri="{FF2B5EF4-FFF2-40B4-BE49-F238E27FC236}">
                <a16:creationId xmlns:a16="http://schemas.microsoft.com/office/drawing/2014/main" id="{C66724BC-62DE-454C-8FA5-24017A7A745B}"/>
              </a:ext>
            </a:extLst>
          </p:cNvPr>
          <p:cNvSpPr>
            <a:spLocks noChangeShapeType="1"/>
          </p:cNvSpPr>
          <p:nvPr/>
        </p:nvSpPr>
        <p:spPr bwMode="auto">
          <a:xfrm flipH="1">
            <a:off x="3989388" y="4197350"/>
            <a:ext cx="0" cy="584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8495" name="Line 15">
            <a:extLst>
              <a:ext uri="{FF2B5EF4-FFF2-40B4-BE49-F238E27FC236}">
                <a16:creationId xmlns:a16="http://schemas.microsoft.com/office/drawing/2014/main" id="{4D4B36CA-8965-453C-8AB2-20FD7BCA22D0}"/>
              </a:ext>
            </a:extLst>
          </p:cNvPr>
          <p:cNvSpPr>
            <a:spLocks noChangeShapeType="1"/>
          </p:cNvSpPr>
          <p:nvPr/>
        </p:nvSpPr>
        <p:spPr bwMode="auto">
          <a:xfrm flipH="1">
            <a:off x="3989388" y="5340350"/>
            <a:ext cx="0" cy="5842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8496" name="Rectangle 16">
            <a:extLst>
              <a:ext uri="{FF2B5EF4-FFF2-40B4-BE49-F238E27FC236}">
                <a16:creationId xmlns:a16="http://schemas.microsoft.com/office/drawing/2014/main" id="{04E6814D-0C94-4C56-BA37-A9068CAECB8F}"/>
              </a:ext>
            </a:extLst>
          </p:cNvPr>
          <p:cNvSpPr>
            <a:spLocks noChangeArrowheads="1"/>
          </p:cNvSpPr>
          <p:nvPr/>
        </p:nvSpPr>
        <p:spPr bwMode="auto">
          <a:xfrm>
            <a:off x="6248400" y="4800600"/>
            <a:ext cx="2044700" cy="666750"/>
          </a:xfrm>
          <a:prstGeom prst="rect">
            <a:avLst/>
          </a:prstGeom>
          <a:solidFill>
            <a:srgbClr val="CCFF33"/>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Static libraries (</a:t>
            </a:r>
            <a:r>
              <a:rPr kumimoji="0" lang="en-US" altLang="en-US" b="1" i="0" normalizeH="0" noProof="0">
                <a:solidFill>
                  <a:srgbClr val="000066"/>
                </a:solidFill>
                <a:uLnTx/>
                <a:uFillTx/>
                <a:latin typeface="Courier New" panose="02070309020205020404" pitchFamily="49" charset="0"/>
              </a:rPr>
              <a:t>.a</a:t>
            </a:r>
            <a:r>
              <a:rPr kumimoji="0" lang="en-US" altLang="en-US" b="1" i="0" normalizeH="0" noProof="0">
                <a:solidFill>
                  <a:srgbClr val="000066"/>
                </a:solidFill>
                <a:uLnTx/>
                <a:uFillTx/>
                <a:latin typeface="Helvetica" panose="020b0604020202020204" pitchFamily="34" charset="0"/>
                <a:ea typeface="+mn-ea"/>
                <a:cs typeface="+mn-cs"/>
              </a:rPr>
              <a:t>)</a:t>
            </a:r>
          </a:p>
        </p:txBody>
      </p:sp>
      <p:sp>
        <p:nvSpPr>
          <p:cNvPr id="148497" name="Line 17">
            <a:extLst>
              <a:ext uri="{FF2B5EF4-FFF2-40B4-BE49-F238E27FC236}">
                <a16:creationId xmlns:a16="http://schemas.microsoft.com/office/drawing/2014/main" id="{2011B47C-D8BB-4F11-80E8-D7DFFEB581B6}"/>
              </a:ext>
            </a:extLst>
          </p:cNvPr>
          <p:cNvSpPr>
            <a:spLocks noChangeShapeType="1"/>
          </p:cNvSpPr>
          <p:nvPr/>
        </p:nvSpPr>
        <p:spPr bwMode="auto">
          <a:xfrm flipH="1">
            <a:off x="5257800" y="5029200"/>
            <a:ext cx="990600" cy="9144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48498" name="Rectangle 18">
            <a:extLst>
              <a:ext uri="{FF2B5EF4-FFF2-40B4-BE49-F238E27FC236}">
                <a16:creationId xmlns:a16="http://schemas.microsoft.com/office/drawing/2014/main" id="{269C5598-DEB7-44C8-B2FF-639199F6390B}"/>
              </a:ext>
            </a:extLst>
          </p:cNvPr>
          <p:cNvSpPr>
            <a:spLocks noGrp="1" noChangeArrowheads="1"/>
          </p:cNvSpPr>
          <p:nvPr>
            <p:ph type="title"/>
          </p:nvPr>
        </p:nvSpPr>
        <p:spPr>
          <a:xfrm>
            <a:off x="331788" y="285750"/>
            <a:ext cx="6297612"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Turning C into Object Code</a:t>
            </a:r>
          </a:p>
        </p:txBody>
      </p:sp>
      <p:sp>
        <p:nvSpPr>
          <p:cNvPr id="148499" name="Rectangle 19">
            <a:extLst>
              <a:ext uri="{FF2B5EF4-FFF2-40B4-BE49-F238E27FC236}">
                <a16:creationId xmlns:a16="http://schemas.microsoft.com/office/drawing/2014/main" id="{58F576C4-72AF-474F-80E0-0268D9BC34CD}"/>
              </a:ext>
            </a:extLst>
          </p:cNvPr>
          <p:cNvSpPr>
            <a:spLocks noGrp="1" noChangeArrowheads="1"/>
          </p:cNvSpPr>
          <p:nvPr>
            <p:ph type="body" idx="4294967295"/>
          </p:nvPr>
        </p:nvSpPr>
        <p:spPr>
          <a:xfrm>
            <a:off x="290513" y="990600"/>
            <a:ext cx="8307387" cy="1463675"/>
          </a:xfrm>
        </p:spPr>
        <p:txBody>
          <a:bodyPr/>
          <a:lstStyle>
            <a:defPPr/>
          </a:lstStyle>
          <a:p>
            <a:pPr marL="560388" marR="0" lvl="1" indent="-222250" algn="l" defTabSz="895350" fontAlgn="base">
              <a:lnSpc>
                <a:spcPct val="100000"/>
              </a:lnSpc>
              <a:spcBef>
                <a:spcPct val="25000"/>
              </a:spcBef>
              <a:spcAft>
                <a:spcPct val="0"/>
              </a:spcAft>
              <a:buSzPct val="75000"/>
              <a:buChar char="n"/>
              <a:tabLst>
                <a:tab pos="2286000"/>
                <a:tab pos="35433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Code in files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p1.c p2.c</a:t>
            </a:r>
            <a:endParaRPr lang="en-US" altLang="en-US">
              <a:latin typeface="Courier" pitchFamily="49" charset="0"/>
            </a:endParaRPr>
          </a:p>
          <a:p>
            <a:pPr marL="560388" marR="0" lvl="1" indent="-222250" algn="l" defTabSz="895350" fontAlgn="base">
              <a:lnSpc>
                <a:spcPct val="100000"/>
              </a:lnSpc>
              <a:spcBef>
                <a:spcPct val="25000"/>
              </a:spcBef>
              <a:spcAft>
                <a:spcPct val="0"/>
              </a:spcAft>
              <a:buSzPct val="75000"/>
              <a:buChar char="n"/>
              <a:tabLst>
                <a:tab pos="2286000"/>
                <a:tab pos="35433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Compile with command: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gcc -O p1.c p2.c -o p</a:t>
            </a:r>
            <a:endParaRPr lang="en-US" altLang="en-US">
              <a:latin typeface="Courier" pitchFamily="49" charset="0"/>
            </a:endParaRPr>
          </a:p>
          <a:p>
            <a:pPr marL="839788" marR="0" lvl="2" indent="-165100" algn="l" defTabSz="895350" fontAlgn="base">
              <a:lnSpc>
                <a:spcPct val="107000"/>
              </a:lnSpc>
              <a:spcBef>
                <a:spcPct val="10000"/>
              </a:spcBef>
              <a:spcAft>
                <a:spcPct val="0"/>
              </a:spcAft>
              <a:buSzPct val="90000"/>
              <a:buChar char="l"/>
              <a:tabLst>
                <a:tab pos="2286000"/>
                <a:tab pos="35433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Use optimizations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-O</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a:t>
            </a:r>
          </a:p>
          <a:p>
            <a:pPr marL="839788" marR="0" lvl="2" indent="-165100" algn="l" defTabSz="895350" fontAlgn="base">
              <a:lnSpc>
                <a:spcPct val="107000"/>
              </a:lnSpc>
              <a:spcBef>
                <a:spcPct val="10000"/>
              </a:spcBef>
              <a:spcAft>
                <a:spcPct val="0"/>
              </a:spcAft>
              <a:buSzPct val="90000"/>
              <a:buChar char="l"/>
              <a:tabLst>
                <a:tab pos="2286000"/>
                <a:tab pos="35433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Put resulting binary in file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p</a:t>
            </a:r>
            <a:endParaRPr lang="en-US" altLang="en-US"/>
          </a:p>
        </p:txBody>
      </p:sp>
      <p:grpSp>
        <p:nvGrpSpPr>
          <p:cNvPr id="20" name="Group 3">
            <a:extLst>
              <a:ext uri="{FF2B5EF4-FFF2-40B4-BE49-F238E27FC236}">
                <a16:creationId xmlns:a16="http://schemas.microsoft.com/office/drawing/2014/main" id="{CD7E49BE-5F04-447B-8C24-4B0795A819C1}"/>
              </a:ext>
            </a:extLst>
          </p:cNvPr>
          <p:cNvGrpSpPr/>
          <p:nvPr/>
        </p:nvGrpSpPr>
        <p:grpSpPr>
          <a:xfrm>
            <a:off x="1" y="0"/>
            <a:ext cx="9143999" cy="6726583"/>
            <a:chExt cx="12192001" cy="6860735"/>
          </a:xfrm>
        </p:grpSpPr>
        <p:pic>
          <p:nvPicPr>
            <p:cNvPr id="21" name="Picture 2" descr="KL Deemed to be University Logo">
              <a:extLst>
                <a:ext uri="{FF2B5EF4-FFF2-40B4-BE49-F238E27FC236}">
                  <a16:creationId xmlns:a16="http://schemas.microsoft.com/office/drawing/2014/main" id="{B8935D30-40A3-4E54-AB01-C806B73FA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B544218-653F-4E16-BB4A-EA540859D59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3" name="Rectangle 22">
              <a:extLst>
                <a:ext uri="{FF2B5EF4-FFF2-40B4-BE49-F238E27FC236}">
                  <a16:creationId xmlns:a16="http://schemas.microsoft.com/office/drawing/2014/main" id="{E93EF55F-A22A-42F2-8BF2-C9F9F4A13B0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4" name="Rectangle 23">
              <a:extLst>
                <a:ext uri="{FF2B5EF4-FFF2-40B4-BE49-F238E27FC236}">
                  <a16:creationId xmlns:a16="http://schemas.microsoft.com/office/drawing/2014/main" id="{62B39225-E703-48A4-B990-FF02E2718CDD}"/>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5" name="Rectangle 24">
              <a:extLst>
                <a:ext uri="{FF2B5EF4-FFF2-40B4-BE49-F238E27FC236}">
                  <a16:creationId xmlns:a16="http://schemas.microsoft.com/office/drawing/2014/main" id="{2A155122-1A4F-4E03-B324-DB5F2E7AC7E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6" name="Rectangle 25">
              <a:extLst>
                <a:ext uri="{FF2B5EF4-FFF2-40B4-BE49-F238E27FC236}">
                  <a16:creationId xmlns:a16="http://schemas.microsoft.com/office/drawing/2014/main" id="{18A068BE-A2F4-4030-9C4E-925B9A8F9C8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7" name="Rectangle 26">
              <a:extLst>
                <a:ext uri="{FF2B5EF4-FFF2-40B4-BE49-F238E27FC236}">
                  <a16:creationId xmlns:a16="http://schemas.microsoft.com/office/drawing/2014/main" id="{4EE385DD-B898-4BAC-B551-B62F73AFF639}"/>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8" name="Rectangle 27">
              <a:extLst>
                <a:ext uri="{FF2B5EF4-FFF2-40B4-BE49-F238E27FC236}">
                  <a16:creationId xmlns:a16="http://schemas.microsoft.com/office/drawing/2014/main" id="{BC66398A-C565-4130-828D-332B50DBE1B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49506" name="Rectangle 2">
            <a:extLst>
              <a:ext uri="{FF2B5EF4-FFF2-40B4-BE49-F238E27FC236}">
                <a16:creationId xmlns:a16="http://schemas.microsoft.com/office/drawing/2014/main" id="{726EE6DC-E4FC-40C4-81CB-8D6AC8EC4E35}"/>
              </a:ext>
            </a:extLst>
          </p:cNvPr>
          <p:cNvSpPr>
            <a:spLocks noGrp="1" noChangeArrowheads="1"/>
          </p:cNvSpPr>
          <p:nvPr>
            <p:ph type="title"/>
          </p:nvPr>
        </p:nvSpPr>
        <p:spPr>
          <a:xfrm>
            <a:off x="265113" y="285750"/>
            <a:ext cx="6007100" cy="555625"/>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Compiling Into Assembly</a:t>
            </a:r>
          </a:p>
        </p:txBody>
      </p:sp>
      <p:sp>
        <p:nvSpPr>
          <p:cNvPr id="149507" name="Rectangle 3">
            <a:extLst>
              <a:ext uri="{FF2B5EF4-FFF2-40B4-BE49-F238E27FC236}">
                <a16:creationId xmlns:a16="http://schemas.microsoft.com/office/drawing/2014/main" id="{3CF7EA9E-0151-4F07-BC93-2AE63815E5C5}"/>
              </a:ext>
            </a:extLst>
          </p:cNvPr>
          <p:cNvSpPr>
            <a:spLocks noGrp="1" noChangeArrowheads="1"/>
          </p:cNvSpPr>
          <p:nvPr>
            <p:ph type="body" idx="4294967295"/>
          </p:nvPr>
        </p:nvSpPr>
        <p:spPr>
          <a:xfrm>
            <a:off x="949325" y="1143000"/>
            <a:ext cx="1622425" cy="363538"/>
          </a:xfrm>
          <a:noFill/>
          <a:extLst>
            <a:ext uri="{91240B29-F687-4F45-9708-019B960494DF}">
              <a14:hiddenLine xmlns:a14="http://schemas.microsoft.com/office/drawing/2010/main" w="12700">
                <a:solidFill>
                  <a:schemeClr val="tx1"/>
                </a:solidFill>
                <a:miter lim="800000"/>
                <a:headEnd/>
                <a:tailEnd/>
              </a14:hiddenLine>
            </a:ext>
          </a:extLst>
        </p:spPr>
        <p:txBody>
          <a:bodyPr lIns="90487" tIns="44450" rIns="90487" bIns="44450"/>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C Code</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endParaRPr lang="en-US" altLang="en-US"/>
          </a:p>
        </p:txBody>
      </p:sp>
      <p:sp>
        <p:nvSpPr>
          <p:cNvPr id="149508" name="Rectangle 4">
            <a:extLst>
              <a:ext uri="{FF2B5EF4-FFF2-40B4-BE49-F238E27FC236}">
                <a16:creationId xmlns:a16="http://schemas.microsoft.com/office/drawing/2014/main" id="{8386A1C0-1318-43B0-B194-4CFC031D71E4}"/>
              </a:ext>
            </a:extLst>
          </p:cNvPr>
          <p:cNvSpPr>
            <a:spLocks noChangeArrowheads="1"/>
          </p:cNvSpPr>
          <p:nvPr/>
        </p:nvSpPr>
        <p:spPr bwMode="auto">
          <a:xfrm>
            <a:off x="304800" y="1600200"/>
            <a:ext cx="3883025" cy="1474788"/>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int sum(int x, int 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 = x+y;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return 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49509" name="Rectangle 5">
            <a:extLst>
              <a:ext uri="{FF2B5EF4-FFF2-40B4-BE49-F238E27FC236}">
                <a16:creationId xmlns:a16="http://schemas.microsoft.com/office/drawing/2014/main" id="{309C2D1B-1BC0-4AB0-8D5B-963124386946}"/>
              </a:ext>
            </a:extLst>
          </p:cNvPr>
          <p:cNvSpPr>
            <a:spLocks noChangeArrowheads="1"/>
          </p:cNvSpPr>
          <p:nvPr/>
        </p:nvSpPr>
        <p:spPr bwMode="auto">
          <a:xfrm>
            <a:off x="4724400" y="1111250"/>
            <a:ext cx="35941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223838" indent="-223838" algn="l" defTabSz="895350" fontAlgn="base">
              <a:lnSpc>
                <a:spcPct val="90000"/>
              </a:lnSpc>
              <a:spcBef>
                <a:spcPct val="3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2400" b="1" i="0" normalizeH="0" noProof="0">
                <a:solidFill>
                  <a:schemeClr val="tx2"/>
                </a:solidFill>
                <a:uLnTx/>
                <a:uFillTx/>
                <a:latin typeface="Helvetica" panose="020b0604020202020204" pitchFamily="34" charset="0"/>
              </a:rPr>
              <a:t>Generated Assembly</a:t>
            </a:r>
          </a:p>
          <a:p>
            <a:pPr marL="223838" indent="-223838" algn="ctr" defTabSz="895350"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a:solidFill>
                <a:schemeClr val="tx2"/>
              </a:solidFill>
              <a:latin typeface="Helvetica" panose="020b0604020202020204" pitchFamily="34" charset="0"/>
            </a:endParaRPr>
          </a:p>
        </p:txBody>
      </p:sp>
      <p:sp>
        <p:nvSpPr>
          <p:cNvPr id="149510" name="Rectangle 6">
            <a:extLst>
              <a:ext uri="{FF2B5EF4-FFF2-40B4-BE49-F238E27FC236}">
                <a16:creationId xmlns:a16="http://schemas.microsoft.com/office/drawing/2014/main" id="{C7D80601-2BE6-473F-B3C8-34AF2304578F}"/>
              </a:ext>
            </a:extLst>
          </p:cNvPr>
          <p:cNvSpPr>
            <a:spLocks noChangeArrowheads="1"/>
          </p:cNvSpPr>
          <p:nvPr/>
        </p:nvSpPr>
        <p:spPr bwMode="auto">
          <a:xfrm>
            <a:off x="4495800" y="1592263"/>
            <a:ext cx="4195763" cy="2298700"/>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_sum:</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pushl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addl 8(%ebp),%eax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popl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a:t>
            </a:r>
          </a:p>
        </p:txBody>
      </p:sp>
      <p:sp>
        <p:nvSpPr>
          <p:cNvPr id="149511" name="Rectangle 7">
            <a:extLst>
              <a:ext uri="{FF2B5EF4-FFF2-40B4-BE49-F238E27FC236}">
                <a16:creationId xmlns:a16="http://schemas.microsoft.com/office/drawing/2014/main" id="{21C64C96-D5CB-4ADE-A342-A6151FA4FE32}"/>
              </a:ext>
            </a:extLst>
          </p:cNvPr>
          <p:cNvSpPr>
            <a:spLocks noChangeArrowheads="1"/>
          </p:cNvSpPr>
          <p:nvPr/>
        </p:nvSpPr>
        <p:spPr bwMode="auto">
          <a:xfrm>
            <a:off x="457200" y="4038600"/>
            <a:ext cx="3502025" cy="11890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l" fontAlgn="base">
              <a:lnSpc>
                <a:spcPct val="100000"/>
              </a:lnSpc>
              <a:spcBef>
                <a:spcPct val="5000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Obtain with command</a:t>
            </a:r>
          </a:p>
          <a:p>
            <a:pPr marL="457200" lvl="1" algn="l" fontAlgn="base">
              <a:lnSpc>
                <a:spcPct val="100000"/>
              </a:lnSpc>
              <a:spcBef>
                <a:spcPct val="5000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gcc -O -S code.c</a:t>
            </a:r>
          </a:p>
          <a:p>
            <a:pPr algn="l" fontAlgn="base">
              <a:lnSpc>
                <a:spcPct val="100000"/>
              </a:lnSpc>
              <a:spcBef>
                <a:spcPct val="5000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Produces file </a:t>
            </a:r>
            <a:r>
              <a:rPr kumimoji="0" lang="en-US" altLang="en-US" b="1" i="0" normalizeH="0" noProof="0">
                <a:solidFill>
                  <a:srgbClr val="000066"/>
                </a:solidFill>
                <a:uLnTx/>
                <a:uFillTx/>
                <a:latin typeface="Courier New" panose="02070309020205020404" pitchFamily="49" charset="0"/>
              </a:rPr>
              <a:t>code.s</a:t>
            </a:r>
          </a:p>
        </p:txBody>
      </p:sp>
      <p:grpSp>
        <p:nvGrpSpPr>
          <p:cNvPr id="8" name="Group 3">
            <a:extLst>
              <a:ext uri="{FF2B5EF4-FFF2-40B4-BE49-F238E27FC236}">
                <a16:creationId xmlns:a16="http://schemas.microsoft.com/office/drawing/2014/main" id="{BA47D083-A332-4C83-B817-3241033725F0}"/>
              </a:ext>
            </a:extLst>
          </p:cNvPr>
          <p:cNvGrpSpPr/>
          <p:nvPr/>
        </p:nvGrpSpPr>
        <p:grpSpPr>
          <a:xfrm>
            <a:off x="1" y="55217"/>
            <a:ext cx="9143999" cy="6726583"/>
            <a:chExt cx="12192001" cy="6860735"/>
          </a:xfrm>
        </p:grpSpPr>
        <p:pic>
          <p:nvPicPr>
            <p:cNvPr id="9" name="Picture 2" descr="KL Deemed to be University Logo">
              <a:extLst>
                <a:ext uri="{FF2B5EF4-FFF2-40B4-BE49-F238E27FC236}">
                  <a16:creationId xmlns:a16="http://schemas.microsoft.com/office/drawing/2014/main" id="{8E3223E7-9170-4E00-8793-676935B63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115F28B-F2F1-4C1A-880E-34D42761F59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50034ED7-3910-4AAF-AFE4-C73C6824D85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30B5CEC0-3C1E-451C-B7A5-3016CA16EA2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BC391475-16FD-4A68-9749-9F6FE2230F0B}"/>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17752003-364A-4252-8360-9368742CE150}"/>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5D16C219-33EF-4757-91F9-0F343EDDFCFC}"/>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4309D1BB-E17D-47F1-9134-CD682656A5D2}"/>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0530" name="Rectangle 2">
            <a:extLst>
              <a:ext uri="{FF2B5EF4-FFF2-40B4-BE49-F238E27FC236}">
                <a16:creationId xmlns:a16="http://schemas.microsoft.com/office/drawing/2014/main" id="{0005CD13-A2BC-495E-843D-230F91B5AD09}"/>
              </a:ext>
            </a:extLst>
          </p:cNvPr>
          <p:cNvSpPr>
            <a:spLocks noGrp="1" noChangeArrowheads="1"/>
          </p:cNvSpPr>
          <p:nvPr>
            <p:ph type="title"/>
          </p:nvPr>
        </p:nvSpPr>
        <p:spPr>
          <a:xfrm>
            <a:off x="198438" y="285750"/>
            <a:ext cx="611822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Assembly Characteristics</a:t>
            </a:r>
          </a:p>
        </p:txBody>
      </p:sp>
      <p:sp>
        <p:nvSpPr>
          <p:cNvPr id="150531" name="Rectangle 3">
            <a:extLst>
              <a:ext uri="{FF2B5EF4-FFF2-40B4-BE49-F238E27FC236}">
                <a16:creationId xmlns:a16="http://schemas.microsoft.com/office/drawing/2014/main" id="{227D6D82-9638-422A-97CE-581461809102}"/>
              </a:ext>
            </a:extLst>
          </p:cNvPr>
          <p:cNvSpPr>
            <a:spLocks noGrp="1" noChangeArrowheads="1"/>
          </p:cNvSpPr>
          <p:nvPr>
            <p:ph type="body" idx="4294967295"/>
          </p:nvPr>
        </p:nvSpPr>
        <p:spPr>
          <a:xfrm>
            <a:off x="290513" y="914400"/>
            <a:ext cx="8548687" cy="5530850"/>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Minimal data types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Integer data of 1, 2, or 4 bytes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Data values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Addresses (untyped pointers)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Floating-point data of 4, 8, or 10 bytes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No aggregate types such as arrays or structures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Just contiguously allocated bytes in memory</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Primitive operations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Perform arithmetic function on register or memory data</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Transfer data between memory and register</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Load data from memory into register</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Store register data into memory</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Transfer control</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Unconditional jumps to/from procedures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Conditional branches</a:t>
            </a:r>
          </a:p>
        </p:txBody>
      </p:sp>
      <p:grpSp>
        <p:nvGrpSpPr>
          <p:cNvPr id="4" name="Group 3">
            <a:extLst>
              <a:ext uri="{FF2B5EF4-FFF2-40B4-BE49-F238E27FC236}">
                <a16:creationId xmlns:a16="http://schemas.microsoft.com/office/drawing/2014/main" id="{0FBDEBB3-0CB2-4637-AC45-6E87BF4EE72B}"/>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6261B525-662F-4FFE-9D5D-768CFB99C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3E2AF7A-58B5-4F38-BC7D-638E508C18D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819B223E-BDC0-4204-93B4-3B811AA5920B}"/>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2B339FC7-838F-4C13-B5C0-E2A23719649E}"/>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6D728262-6BF6-4C82-998A-1FDCD94ADAF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27166349-4EBE-466C-9BF8-F583B2C92C16}"/>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A145E852-DB93-4C81-9792-F7783DB9A02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53074436-22B5-4E97-A4BA-690131A2CF9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1554" name="Rectangle 2">
            <a:extLst>
              <a:ext uri="{FF2B5EF4-FFF2-40B4-BE49-F238E27FC236}">
                <a16:creationId xmlns:a16="http://schemas.microsoft.com/office/drawing/2014/main" id="{AE99041B-F64A-4FB5-A6CC-C2FDBC396695}"/>
              </a:ext>
            </a:extLst>
          </p:cNvPr>
          <p:cNvSpPr>
            <a:spLocks noChangeArrowheads="1"/>
          </p:cNvSpPr>
          <p:nvPr/>
        </p:nvSpPr>
        <p:spPr bwMode="auto">
          <a:xfrm>
            <a:off x="342900" y="914400"/>
            <a:ext cx="25146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223838" indent="-223838" algn="l" defTabSz="895350" fontAlgn="base">
              <a:lnSpc>
                <a:spcPct val="90000"/>
              </a:lnSpc>
              <a:spcBef>
                <a:spcPct val="3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2400" b="1" i="0" normalizeH="0" noProof="0">
                <a:solidFill>
                  <a:schemeClr val="tx2"/>
                </a:solidFill>
                <a:uLnTx/>
                <a:uFillTx/>
                <a:latin typeface="Helvetica" panose="020b0604020202020204" pitchFamily="34" charset="0"/>
              </a:rPr>
              <a:t>Code for </a:t>
            </a:r>
            <a:r>
              <a:rPr kumimoji="0" lang="en-US" altLang="en-US" sz="2400" b="1" i="0" normalizeH="0" noProof="0">
                <a:solidFill>
                  <a:srgbClr val="000066"/>
                </a:solidFill>
                <a:uLnTx/>
                <a:uFillTx/>
                <a:latin typeface="Courier New" panose="02070309020205020404" pitchFamily="49" charset="0"/>
              </a:rPr>
              <a:t>sum</a:t>
            </a:r>
            <a:endParaRPr lang="en-US" altLang="en-US">
              <a:solidFill>
                <a:schemeClr val="tx2"/>
              </a:solidFill>
              <a:latin typeface="Helvetica" panose="020b0604020202020204" pitchFamily="34" charset="0"/>
            </a:endParaRPr>
          </a:p>
          <a:p>
            <a:pPr marL="223838" indent="-223838" algn="ctr" defTabSz="895350"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a:solidFill>
                <a:schemeClr val="tx2"/>
              </a:solidFill>
              <a:latin typeface="Helvetica" panose="020b0604020202020204" pitchFamily="34" charset="0"/>
            </a:endParaRPr>
          </a:p>
        </p:txBody>
      </p:sp>
      <p:sp>
        <p:nvSpPr>
          <p:cNvPr id="151555" name="Rectangle 3">
            <a:extLst>
              <a:ext uri="{FF2B5EF4-FFF2-40B4-BE49-F238E27FC236}">
                <a16:creationId xmlns:a16="http://schemas.microsoft.com/office/drawing/2014/main" id="{F05FC73F-F431-4449-8923-4C387E41D52F}"/>
              </a:ext>
            </a:extLst>
          </p:cNvPr>
          <p:cNvSpPr>
            <a:spLocks noChangeArrowheads="1"/>
          </p:cNvSpPr>
          <p:nvPr/>
        </p:nvSpPr>
        <p:spPr bwMode="auto">
          <a:xfrm>
            <a:off x="344488" y="1447800"/>
            <a:ext cx="2511425" cy="3933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0x401040 &lt;sum&gt;:	0x55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0x89</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0xe5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0x8b</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0x45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0x0c</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0x03</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0x45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0x08</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0x89</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0xec</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0x5d</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0xc3</a:t>
            </a:r>
          </a:p>
        </p:txBody>
      </p:sp>
      <p:sp>
        <p:nvSpPr>
          <p:cNvPr id="151556" name="Rectangle 4">
            <a:extLst>
              <a:ext uri="{FF2B5EF4-FFF2-40B4-BE49-F238E27FC236}">
                <a16:creationId xmlns:a16="http://schemas.microsoft.com/office/drawing/2014/main" id="{22D9E610-95D0-4BE1-B038-140EAFFB763D}"/>
              </a:ext>
            </a:extLst>
          </p:cNvPr>
          <p:cNvSpPr>
            <a:spLocks noGrp="1" noChangeArrowheads="1"/>
          </p:cNvSpPr>
          <p:nvPr>
            <p:ph type="title"/>
          </p:nvPr>
        </p:nvSpPr>
        <p:spPr>
          <a:xfrm>
            <a:off x="198438" y="285750"/>
            <a:ext cx="484822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Object Code</a:t>
            </a:r>
          </a:p>
        </p:txBody>
      </p:sp>
      <p:sp>
        <p:nvSpPr>
          <p:cNvPr id="151557" name="Rectangle 5">
            <a:extLst>
              <a:ext uri="{FF2B5EF4-FFF2-40B4-BE49-F238E27FC236}">
                <a16:creationId xmlns:a16="http://schemas.microsoft.com/office/drawing/2014/main" id="{A248EC73-BFD3-4C53-8E2D-F730FCCC216E}"/>
              </a:ext>
            </a:extLst>
          </p:cNvPr>
          <p:cNvSpPr>
            <a:spLocks noGrp="1" noChangeArrowheads="1"/>
          </p:cNvSpPr>
          <p:nvPr>
            <p:ph type="body" idx="4294967295"/>
          </p:nvPr>
        </p:nvSpPr>
        <p:spPr>
          <a:xfrm>
            <a:off x="3505200" y="838200"/>
            <a:ext cx="5486400" cy="5486400"/>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Assembler</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Translates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into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.o</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Binary encoding of each instruction</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Nearly-complete image of executable code</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Missing linkages between code in different files</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Linker</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Resolves references between files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Combines with static run-time libraries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E.g., code for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malloc</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printf</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Some libraries are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dynamically linked</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Linking occurs when program begins execution</a:t>
            </a:r>
          </a:p>
        </p:txBody>
      </p:sp>
      <p:sp>
        <p:nvSpPr>
          <p:cNvPr id="151558" name="Text Box 6">
            <a:extLst>
              <a:ext uri="{FF2B5EF4-FFF2-40B4-BE49-F238E27FC236}">
                <a16:creationId xmlns:a16="http://schemas.microsoft.com/office/drawing/2014/main" id="{92BD0B5A-7FF8-4675-B659-3A3D39B15485}"/>
              </a:ext>
            </a:extLst>
          </p:cNvPr>
          <p:cNvSpPr txBox="1">
            <a:spLocks noChangeArrowheads="1"/>
          </p:cNvSpPr>
          <p:nvPr/>
        </p:nvSpPr>
        <p:spPr bwMode="auto">
          <a:xfrm>
            <a:off x="1447800" y="1905000"/>
            <a:ext cx="23622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560388" lvl="1" indent="-222250" algn="l" defTabSz="895350" fontAlgn="base">
              <a:lnSpc>
                <a:spcPct val="90000"/>
              </a:lnSpc>
              <a:spcBef>
                <a:spcPct val="30000"/>
              </a:spcBef>
              <a:spcAft>
                <a:spcPct val="0"/>
              </a:spcAft>
              <a:buFontTx/>
              <a:buChar char="•"/>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Helvetica" panose="020b0604020202020204" pitchFamily="34" charset="0"/>
              </a:rPr>
              <a:t>Total of 13 bytes</a:t>
            </a:r>
          </a:p>
          <a:p>
            <a:pPr marL="560388" lvl="1" indent="-222250" algn="l" defTabSz="895350" fontAlgn="base">
              <a:lnSpc>
                <a:spcPct val="90000"/>
              </a:lnSpc>
              <a:spcBef>
                <a:spcPct val="30000"/>
              </a:spcBef>
              <a:spcAft>
                <a:spcPct val="0"/>
              </a:spcAft>
              <a:buFontTx/>
              <a:buChar char="•"/>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Helvetica" panose="020b0604020202020204" pitchFamily="34" charset="0"/>
              </a:rPr>
              <a:t>Each instruction 1, 2, or 3 bytes</a:t>
            </a:r>
          </a:p>
          <a:p>
            <a:pPr marL="560388" lvl="1" indent="-222250" algn="l" defTabSz="895350" fontAlgn="base">
              <a:lnSpc>
                <a:spcPct val="90000"/>
              </a:lnSpc>
              <a:spcBef>
                <a:spcPct val="30000"/>
              </a:spcBef>
              <a:spcAft>
                <a:spcPct val="0"/>
              </a:spcAft>
              <a:buFontTx/>
              <a:buChar char="•"/>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Helvetica" panose="020b0604020202020204" pitchFamily="34" charset="0"/>
              </a:rPr>
              <a:t>Starts at address </a:t>
            </a:r>
            <a:r>
              <a:rPr kumimoji="0" lang="en-US" altLang="en-US" sz="1800" b="1" i="0" normalizeH="0" noProof="0">
                <a:solidFill>
                  <a:srgbClr val="000066"/>
                </a:solidFill>
                <a:uLnTx/>
                <a:uFillTx/>
                <a:latin typeface="Courier New" panose="02070309020205020404" pitchFamily="49" charset="0"/>
              </a:rPr>
              <a:t>0x401040</a:t>
            </a:r>
          </a:p>
        </p:txBody>
      </p:sp>
      <p:grpSp>
        <p:nvGrpSpPr>
          <p:cNvPr id="7" name="Group 3">
            <a:extLst>
              <a:ext uri="{FF2B5EF4-FFF2-40B4-BE49-F238E27FC236}">
                <a16:creationId xmlns:a16="http://schemas.microsoft.com/office/drawing/2014/main" id="{FDFE74BE-57D6-424E-B0BD-BC1B1E92F9A2}"/>
              </a:ext>
            </a:extLst>
          </p:cNvPr>
          <p:cNvGrpSpPr/>
          <p:nvPr/>
        </p:nvGrpSpPr>
        <p:grpSpPr>
          <a:xfrm>
            <a:off x="1" y="0"/>
            <a:ext cx="9143999" cy="6726583"/>
            <a:chExt cx="12192001" cy="6860735"/>
          </a:xfrm>
        </p:grpSpPr>
        <p:pic>
          <p:nvPicPr>
            <p:cNvPr id="8" name="Picture 2" descr="KL Deemed to be University Logo">
              <a:extLst>
                <a:ext uri="{FF2B5EF4-FFF2-40B4-BE49-F238E27FC236}">
                  <a16:creationId xmlns:a16="http://schemas.microsoft.com/office/drawing/2014/main" id="{A10E6C2D-C587-42C7-A08A-BD09D6BF2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555E50E-B268-4FA5-BB60-DF7236045FA5}"/>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86B6AD2D-FF4E-4069-8D75-6B7F24BEA2E3}"/>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A490D3F7-B92C-43D8-9453-A34488BDBA3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A401E312-3B3F-4C97-A10A-C6CFCBCFE2C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82214A4B-2432-45EC-B726-4C199BA5464A}"/>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F7E238D0-8898-461F-8754-85ECA7730FA7}"/>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7D0ED8EA-4C83-4B36-9E88-95AA5AD5FA84}"/>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2578" name="Rectangle 2">
            <a:extLst>
              <a:ext uri="{FF2B5EF4-FFF2-40B4-BE49-F238E27FC236}">
                <a16:creationId xmlns:a16="http://schemas.microsoft.com/office/drawing/2014/main" id="{CFC62746-C3EB-489C-85D7-07AE34B02B56}"/>
              </a:ext>
            </a:extLst>
          </p:cNvPr>
          <p:cNvSpPr>
            <a:spLocks noGrp="1" noChangeArrowheads="1"/>
          </p:cNvSpPr>
          <p:nvPr>
            <p:ph type="title"/>
          </p:nvPr>
        </p:nvSpPr>
        <p:spPr>
          <a:xfrm>
            <a:off x="265113" y="285750"/>
            <a:ext cx="682148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Machine Instruction Example</a:t>
            </a:r>
          </a:p>
        </p:txBody>
      </p:sp>
      <p:sp>
        <p:nvSpPr>
          <p:cNvPr id="152579" name="Rectangle 3">
            <a:extLst>
              <a:ext uri="{FF2B5EF4-FFF2-40B4-BE49-F238E27FC236}">
                <a16:creationId xmlns:a16="http://schemas.microsoft.com/office/drawing/2014/main" id="{63DFA36C-53F2-46FA-9E72-9CA4AFDC1FEB}"/>
              </a:ext>
            </a:extLst>
          </p:cNvPr>
          <p:cNvSpPr>
            <a:spLocks noGrp="1" noChangeArrowheads="1"/>
          </p:cNvSpPr>
          <p:nvPr>
            <p:ph type="body" idx="4294967295"/>
          </p:nvPr>
        </p:nvSpPr>
        <p:spPr>
          <a:xfrm>
            <a:off x="4572000" y="838200"/>
            <a:ext cx="4572000" cy="5486400"/>
          </a:xfrm>
        </p:spPr>
        <p:txBody>
          <a:bodyPr/>
          <a:lstStyle>
            <a:defPPr/>
          </a:lstStyle>
          <a:p>
            <a:pPr marL="223838" marR="0" lvl="0" indent="-223838" algn="l" defTabSz="895350" fontAlgn="base">
              <a:lnSpc>
                <a:spcPct val="95000"/>
              </a:lnSpc>
              <a:spcBef>
                <a:spcPct val="50000"/>
              </a:spcBef>
              <a:spcAft>
                <a:spcPct val="0"/>
              </a:spcAft>
              <a:buSzTx/>
              <a:buNone/>
              <a:tabLst>
                <a:tab pos="1143000"/>
                <a:tab pos="2514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C Code</a:t>
            </a:r>
          </a:p>
          <a:p>
            <a:pPr marL="560388" marR="0" lvl="1" indent="-222250" algn="l" defTabSz="895350" fontAlgn="base">
              <a:lnSpc>
                <a:spcPct val="100000"/>
              </a:lnSpc>
              <a:spcBef>
                <a:spcPct val="25000"/>
              </a:spcBef>
              <a:spcAft>
                <a:spcPct val="0"/>
              </a:spcAft>
              <a:buSzPct val="75000"/>
              <a:buChar char="n"/>
              <a:tabLst>
                <a:tab pos="1143000"/>
                <a:tab pos="2514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Add two signed integers</a:t>
            </a:r>
          </a:p>
          <a:p>
            <a:pPr marL="223838" marR="0" lvl="0" indent="-223838" algn="l" defTabSz="895350" fontAlgn="base">
              <a:lnSpc>
                <a:spcPct val="95000"/>
              </a:lnSpc>
              <a:spcBef>
                <a:spcPct val="50000"/>
              </a:spcBef>
              <a:spcAft>
                <a:spcPct val="0"/>
              </a:spcAft>
              <a:buSzTx/>
              <a:buNone/>
              <a:tabLst>
                <a:tab pos="1143000"/>
                <a:tab pos="2514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Assembly</a:t>
            </a:r>
          </a:p>
          <a:p>
            <a:pPr marL="560388" marR="0" lvl="1" indent="-222250" algn="l" defTabSz="895350" fontAlgn="base">
              <a:lnSpc>
                <a:spcPct val="100000"/>
              </a:lnSpc>
              <a:spcBef>
                <a:spcPct val="25000"/>
              </a:spcBef>
              <a:spcAft>
                <a:spcPct val="0"/>
              </a:spcAft>
              <a:buSzPct val="75000"/>
              <a:buChar char="n"/>
              <a:tabLst>
                <a:tab pos="1143000"/>
                <a:tab pos="2514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Add 2 4-byte integers</a:t>
            </a:r>
          </a:p>
          <a:p>
            <a:pPr marL="839788" marR="0" lvl="2" indent="-165100" algn="l" defTabSz="895350" fontAlgn="base">
              <a:lnSpc>
                <a:spcPct val="107000"/>
              </a:lnSpc>
              <a:spcBef>
                <a:spcPct val="10000"/>
              </a:spcBef>
              <a:spcAft>
                <a:spcPct val="0"/>
              </a:spcAft>
              <a:buSzPct val="90000"/>
              <a:buChar char="l"/>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“Long” words in GCC parlance</a:t>
            </a:r>
          </a:p>
          <a:p>
            <a:pPr marL="839788" marR="0" lvl="2" indent="-165100" algn="l" defTabSz="895350" fontAlgn="base">
              <a:lnSpc>
                <a:spcPct val="107000"/>
              </a:lnSpc>
              <a:spcBef>
                <a:spcPct val="10000"/>
              </a:spcBef>
              <a:spcAft>
                <a:spcPct val="0"/>
              </a:spcAft>
              <a:buSzPct val="90000"/>
              <a:buChar char="l"/>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Same instruction whether signed or unsigned</a:t>
            </a:r>
          </a:p>
          <a:p>
            <a:pPr marL="560388" marR="0" lvl="1" indent="-222250" algn="l" defTabSz="895350" fontAlgn="base">
              <a:lnSpc>
                <a:spcPct val="100000"/>
              </a:lnSpc>
              <a:spcBef>
                <a:spcPct val="25000"/>
              </a:spcBef>
              <a:spcAft>
                <a:spcPct val="0"/>
              </a:spcAft>
              <a:buSzPct val="75000"/>
              <a:buChar char="n"/>
              <a:tabLst>
                <a:tab pos="1143000"/>
                <a:tab pos="2514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Operands:</a:t>
            </a:r>
          </a:p>
          <a:p>
            <a:pPr marL="839788" marR="0" lvl="2" indent="-165100" algn="l" defTabSz="895350" fontAlgn="base">
              <a:lnSpc>
                <a:spcPct val="107000"/>
              </a:lnSpc>
              <a:spcBef>
                <a:spcPct val="10000"/>
              </a:spcBef>
              <a:spcAft>
                <a:spcPct val="0"/>
              </a:spcAft>
              <a:buSzPct val="90000"/>
              <a:buFont typeface="Wingdings" pitchFamily="2" charset="2"/>
              <a:buNone/>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y</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Register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%eax</a:t>
            </a:r>
          </a:p>
          <a:p>
            <a:pPr marL="839788" marR="0" lvl="2" indent="-165100" algn="l" defTabSz="895350" fontAlgn="base">
              <a:lnSpc>
                <a:spcPct val="107000"/>
              </a:lnSpc>
              <a:spcBef>
                <a:spcPct val="10000"/>
              </a:spcBef>
              <a:spcAft>
                <a:spcPct val="0"/>
              </a:spcAft>
              <a:buSzPct val="90000"/>
              <a:buFont typeface="Wingdings" pitchFamily="2" charset="2"/>
              <a:buNone/>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x</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Memory	M[</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%ebp+8]</a:t>
            </a:r>
            <a:endParaRPr lang="en-US" altLang="en-US"/>
          </a:p>
          <a:p>
            <a:pPr marL="839788" marR="0" lvl="2" indent="-165100" algn="l" defTabSz="895350" fontAlgn="base">
              <a:lnSpc>
                <a:spcPct val="107000"/>
              </a:lnSpc>
              <a:spcBef>
                <a:spcPct val="10000"/>
              </a:spcBef>
              <a:spcAft>
                <a:spcPct val="0"/>
              </a:spcAft>
              <a:buSzPct val="90000"/>
              <a:buFont typeface="Wingdings" pitchFamily="2" charset="2"/>
              <a:buNone/>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t</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Register	</a:t>
            </a:r>
            <a:r>
              <a:rPr kumimoji="0" lang="en-US" altLang="en-US" sz="1800" b="1" i="0" u="none" strike="noStrike" cap="none" spc="0" normalizeH="0" baseline="0" noProof="0">
                <a:ln w="9525" cap="flat" cmpd="sng" algn="ctr">
                  <a:noFill/>
                  <a:prstDash val="solid"/>
                  <a:round/>
                  <a:headEnd type="none" w="med" len="med"/>
                  <a:tailEnd type="none" w="med" len="med"/>
                </a:ln>
                <a:solidFill>
                  <a:schemeClr val="tx1"/>
                </a:solidFill>
                <a:uLnTx/>
                <a:uFillTx/>
                <a:latin typeface="Courier New" panose="02070309020205020404" pitchFamily="49" charset="0"/>
              </a:rPr>
              <a:t>%eax</a:t>
            </a:r>
          </a:p>
          <a:p>
            <a:pPr marL="1120775" marR="0" lvl="3" indent="-166688" algn="l" defTabSz="895350" fontAlgn="base">
              <a:lnSpc>
                <a:spcPct val="100000"/>
              </a:lnSpc>
              <a:spcBef>
                <a:spcPct val="20000"/>
              </a:spcBef>
              <a:spcAft>
                <a:spcPct val="0"/>
              </a:spcAft>
              <a:buSzTx/>
              <a:buChar char="»"/>
              <a:tabLst>
                <a:tab pos="1143000"/>
                <a:tab pos="2514600"/>
              </a:tabLst>
              <a:defRPr kumimoji="0"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Return function value in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%eax</a:t>
            </a:r>
            <a:endParaRPr lang="en-US" altLang="en-US"/>
          </a:p>
          <a:p>
            <a:pPr marL="223838" marR="0" lvl="0" indent="-223838" algn="l" defTabSz="895350" fontAlgn="base">
              <a:lnSpc>
                <a:spcPct val="95000"/>
              </a:lnSpc>
              <a:spcBef>
                <a:spcPct val="50000"/>
              </a:spcBef>
              <a:spcAft>
                <a:spcPct val="0"/>
              </a:spcAft>
              <a:buSzTx/>
              <a:buNone/>
              <a:tabLst>
                <a:tab pos="1143000"/>
                <a:tab pos="2514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Object Code</a:t>
            </a:r>
          </a:p>
          <a:p>
            <a:pPr marL="560388" marR="0" lvl="1" indent="-222250" algn="l" defTabSz="895350" fontAlgn="base">
              <a:lnSpc>
                <a:spcPct val="100000"/>
              </a:lnSpc>
              <a:spcBef>
                <a:spcPct val="25000"/>
              </a:spcBef>
              <a:spcAft>
                <a:spcPct val="0"/>
              </a:spcAft>
              <a:buSzPct val="75000"/>
              <a:buChar char="n"/>
              <a:tabLst>
                <a:tab pos="1143000"/>
                <a:tab pos="2514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3-byte instruction</a:t>
            </a:r>
          </a:p>
          <a:p>
            <a:pPr marL="560388" marR="0" lvl="1" indent="-222250" algn="l" defTabSz="895350" fontAlgn="base">
              <a:lnSpc>
                <a:spcPct val="100000"/>
              </a:lnSpc>
              <a:spcBef>
                <a:spcPct val="25000"/>
              </a:spcBef>
              <a:spcAft>
                <a:spcPct val="0"/>
              </a:spcAft>
              <a:buSzPct val="75000"/>
              <a:buChar char="n"/>
              <a:tabLst>
                <a:tab pos="1143000"/>
                <a:tab pos="2514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Stored at address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0x401046</a:t>
            </a:r>
          </a:p>
        </p:txBody>
      </p:sp>
      <p:sp>
        <p:nvSpPr>
          <p:cNvPr id="152580" name="Rectangle 4">
            <a:extLst>
              <a:ext uri="{FF2B5EF4-FFF2-40B4-BE49-F238E27FC236}">
                <a16:creationId xmlns:a16="http://schemas.microsoft.com/office/drawing/2014/main" id="{472ED3D1-F425-45C5-9E94-A36F30FD9ABC}"/>
              </a:ext>
            </a:extLst>
          </p:cNvPr>
          <p:cNvSpPr>
            <a:spLocks noChangeArrowheads="1"/>
          </p:cNvSpPr>
          <p:nvPr/>
        </p:nvSpPr>
        <p:spPr bwMode="auto">
          <a:xfrm>
            <a:off x="533400" y="1143000"/>
            <a:ext cx="3883025" cy="376238"/>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int t = x+y;</a:t>
            </a:r>
          </a:p>
        </p:txBody>
      </p:sp>
      <p:sp>
        <p:nvSpPr>
          <p:cNvPr id="152581" name="Rectangle 5">
            <a:extLst>
              <a:ext uri="{FF2B5EF4-FFF2-40B4-BE49-F238E27FC236}">
                <a16:creationId xmlns:a16="http://schemas.microsoft.com/office/drawing/2014/main" id="{2529D357-6396-4096-BC3F-DD27317821D2}"/>
              </a:ext>
            </a:extLst>
          </p:cNvPr>
          <p:cNvSpPr>
            <a:spLocks noChangeArrowheads="1"/>
          </p:cNvSpPr>
          <p:nvPr/>
        </p:nvSpPr>
        <p:spPr bwMode="auto">
          <a:xfrm>
            <a:off x="533400" y="2286000"/>
            <a:ext cx="3886200" cy="376238"/>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5494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5494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addl 8(%ebp),%eax</a:t>
            </a:r>
          </a:p>
        </p:txBody>
      </p:sp>
      <p:sp>
        <p:nvSpPr>
          <p:cNvPr id="152582" name="Rectangle 6">
            <a:extLst>
              <a:ext uri="{FF2B5EF4-FFF2-40B4-BE49-F238E27FC236}">
                <a16:creationId xmlns:a16="http://schemas.microsoft.com/office/drawing/2014/main" id="{868A20FB-159E-4A8C-B581-7DD989605E4C}"/>
              </a:ext>
            </a:extLst>
          </p:cNvPr>
          <p:cNvSpPr>
            <a:spLocks noChangeArrowheads="1"/>
          </p:cNvSpPr>
          <p:nvPr/>
        </p:nvSpPr>
        <p:spPr bwMode="auto">
          <a:xfrm>
            <a:off x="533400" y="5486400"/>
            <a:ext cx="3886200" cy="376238"/>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2921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2921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2921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2921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2921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2921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2921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2921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2921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0x401046:	03 45 08</a:t>
            </a:r>
          </a:p>
        </p:txBody>
      </p:sp>
      <p:sp>
        <p:nvSpPr>
          <p:cNvPr id="152583" name="Text Box 7">
            <a:extLst>
              <a:ext uri="{FF2B5EF4-FFF2-40B4-BE49-F238E27FC236}">
                <a16:creationId xmlns:a16="http://schemas.microsoft.com/office/drawing/2014/main" id="{9EA1AE1A-37C7-4B96-AE4E-0592CAFA5857}"/>
              </a:ext>
            </a:extLst>
          </p:cNvPr>
          <p:cNvSpPr txBox="1">
            <a:spLocks noChangeArrowheads="1"/>
          </p:cNvSpPr>
          <p:nvPr/>
        </p:nvSpPr>
        <p:spPr bwMode="auto">
          <a:xfrm>
            <a:off x="1524000" y="2819400"/>
            <a:ext cx="1524000" cy="915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5000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Similar to expression</a:t>
            </a:r>
            <a:r>
              <a:rPr kumimoji="0" lang="en-US" altLang="en-US" b="1" i="0" normalizeH="0" noProof="0">
                <a:solidFill>
                  <a:srgbClr val="000066"/>
                </a:solidFill>
                <a:uLnTx/>
                <a:uFillTx/>
                <a:latin typeface="Courier New" panose="02070309020205020404" pitchFamily="49" charset="0"/>
              </a:rPr>
              <a:t> y += x</a:t>
            </a:r>
          </a:p>
        </p:txBody>
      </p:sp>
      <p:grpSp>
        <p:nvGrpSpPr>
          <p:cNvPr id="8" name="Group 3">
            <a:extLst>
              <a:ext uri="{FF2B5EF4-FFF2-40B4-BE49-F238E27FC236}">
                <a16:creationId xmlns:a16="http://schemas.microsoft.com/office/drawing/2014/main" id="{5FEE8A76-75F3-4439-A68B-3FCF1F4C523D}"/>
              </a:ext>
            </a:extLst>
          </p:cNvPr>
          <p:cNvGrpSpPr/>
          <p:nvPr/>
        </p:nvGrpSpPr>
        <p:grpSpPr>
          <a:xfrm>
            <a:off x="1" y="0"/>
            <a:ext cx="9143999" cy="6726583"/>
            <a:chExt cx="12192001" cy="6860735"/>
          </a:xfrm>
        </p:grpSpPr>
        <p:pic>
          <p:nvPicPr>
            <p:cNvPr id="9" name="Picture 2" descr="KL Deemed to be University Logo">
              <a:extLst>
                <a:ext uri="{FF2B5EF4-FFF2-40B4-BE49-F238E27FC236}">
                  <a16:creationId xmlns:a16="http://schemas.microsoft.com/office/drawing/2014/main" id="{9B8A5158-B950-4E64-A75B-C39D5F9D6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1ED1AEB-8BA1-49C9-B452-0A6436BC1F8E}"/>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3B5492F2-6039-4DBF-9124-7DE892E3AC9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667617CE-F65B-4E81-8550-7FEA9F103DD0}"/>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407B10BE-0196-4A30-80F7-5AEEC45C67E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138EF853-4C01-4A6C-A3FB-8589E49FE423}"/>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337E3B3A-0843-486E-B698-39C9D0E17067}"/>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6D535E82-6145-45B0-B5F1-CEB3611BADE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3602" name="Rectangle 2">
            <a:extLst>
              <a:ext uri="{FF2B5EF4-FFF2-40B4-BE49-F238E27FC236}">
                <a16:creationId xmlns:a16="http://schemas.microsoft.com/office/drawing/2014/main" id="{3F8F930F-F09C-447C-928D-86254AA818A4}"/>
              </a:ext>
            </a:extLst>
          </p:cNvPr>
          <p:cNvSpPr>
            <a:spLocks noChangeArrowheads="1"/>
          </p:cNvSpPr>
          <p:nvPr/>
        </p:nvSpPr>
        <p:spPr bwMode="auto">
          <a:xfrm>
            <a:off x="3340100" y="1035050"/>
            <a:ext cx="26035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223838" indent="-223838" algn="l" defTabSz="895350" fontAlgn="base">
              <a:lnSpc>
                <a:spcPct val="90000"/>
              </a:lnSpc>
              <a:spcBef>
                <a:spcPct val="3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2400" b="1" i="0" normalizeH="0" noProof="0">
                <a:solidFill>
                  <a:schemeClr val="tx2"/>
                </a:solidFill>
                <a:uLnTx/>
                <a:uFillTx/>
                <a:latin typeface="Helvetica" panose="020b0604020202020204" pitchFamily="34" charset="0"/>
              </a:rPr>
              <a:t>Disassembled</a:t>
            </a:r>
          </a:p>
          <a:p>
            <a:pPr marL="223838" indent="-223838" algn="ctr" defTabSz="895350"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a:solidFill>
                <a:schemeClr val="tx2"/>
              </a:solidFill>
              <a:latin typeface="Helvetica" panose="020b0604020202020204" pitchFamily="34" charset="0"/>
            </a:endParaRPr>
          </a:p>
        </p:txBody>
      </p:sp>
      <p:sp>
        <p:nvSpPr>
          <p:cNvPr id="153603" name="Rectangle 3">
            <a:extLst>
              <a:ext uri="{FF2B5EF4-FFF2-40B4-BE49-F238E27FC236}">
                <a16:creationId xmlns:a16="http://schemas.microsoft.com/office/drawing/2014/main" id="{E3EFAD0D-C8D5-4836-A37B-94CFFB2804FD}"/>
              </a:ext>
            </a:extLst>
          </p:cNvPr>
          <p:cNvSpPr>
            <a:spLocks noChangeArrowheads="1"/>
          </p:cNvSpPr>
          <p:nvPr/>
        </p:nvSpPr>
        <p:spPr bwMode="auto">
          <a:xfrm>
            <a:off x="990600" y="1447800"/>
            <a:ext cx="6781800" cy="2573338"/>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00401040 &lt;_sum&gt;: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	55             	push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1:	89 e5          	mov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3:	8b 45 0c       	mov    0xc(%ebp),%eax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6:	03 45 08       	add    0x8(%ebp),%eax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9:	89 ec          	mov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b:	5d             	pop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c:	c3             	ret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1" normalizeH="0" noProof="0">
                <a:solidFill>
                  <a:srgbClr val="000066"/>
                </a:solidFill>
                <a:uLnTx/>
                <a:uFillTx/>
                <a:latin typeface="Courier New" panose="02070309020205020404" pitchFamily="49" charset="0"/>
              </a:rPr>
              <a:t>d:	8d 76 00       	lea    0x0(%esi),%esi</a:t>
            </a:r>
          </a:p>
        </p:txBody>
      </p:sp>
      <p:sp>
        <p:nvSpPr>
          <p:cNvPr id="153604" name="Rectangle 4">
            <a:extLst>
              <a:ext uri="{FF2B5EF4-FFF2-40B4-BE49-F238E27FC236}">
                <a16:creationId xmlns:a16="http://schemas.microsoft.com/office/drawing/2014/main" id="{7292FE97-F2EE-4840-AB49-ED0D09694558}"/>
              </a:ext>
            </a:extLst>
          </p:cNvPr>
          <p:cNvSpPr>
            <a:spLocks noGrp="1" noChangeArrowheads="1"/>
          </p:cNvSpPr>
          <p:nvPr>
            <p:ph type="title"/>
          </p:nvPr>
        </p:nvSpPr>
        <p:spPr>
          <a:xfrm>
            <a:off x="533400" y="285750"/>
            <a:ext cx="6400800"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Disassembling Object Code</a:t>
            </a:r>
          </a:p>
        </p:txBody>
      </p:sp>
      <p:sp>
        <p:nvSpPr>
          <p:cNvPr id="153605" name="Rectangle 5">
            <a:extLst>
              <a:ext uri="{FF2B5EF4-FFF2-40B4-BE49-F238E27FC236}">
                <a16:creationId xmlns:a16="http://schemas.microsoft.com/office/drawing/2014/main" id="{97E4A6D0-57F2-40A1-BE6B-4C277F3501AE}"/>
              </a:ext>
            </a:extLst>
          </p:cNvPr>
          <p:cNvSpPr>
            <a:spLocks noGrp="1" noChangeArrowheads="1"/>
          </p:cNvSpPr>
          <p:nvPr>
            <p:ph type="body" idx="4294967295"/>
          </p:nvPr>
        </p:nvSpPr>
        <p:spPr>
          <a:xfrm>
            <a:off x="457200" y="4114800"/>
            <a:ext cx="8140700" cy="2249488"/>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Disassembler</a:t>
            </a:r>
          </a:p>
          <a:p>
            <a:pPr marL="744538" marR="0" lvl="1" indent="-246063" algn="l" defTabSz="914400" fontAlgn="base">
              <a:lnSpc>
                <a:spcPct val="100000"/>
              </a:lnSpc>
              <a:spcBef>
                <a:spcPct val="25000"/>
              </a:spcBef>
              <a:spcAft>
                <a:spcPct val="0"/>
              </a:spcAft>
              <a:buSzPct val="75000"/>
              <a:buFont typeface="Wingdings" pitchFamily="2" charset="2"/>
              <a:buNone/>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objdump -d p</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Useful tool for examining object code</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Analyzes bit pattern of series of instructions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Produces approximate rendition of assembly code</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Can be run on either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a.out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(complete executable) or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.o</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file</a:t>
            </a:r>
          </a:p>
        </p:txBody>
      </p:sp>
      <p:grpSp>
        <p:nvGrpSpPr>
          <p:cNvPr id="6" name="Group 3">
            <a:extLst>
              <a:ext uri="{FF2B5EF4-FFF2-40B4-BE49-F238E27FC236}">
                <a16:creationId xmlns:a16="http://schemas.microsoft.com/office/drawing/2014/main" id="{F92A1EF5-AB77-425F-81B7-7737EF1586AD}"/>
              </a:ext>
            </a:extLst>
          </p:cNvPr>
          <p:cNvGrpSpPr/>
          <p:nvPr/>
        </p:nvGrpSpPr>
        <p:grpSpPr>
          <a:xfrm>
            <a:off x="1" y="0"/>
            <a:ext cx="9143999" cy="6726583"/>
            <a:chExt cx="12192001" cy="6860735"/>
          </a:xfrm>
        </p:grpSpPr>
        <p:pic>
          <p:nvPicPr>
            <p:cNvPr id="7" name="Picture 2" descr="KL Deemed to be University Logo">
              <a:extLst>
                <a:ext uri="{FF2B5EF4-FFF2-40B4-BE49-F238E27FC236}">
                  <a16:creationId xmlns:a16="http://schemas.microsoft.com/office/drawing/2014/main" id="{BBE6BABA-969B-4CE2-A436-E866C3488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4E17703-D71E-4064-A64E-98F46C92EE1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4A39B510-0953-4626-A4CC-547E044065C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6DA4C412-72AB-4863-AF7C-00FD468DE1ED}"/>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8A066D3E-00E0-4E81-A397-5073F673C921}"/>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63B02FE9-5A18-4A19-86A7-631E463923E8}"/>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BEE1F598-9A59-4F25-BA06-BAEA038D9F5F}"/>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2B14342A-C6DA-4737-B358-9E7091C845F8}"/>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4626" name="Rectangle 2">
            <a:extLst>
              <a:ext uri="{FF2B5EF4-FFF2-40B4-BE49-F238E27FC236}">
                <a16:creationId xmlns:a16="http://schemas.microsoft.com/office/drawing/2014/main" id="{0A594168-8B45-445B-A18C-4E3DF8D3C219}"/>
              </a:ext>
            </a:extLst>
          </p:cNvPr>
          <p:cNvSpPr>
            <a:spLocks noChangeArrowheads="1"/>
          </p:cNvSpPr>
          <p:nvPr/>
        </p:nvSpPr>
        <p:spPr bwMode="auto">
          <a:xfrm>
            <a:off x="4191000" y="914400"/>
            <a:ext cx="26035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223838" indent="-223838" algn="l" defTabSz="895350" fontAlgn="base">
              <a:lnSpc>
                <a:spcPct val="90000"/>
              </a:lnSpc>
              <a:spcBef>
                <a:spcPct val="3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2400" b="1" i="0" normalizeH="0" noProof="0">
                <a:solidFill>
                  <a:schemeClr val="tx2"/>
                </a:solidFill>
                <a:uLnTx/>
                <a:uFillTx/>
                <a:latin typeface="Helvetica" panose="020b0604020202020204" pitchFamily="34" charset="0"/>
              </a:rPr>
              <a:t>Disassembled</a:t>
            </a:r>
          </a:p>
          <a:p>
            <a:pPr marL="223838" indent="-223838" algn="ctr" defTabSz="895350"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a:solidFill>
                <a:schemeClr val="tx2"/>
              </a:solidFill>
              <a:latin typeface="Helvetica" panose="020b0604020202020204" pitchFamily="34" charset="0"/>
            </a:endParaRPr>
          </a:p>
        </p:txBody>
      </p:sp>
      <p:sp>
        <p:nvSpPr>
          <p:cNvPr id="154627" name="Rectangle 3">
            <a:extLst>
              <a:ext uri="{FF2B5EF4-FFF2-40B4-BE49-F238E27FC236}">
                <a16:creationId xmlns:a16="http://schemas.microsoft.com/office/drawing/2014/main" id="{BAD43C6B-91C4-4698-AE89-0011789A4AA5}"/>
              </a:ext>
            </a:extLst>
          </p:cNvPr>
          <p:cNvSpPr>
            <a:spLocks noChangeArrowheads="1"/>
          </p:cNvSpPr>
          <p:nvPr/>
        </p:nvSpPr>
        <p:spPr bwMode="auto">
          <a:xfrm>
            <a:off x="2438400" y="1447800"/>
            <a:ext cx="6019800" cy="229870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0x401040 &lt;sum&gt;:	push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0x401041 &lt;sum+1&gt;:	mov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0x401043 &lt;sum+3&gt;:	mov    0xc(%ebp),%eax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0x401046 &lt;sum+6&gt;:	add    0x8(%ebp),%eax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0x401049 &lt;sum+9&gt;:	mov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0x40104b &lt;sum+11&gt;:	pop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0x40104c &lt;sum+12&gt;:	ret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1" normalizeH="0" noProof="0">
                <a:solidFill>
                  <a:srgbClr val="000066"/>
                </a:solidFill>
                <a:uLnTx/>
                <a:uFillTx/>
                <a:latin typeface="Courier New" panose="02070309020205020404" pitchFamily="49" charset="0"/>
              </a:rPr>
              <a:t>0x40104d &lt;sum+13&gt;:	lea    0x0(%esi),%esi</a:t>
            </a:r>
          </a:p>
        </p:txBody>
      </p:sp>
      <p:sp>
        <p:nvSpPr>
          <p:cNvPr id="154628" name="Rectangle 4">
            <a:extLst>
              <a:ext uri="{FF2B5EF4-FFF2-40B4-BE49-F238E27FC236}">
                <a16:creationId xmlns:a16="http://schemas.microsoft.com/office/drawing/2014/main" id="{EC3B221D-BAE8-42B9-9202-B48BCC9C5E9D}"/>
              </a:ext>
            </a:extLst>
          </p:cNvPr>
          <p:cNvSpPr>
            <a:spLocks noGrp="1" noChangeArrowheads="1"/>
          </p:cNvSpPr>
          <p:nvPr>
            <p:ph type="title"/>
          </p:nvPr>
        </p:nvSpPr>
        <p:spPr>
          <a:xfrm>
            <a:off x="533400" y="285750"/>
            <a:ext cx="548322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Alternate Disassembly</a:t>
            </a:r>
          </a:p>
        </p:txBody>
      </p:sp>
      <p:sp>
        <p:nvSpPr>
          <p:cNvPr id="154629" name="Rectangle 5">
            <a:extLst>
              <a:ext uri="{FF2B5EF4-FFF2-40B4-BE49-F238E27FC236}">
                <a16:creationId xmlns:a16="http://schemas.microsoft.com/office/drawing/2014/main" id="{7DA2B950-114E-4A1B-8743-62ACAED3B2C8}"/>
              </a:ext>
            </a:extLst>
          </p:cNvPr>
          <p:cNvSpPr>
            <a:spLocks noGrp="1" noChangeArrowheads="1"/>
          </p:cNvSpPr>
          <p:nvPr>
            <p:ph type="body" idx="4294967295"/>
          </p:nvPr>
        </p:nvSpPr>
        <p:spPr>
          <a:xfrm>
            <a:off x="2297113" y="4195763"/>
            <a:ext cx="6300787" cy="2249487"/>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Within gdb Debugger</a:t>
            </a:r>
          </a:p>
          <a:p>
            <a:pPr marL="744538" marR="0" lvl="1" indent="-246063" algn="l" defTabSz="914400" fontAlgn="base">
              <a:lnSpc>
                <a:spcPct val="100000"/>
              </a:lnSpc>
              <a:spcBef>
                <a:spcPct val="25000"/>
              </a:spcBef>
              <a:spcAft>
                <a:spcPct val="0"/>
              </a:spcAft>
              <a:buSzPct val="75000"/>
              <a:buFont typeface="Wingdings" pitchFamily="2" charset="2"/>
              <a:buNone/>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gdb p</a:t>
            </a:r>
          </a:p>
          <a:p>
            <a:pPr marL="744538" marR="0" lvl="1" indent="-246063" algn="l" defTabSz="914400" fontAlgn="base">
              <a:lnSpc>
                <a:spcPct val="100000"/>
              </a:lnSpc>
              <a:spcBef>
                <a:spcPct val="25000"/>
              </a:spcBef>
              <a:spcAft>
                <a:spcPct val="0"/>
              </a:spcAft>
              <a:buSzPct val="75000"/>
              <a:buFont typeface="Wingdings" pitchFamily="2" charset="2"/>
              <a:buNone/>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disassemble sum</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Disassemble procedure</a:t>
            </a:r>
          </a:p>
          <a:p>
            <a:pPr marL="744538" marR="0" lvl="1" indent="-246063" algn="l" defTabSz="914400" fontAlgn="base">
              <a:lnSpc>
                <a:spcPct val="100000"/>
              </a:lnSpc>
              <a:spcBef>
                <a:spcPct val="25000"/>
              </a:spcBef>
              <a:spcAft>
                <a:spcPct val="0"/>
              </a:spcAft>
              <a:buSzPct val="75000"/>
              <a:buFont typeface="Wingdings" pitchFamily="2" charset="2"/>
              <a:buNone/>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x/13b sum</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Examine the 13 bytes starting at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sum</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endParaRPr lang="en-US" altLang="en-US"/>
          </a:p>
        </p:txBody>
      </p:sp>
      <p:sp>
        <p:nvSpPr>
          <p:cNvPr id="154630" name="Rectangle 6">
            <a:extLst>
              <a:ext uri="{FF2B5EF4-FFF2-40B4-BE49-F238E27FC236}">
                <a16:creationId xmlns:a16="http://schemas.microsoft.com/office/drawing/2014/main" id="{0137D8CC-0E65-43E7-9B57-0F9B7CE39AC8}"/>
              </a:ext>
            </a:extLst>
          </p:cNvPr>
          <p:cNvSpPr>
            <a:spLocks noChangeArrowheads="1"/>
          </p:cNvSpPr>
          <p:nvPr/>
        </p:nvSpPr>
        <p:spPr bwMode="auto">
          <a:xfrm>
            <a:off x="685800" y="1066800"/>
            <a:ext cx="1308100" cy="4127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defPPr>
              <a:defRPr lang="en-US"/>
            </a:defPPr>
            <a:lvl1pPr marL="223838" indent="-22383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1pPr>
            <a:lvl2pPr marL="560388" indent="-22225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2pPr>
            <a:lvl3pPr marL="839788" indent="-165100"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3pPr>
            <a:lvl4pPr marL="1120775" indent="-166688"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4pPr>
            <a:lvl5pPr marL="1960563" indent="-168275" algn="l" defTabSz="895350" rtl="0" eaLnBrk="0" fontAlgn="base" hangingPunct="0">
              <a:lnSpc>
                <a:spcPct val="90000"/>
              </a:lnSpc>
              <a:spcBef>
                <a:spcPct val="0"/>
              </a:spcBef>
              <a:spcAft>
                <a:spcPct val="0"/>
              </a:spcAft>
              <a:defRPr sz="2400" b="1" kern="1200">
                <a:solidFill>
                  <a:schemeClr val="tx1"/>
                </a:solidFill>
                <a:latin typeface="Times" panose="02020603050405020304" pitchFamily="18" charset="0"/>
                <a:ea typeface="+mn-ea"/>
                <a:cs typeface="+mn-cs"/>
              </a:defRPr>
            </a:lvl5pPr>
            <a:lvl6pPr marL="24177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6pPr>
            <a:lvl7pPr marL="28749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7pPr>
            <a:lvl8pPr marL="3332163" indent="-168275" algn="l" defTabSz="895350" rtl="0" eaLnBrk="0" fontAlgn="base" latinLnBrk="0" hangingPunct="0">
              <a:spcBef>
                <a:spcPct val="0"/>
              </a:spcBef>
              <a:spcAft>
                <a:spcPct val="0"/>
              </a:spcAft>
              <a:defRPr sz="2400" b="1" kern="1200">
                <a:solidFill>
                  <a:schemeClr val="tx1"/>
                </a:solidFill>
                <a:latin typeface="Times" panose="02020603050405020304" pitchFamily="18" charset="0"/>
                <a:ea typeface="+mn-ea"/>
                <a:cs typeface="+mn-cs"/>
              </a:defRPr>
            </a:lvl8pPr>
            <a:lvl9pPr marL="3789363" indent="-168275" defTabSz="895350" eaLnBrk="0" fontAlgn="base" hangingPunct="0">
              <a:spcBef>
                <a:spcPct val="0"/>
              </a:spcBef>
              <a:spcAft>
                <a:spcPct val="0"/>
              </a:spcAft>
              <a:defRPr sz="2400">
                <a:solidFill>
                  <a:schemeClr val="tx1"/>
                </a:solidFill>
                <a:latin typeface="Times" panose="02020603050405020304" pitchFamily="18" charset="0"/>
              </a:defRPr>
            </a:lvl9pPr>
          </a:lstStyle>
          <a:p>
            <a:pPr marL="223838" indent="-223838" algn="l" defTabSz="895350" fontAlgn="base">
              <a:lnSpc>
                <a:spcPct val="90000"/>
              </a:lnSpc>
              <a:spcBef>
                <a:spcPct val="3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2400" b="1" i="0" normalizeH="0" noProof="0">
                <a:solidFill>
                  <a:schemeClr val="tx2"/>
                </a:solidFill>
                <a:uLnTx/>
                <a:uFillTx/>
                <a:latin typeface="Helvetica" panose="020b0604020202020204" pitchFamily="34" charset="0"/>
              </a:rPr>
              <a:t>Object</a:t>
            </a:r>
          </a:p>
          <a:p>
            <a:pPr marL="223838" indent="-223838" algn="ctr" defTabSz="895350"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a:solidFill>
                <a:schemeClr val="tx2"/>
              </a:solidFill>
              <a:latin typeface="Helvetica" panose="020b0604020202020204" pitchFamily="34" charset="0"/>
            </a:endParaRPr>
          </a:p>
        </p:txBody>
      </p:sp>
      <p:sp>
        <p:nvSpPr>
          <p:cNvPr id="154631" name="Rectangle 7">
            <a:extLst>
              <a:ext uri="{FF2B5EF4-FFF2-40B4-BE49-F238E27FC236}">
                <a16:creationId xmlns:a16="http://schemas.microsoft.com/office/drawing/2014/main" id="{6A2B2B34-4FA6-4BC1-93D3-B56077126FBF}"/>
              </a:ext>
            </a:extLst>
          </p:cNvPr>
          <p:cNvSpPr>
            <a:spLocks noChangeArrowheads="1"/>
          </p:cNvSpPr>
          <p:nvPr/>
        </p:nvSpPr>
        <p:spPr bwMode="auto">
          <a:xfrm>
            <a:off x="609600" y="1524000"/>
            <a:ext cx="1524000" cy="3933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0x401040: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0x55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0x89</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0xe5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0x8b</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0x45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0x0c</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0x03</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0x45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0x08</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0x89</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0xec</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0x5d</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0xc3</a:t>
            </a:r>
          </a:p>
        </p:txBody>
      </p:sp>
      <p:sp>
        <p:nvSpPr>
          <p:cNvPr id="154632" name="Line 8">
            <a:extLst>
              <a:ext uri="{FF2B5EF4-FFF2-40B4-BE49-F238E27FC236}">
                <a16:creationId xmlns:a16="http://schemas.microsoft.com/office/drawing/2014/main" id="{D80EAD66-C549-4420-8985-8E4920660947}"/>
              </a:ext>
            </a:extLst>
          </p:cNvPr>
          <p:cNvSpPr>
            <a:spLocks noChangeShapeType="1"/>
          </p:cNvSpPr>
          <p:nvPr/>
        </p:nvSpPr>
        <p:spPr bwMode="auto">
          <a:xfrm flipV="1">
            <a:off x="4953000" y="3733800"/>
            <a:ext cx="1447800" cy="12954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4633" name="Line 9">
            <a:extLst>
              <a:ext uri="{FF2B5EF4-FFF2-40B4-BE49-F238E27FC236}">
                <a16:creationId xmlns:a16="http://schemas.microsoft.com/office/drawing/2014/main" id="{46C8C99B-EB44-44A5-B9D6-35D42F6FD84B}"/>
              </a:ext>
            </a:extLst>
          </p:cNvPr>
          <p:cNvSpPr>
            <a:spLocks noChangeShapeType="1"/>
          </p:cNvSpPr>
          <p:nvPr/>
        </p:nvSpPr>
        <p:spPr bwMode="auto">
          <a:xfrm flipH="1" flipV="1">
            <a:off x="1828800" y="5029200"/>
            <a:ext cx="838200" cy="6096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nvGrpSpPr>
          <p:cNvPr id="10" name="Group 3">
            <a:extLst>
              <a:ext uri="{FF2B5EF4-FFF2-40B4-BE49-F238E27FC236}">
                <a16:creationId xmlns:a16="http://schemas.microsoft.com/office/drawing/2014/main" id="{94D3618F-84AF-44B4-AFF3-A91FECB11CF1}"/>
              </a:ext>
            </a:extLst>
          </p:cNvPr>
          <p:cNvGrpSpPr/>
          <p:nvPr/>
        </p:nvGrpSpPr>
        <p:grpSpPr>
          <a:xfrm>
            <a:off x="1" y="0"/>
            <a:ext cx="9143999" cy="6726583"/>
            <a:chExt cx="12192001" cy="6860735"/>
          </a:xfrm>
        </p:grpSpPr>
        <p:pic>
          <p:nvPicPr>
            <p:cNvPr id="11" name="Picture 2" descr="KL Deemed to be University Logo">
              <a:extLst>
                <a:ext uri="{FF2B5EF4-FFF2-40B4-BE49-F238E27FC236}">
                  <a16:creationId xmlns:a16="http://schemas.microsoft.com/office/drawing/2014/main" id="{69FA0BEE-27B9-4516-BAB9-975DC8DDD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8AA7644-6A2B-4BF3-A7C6-17BA494C0037}"/>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B9BE1E9B-00FF-45D7-9561-C50A7C3D26B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B8F101CE-5D4A-4477-98A6-5922191CC175}"/>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0B5F91A3-98FE-417F-8E87-C46D02715C3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D9126D15-091C-44EA-A65D-7C3E128C6D54}"/>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F4380985-EF48-49A3-BFF4-EB6B0CF705D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16DD0240-D320-4587-82B7-847A7A1D74C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a:xfrm>
            <a:off x="838200" y="365125"/>
            <a:ext cx="10515600" cy="764847"/>
          </a:xfrm>
        </p:spPr>
        <p:txBody>
          <a:bodyPr/>
          <a:lstStyle>
            <a:defPPr/>
          </a:lstStyle>
          <a:p>
            <a:pPr/>
            <a:r>
              <a:rPr lang="en-US" b="1">
                <a:ea typeface="+mj-lt"/>
                <a:cs typeface="+mj-lt"/>
              </a:rPr>
              <a:t>Load-Linked and Store-Conditional</a:t>
            </a:r>
            <a:endParaRPr lang="en-US" b="1"/>
          </a:p>
        </p:txBody>
      </p:sp>
      <p:sp>
        <p:nvSpPr>
          <p:cNvPr id="16" name="내용 개체 틀 2"/>
          <p:cNvSpPr txBox="1"/>
          <p:nvPr/>
        </p:nvSpPr>
        <p:spPr>
          <a:xfrm>
            <a:off x="839449" y="1319134"/>
            <a:ext cx="10433154" cy="5062193"/>
          </a:xfrm>
          <a:prstGeom prst="rect">
            <a:avLst/>
          </a:prstGeom>
        </p:spPr>
        <p:txBody>
          <a:bodyPr vert="horz" lIns="91440" tIns="45720" rIns="91440" bIns="45720" rtlCol="0">
            <a:normAutofit/>
          </a:bodyPr>
          <a:lstStyle>
            <a:defPPr>
              <a:defRPr lang="en-US"/>
            </a:def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altLang="ko-KR" sz="2800" b="0" i="0" u="none" strike="noStrike" kern="1200" cap="none" spc="0" normalizeH="0" baseline="0" noProof="0">
                <a:ln>
                  <a:noFill/>
                </a:ln>
                <a:solidFill>
                  <a:schemeClr val="tx1"/>
                </a:solidFill>
                <a:effectLst/>
                <a:uLnTx/>
                <a:uFillTx/>
                <a:latin typeface="+mn-lt"/>
                <a:ea typeface="+mn-ea"/>
                <a:cs typeface="+mn-cs"/>
              </a:rPr>
              <a:t>Test whether the value at the address(</a:t>
            </a:r>
            <a:r>
              <a:rPr kumimoji="0" lang="en-US" altLang="ko-KR" sz="2800" b="0" i="0" u="none" strike="noStrike" kern="1200" cap="none" spc="0" normalizeH="0" baseline="0" noProof="0" err="1">
                <a:ln>
                  <a:noFill/>
                </a:ln>
                <a:solidFill>
                  <a:schemeClr val="tx1"/>
                </a:solidFill>
                <a:effectLst/>
                <a:uLnTx/>
                <a:uFillTx/>
                <a:latin typeface="Courier New" panose="02070309020205020404" pitchFamily="49" charset="0"/>
                <a:ea typeface="+mn-ea"/>
                <a:cs typeface="Courier New" pitchFamily="49" charset="0"/>
              </a:rPr>
              <a:t>ptr</a:t>
            </a:r>
            <a:r>
              <a:rPr kumimoji="0" lang="en-US" altLang="ko-KR" sz="2800" b="0" i="0" u="none" strike="noStrike" kern="1200" cap="none" spc="0" normalizeH="0" baseline="0" noProof="0">
                <a:ln>
                  <a:noFill/>
                </a:ln>
                <a:solidFill>
                  <a:schemeClr val="tx1"/>
                </a:solidFill>
                <a:effectLst/>
                <a:uLnTx/>
                <a:uFillTx/>
                <a:latin typeface="+mn-lt"/>
                <a:ea typeface="+mn-ea"/>
                <a:cs typeface="+mn-cs"/>
              </a:rPr>
              <a:t>) is equal to </a:t>
            </a:r>
            <a:r>
              <a:rPr kumimoji="0" lang="en-US" altLang="ko-KR" sz="2800" b="0"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itchFamily="49" charset="0"/>
              </a:rPr>
              <a:t>expected</a:t>
            </a:r>
            <a:r>
              <a:rPr kumimoji="0" lang="en-US" altLang="ko-KR" sz="2800" b="0" i="0" u="none" strike="noStrike" kern="1200" cap="none" spc="0" normalizeH="0" baseline="0" noProof="0">
                <a:ln>
                  <a:noFill/>
                </a:ln>
                <a:solidFill>
                  <a:schemeClr val="tx1"/>
                </a:solidFill>
                <a:effectLst/>
                <a:uLnTx/>
                <a:uFillTx/>
                <a:latin typeface="+mn-lt"/>
                <a:ea typeface="+mn-ea"/>
                <a:cs typeface="+mn-cs"/>
              </a:rPr>
              <a:t>.</a:t>
            </a:r>
          </a:p>
          <a:p>
            <a:pPr marL="685800" marR="0" lvl="1" indent="-228600" algn="l" defTabSz="914400" rtl="0" eaLnBrk="1" fontAlgn="auto" latinLnBrk="0" hangingPunct="1">
              <a:lnSpc>
                <a:spcPct val="90000"/>
              </a:lnSpc>
              <a:spcBef>
                <a:spcPts val="500"/>
              </a:spcBef>
              <a:spcAft>
                <a:spcPct val="0"/>
              </a:spcAft>
              <a:buClrTx/>
              <a:buSzTx/>
              <a:buFont typeface="Arial" pitchFamily="34" charset="0"/>
              <a:buChar char="•"/>
              <a:defRPr/>
            </a:pPr>
            <a:r>
              <a:rPr kumimoji="0" lang="en-US" altLang="ko-KR" sz="2400" b="0" i="1" u="none" strike="noStrike" kern="1200" cap="none" spc="0" normalizeH="0" baseline="0" noProof="0">
                <a:ln>
                  <a:noFill/>
                </a:ln>
                <a:solidFill>
                  <a:schemeClr val="tx1"/>
                </a:solidFill>
                <a:effectLst/>
                <a:uLnTx/>
                <a:uFillTx/>
                <a:latin typeface="+mn-lt"/>
                <a:ea typeface="+mn-ea"/>
                <a:cs typeface="+mn-cs"/>
              </a:rPr>
              <a:t>If so</a:t>
            </a:r>
            <a:r>
              <a:rPr kumimoji="0" lang="en-US" altLang="ko-KR" sz="2400" b="0" i="0" u="none" strike="noStrike" kern="1200" cap="none" spc="0" normalizeH="0" baseline="0" noProof="0">
                <a:ln>
                  <a:noFill/>
                </a:ln>
                <a:solidFill>
                  <a:schemeClr val="tx1"/>
                </a:solidFill>
                <a:effectLst/>
                <a:uLnTx/>
                <a:uFillTx/>
                <a:latin typeface="+mn-lt"/>
                <a:ea typeface="+mn-ea"/>
                <a:cs typeface="+mn-cs"/>
              </a:rPr>
              <a:t>, </a:t>
            </a:r>
            <a:r>
              <a:rPr kumimoji="0" lang="en-US" altLang="ko-KR" sz="2400" b="0" i="0" u="none" strike="noStrike" kern="1200" cap="none" spc="0" normalizeH="0" baseline="0" noProof="0">
                <a:ln>
                  <a:noFill/>
                </a:ln>
                <a:solidFill>
                  <a:schemeClr val="accent6">
                    <a:lumMod val="75000"/>
                  </a:schemeClr>
                </a:solidFill>
                <a:effectLst/>
                <a:uLnTx/>
                <a:uFillTx/>
                <a:latin typeface="+mn-lt"/>
                <a:ea typeface="+mn-ea"/>
                <a:cs typeface="+mn-cs"/>
              </a:rPr>
              <a:t>update</a:t>
            </a:r>
            <a:r>
              <a:rPr kumimoji="0" lang="en-US" altLang="ko-KR" sz="2400" b="0" i="0" u="none" strike="noStrike" kern="1200" cap="none" spc="0" normalizeH="0" baseline="0" noProof="0">
                <a:ln>
                  <a:noFill/>
                </a:ln>
                <a:solidFill>
                  <a:schemeClr val="tx1"/>
                </a:solidFill>
                <a:effectLst/>
                <a:uLnTx/>
                <a:uFillTx/>
                <a:latin typeface="+mn-lt"/>
                <a:ea typeface="+mn-ea"/>
                <a:cs typeface="+mn-cs"/>
              </a:rPr>
              <a:t> the memory location pointed to by</a:t>
            </a:r>
            <a:r>
              <a:rPr kumimoji="0" lang="en-US" altLang="ko-KR" sz="2400" b="0"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itchFamily="49" charset="0"/>
              </a:rPr>
              <a:t> ptr </a:t>
            </a:r>
            <a:r>
              <a:rPr kumimoji="0" lang="en-US" altLang="ko-KR" sz="2400" b="0" i="0" u="none" strike="noStrike" kern="1200" cap="none" spc="0" normalizeH="0" baseline="0" noProof="0">
                <a:ln>
                  <a:noFill/>
                </a:ln>
                <a:solidFill>
                  <a:schemeClr val="tx1"/>
                </a:solidFill>
                <a:effectLst/>
                <a:uLnTx/>
                <a:uFillTx/>
                <a:latin typeface="+mn-lt"/>
                <a:ea typeface="+mn-ea"/>
                <a:cs typeface="+mn-cs"/>
              </a:rPr>
              <a:t>with the </a:t>
            </a:r>
            <a:r>
              <a:rPr kumimoji="0" lang="en-US" altLang="ko-KR" sz="2400" b="0"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itchFamily="49" charset="0"/>
              </a:rPr>
              <a:t>new</a:t>
            </a:r>
            <a:r>
              <a:rPr kumimoji="0" lang="en-US" altLang="ko-KR" sz="2400" b="0" i="0" u="none" strike="noStrike" kern="1200" cap="none" spc="0" normalizeH="0" baseline="0" noProof="0">
                <a:ln>
                  <a:noFill/>
                </a:ln>
                <a:solidFill>
                  <a:schemeClr val="tx1"/>
                </a:solidFill>
                <a:effectLst/>
                <a:uLnTx/>
                <a:uFillTx/>
                <a:latin typeface="+mn-lt"/>
                <a:ea typeface="+mn-ea"/>
                <a:cs typeface="+mn-cs"/>
              </a:rPr>
              <a:t> value.</a:t>
            </a:r>
          </a:p>
          <a:p>
            <a:pPr marL="685800" marR="0" lvl="1" indent="-228600" algn="l" defTabSz="914400" rtl="0" eaLnBrk="1" fontAlgn="auto" latinLnBrk="0" hangingPunct="1">
              <a:lnSpc>
                <a:spcPct val="90000"/>
              </a:lnSpc>
              <a:spcBef>
                <a:spcPts val="500"/>
              </a:spcBef>
              <a:spcAft>
                <a:spcPct val="0"/>
              </a:spcAft>
              <a:buClrTx/>
              <a:buSzTx/>
              <a:buFont typeface="Arial" pitchFamily="34" charset="0"/>
              <a:buChar char="•"/>
              <a:defRPr/>
            </a:pPr>
            <a:r>
              <a:rPr kumimoji="0" lang="en-US" altLang="ko-KR" sz="2400" b="0" i="1" u="none" strike="noStrike" kern="1200" cap="none" spc="0" normalizeH="0" baseline="0" noProof="0">
                <a:ln>
                  <a:noFill/>
                </a:ln>
                <a:solidFill>
                  <a:schemeClr val="tx1"/>
                </a:solidFill>
                <a:effectLst/>
                <a:uLnTx/>
                <a:uFillTx/>
                <a:latin typeface="+mn-lt"/>
                <a:ea typeface="+mn-ea"/>
                <a:cs typeface="+mn-cs"/>
              </a:rPr>
              <a:t>In either case</a:t>
            </a:r>
            <a:r>
              <a:rPr kumimoji="0" lang="en-US" altLang="ko-KR" sz="2400" b="0" i="0" u="none" strike="noStrike" kern="1200" cap="none" spc="0" normalizeH="0" baseline="0" noProof="0">
                <a:ln>
                  <a:noFill/>
                </a:ln>
                <a:solidFill>
                  <a:schemeClr val="tx1"/>
                </a:solidFill>
                <a:effectLst/>
                <a:uLnTx/>
                <a:uFillTx/>
                <a:latin typeface="+mn-lt"/>
                <a:ea typeface="+mn-ea"/>
                <a:cs typeface="+mn-cs"/>
              </a:rPr>
              <a:t>, </a:t>
            </a:r>
            <a:r>
              <a:rPr kumimoji="0" lang="en-US" altLang="ko-KR" sz="2400" b="0" i="0" u="none" strike="noStrike" kern="1200" cap="none" spc="0" normalizeH="0" baseline="0" noProof="0">
                <a:ln>
                  <a:noFill/>
                </a:ln>
                <a:solidFill>
                  <a:schemeClr val="accent6">
                    <a:lumMod val="75000"/>
                  </a:schemeClr>
                </a:solidFill>
                <a:effectLst/>
                <a:uLnTx/>
                <a:uFillTx/>
                <a:latin typeface="+mn-lt"/>
                <a:ea typeface="+mn-ea"/>
                <a:cs typeface="+mn-cs"/>
              </a:rPr>
              <a:t>return</a:t>
            </a:r>
            <a:r>
              <a:rPr kumimoji="0" lang="en-US" altLang="ko-KR" sz="2400" b="0" i="0" u="none" strike="noStrike" kern="1200" cap="none" spc="0" normalizeH="0" baseline="0" noProof="0">
                <a:ln>
                  <a:noFill/>
                </a:ln>
                <a:solidFill>
                  <a:schemeClr val="tx1"/>
                </a:solidFill>
                <a:effectLst/>
                <a:uLnTx/>
                <a:uFillTx/>
                <a:latin typeface="+mn-lt"/>
                <a:ea typeface="+mn-ea"/>
                <a:cs typeface="+mn-cs"/>
              </a:rPr>
              <a:t> the actual value at that memory location.</a:t>
            </a:r>
          </a:p>
          <a:p>
            <a:pPr marL="685800" marR="0" lvl="1" indent="-228600" algn="l" defTabSz="914400" rtl="0" eaLnBrk="1" fontAlgn="auto" latinLnBrk="0" hangingPunct="1">
              <a:lnSpc>
                <a:spcPct val="90000"/>
              </a:lnSpc>
              <a:spcBef>
                <a:spcPts val="500"/>
              </a:spcBef>
              <a:spcAft>
                <a:spcPct val="0"/>
              </a:spcAft>
              <a:buClrTx/>
              <a:buSzTx/>
              <a:buFont typeface="Arial" pitchFamily="34" charset="0"/>
              <a:buChar char="•"/>
              <a:defRPr/>
            </a:pPr>
            <a:endParaRPr kumimoji="0" lang="en-US" altLang="ko-KR" sz="2400" b="0" i="0" u="none" strike="noStrike" kern="1200" cap="none" spc="0" normalizeH="0" baseline="0" noProof="0">
              <a:ln>
                <a:noFill/>
              </a:ln>
              <a:solidFill>
                <a:schemeClr val="tx1"/>
              </a:solidFill>
              <a:effectLst/>
              <a:uLnTx/>
              <a:uFillTx/>
              <a:latin typeface="+mn-lt"/>
              <a:ea typeface="+mn-ea"/>
              <a:cs typeface="+mn-cs"/>
            </a:endParaRPr>
          </a:p>
        </p:txBody>
      </p:sp>
      <p:sp>
        <p:nvSpPr>
          <p:cNvPr id="20" name="TextBox 19"/>
          <p:cNvSpPr txBox="1"/>
          <p:nvPr/>
        </p:nvSpPr>
        <p:spPr>
          <a:xfrm>
            <a:off x="1543987" y="2653259"/>
            <a:ext cx="6250370" cy="1600438"/>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CompareAndSwap(</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*ptr,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expected,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new)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actual = *ptr;</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if</a:t>
            </a:r>
            <a:r>
              <a:rPr lang="en-US" altLang="ko-KR" sz="1400">
                <a:solidFill>
                  <a:prstClr val="black"/>
                </a:solidFill>
                <a:latin typeface="Courier New" panose="02070309020205020404" pitchFamily="49" charset="0"/>
                <a:ea typeface="맑은 고딕" pitchFamily="50" charset="-127"/>
                <a:cs typeface="Courier New" pitchFamily="49" charset="0"/>
              </a:rPr>
              <a:t> (actual == expected)</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*ptr = new;</a:t>
            </a:r>
            <a:endParaRPr lang="en-US" altLang="ko-KR" sz="1400">
              <a:solidFill>
                <a:srgbClr val="00B0F0"/>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return</a:t>
            </a:r>
            <a:r>
              <a:rPr lang="en-US" altLang="ko-KR" sz="1400">
                <a:solidFill>
                  <a:prstClr val="black"/>
                </a:solidFill>
                <a:latin typeface="Courier New" panose="02070309020205020404" pitchFamily="49" charset="0"/>
                <a:ea typeface="맑은 고딕" pitchFamily="50" charset="-127"/>
                <a:cs typeface="Courier New" pitchFamily="49" charset="0"/>
              </a:rPr>
              <a:t> actual;</a:t>
            </a:r>
            <a:endParaRPr lang="en-US" altLang="ko-KR" sz="1400">
              <a:solidFill>
                <a:srgbClr val="00B0F0"/>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1" name="TextBox 20"/>
          <p:cNvSpPr txBox="1"/>
          <p:nvPr/>
        </p:nvSpPr>
        <p:spPr>
          <a:xfrm>
            <a:off x="1903752" y="4482059"/>
            <a:ext cx="5260536"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Compare-and-Swap hardware atomic instruction (C-style)</a:t>
            </a:r>
            <a:endParaRPr lang="ko-KR" altLang="en-US" sz="1400" b="1">
              <a:solidFill>
                <a:prstClr val="black"/>
              </a:solidFill>
              <a:latin typeface="맑은 고딕" pitchFamily="50" charset="-127"/>
              <a:ea typeface="맑은 고딕" pitchFamily="50" charset="-127"/>
            </a:endParaRPr>
          </a:p>
        </p:txBody>
      </p:sp>
      <p:sp>
        <p:nvSpPr>
          <p:cNvPr id="22" name="TextBox 21"/>
          <p:cNvSpPr txBox="1"/>
          <p:nvPr/>
        </p:nvSpPr>
        <p:spPr>
          <a:xfrm>
            <a:off x="1573967" y="5051685"/>
            <a:ext cx="6220391" cy="954107"/>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while</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b="1" err="1">
                <a:solidFill>
                  <a:prstClr val="black"/>
                </a:solidFill>
                <a:latin typeface="Courier New" panose="02070309020205020404" pitchFamily="49" charset="0"/>
                <a:ea typeface="맑은 고딕" pitchFamily="50" charset="-127"/>
                <a:cs typeface="Courier New" pitchFamily="49" charset="0"/>
              </a:rPr>
              <a:t>CompareAndSwap</a:t>
            </a:r>
            <a:r>
              <a:rPr lang="en-US" altLang="ko-KR" sz="1400">
                <a:solidFill>
                  <a:prstClr val="black"/>
                </a:solidFill>
                <a:latin typeface="Courier New" panose="02070309020205020404" pitchFamily="49" charset="0"/>
                <a:ea typeface="맑은 고딕" pitchFamily="50" charset="-127"/>
                <a:cs typeface="Courier New" pitchFamily="49" charset="0"/>
              </a:rPr>
              <a:t>(&amp;lock-&gt;flag,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00B0F0"/>
                </a:solidFill>
                <a:latin typeface="Courier New" panose="02070309020205020404" pitchFamily="49" charset="0"/>
                <a:ea typeface="맑은 고딕" pitchFamily="50" charset="-127"/>
                <a:cs typeface="Courier New" pitchFamily="49" charset="0"/>
              </a:rPr>
              <a:t>// spin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3" name="TextBox 22"/>
          <p:cNvSpPr txBox="1"/>
          <p:nvPr/>
        </p:nvSpPr>
        <p:spPr>
          <a:xfrm>
            <a:off x="2483893" y="6223379"/>
            <a:ext cx="3506798" cy="307194"/>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Spin lock with compare-and-swap</a:t>
            </a:r>
            <a:endParaRPr lang="ko-KR" altLang="en-US" sz="1400" b="1">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2492227589"/>
      </p:ext>
    </p:extLst>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5650" name="Rectangle 2">
            <a:extLst>
              <a:ext uri="{FF2B5EF4-FFF2-40B4-BE49-F238E27FC236}">
                <a16:creationId xmlns:a16="http://schemas.microsoft.com/office/drawing/2014/main" id="{DD2DA783-40E6-4118-B667-2BC4C3650ECF}"/>
              </a:ext>
            </a:extLst>
          </p:cNvPr>
          <p:cNvSpPr>
            <a:spLocks noGrp="1" noChangeArrowheads="1"/>
          </p:cNvSpPr>
          <p:nvPr>
            <p:ph type="title"/>
          </p:nvPr>
        </p:nvSpPr>
        <p:spPr>
          <a:xfrm>
            <a:off x="331788" y="285750"/>
            <a:ext cx="6754812"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What Can Be Disassembled?</a:t>
            </a:r>
          </a:p>
        </p:txBody>
      </p:sp>
      <p:sp>
        <p:nvSpPr>
          <p:cNvPr id="155651" name="Rectangle 3">
            <a:extLst>
              <a:ext uri="{FF2B5EF4-FFF2-40B4-BE49-F238E27FC236}">
                <a16:creationId xmlns:a16="http://schemas.microsoft.com/office/drawing/2014/main" id="{B05DA103-0C4B-4E83-8A44-A40C1AC2315F}"/>
              </a:ext>
            </a:extLst>
          </p:cNvPr>
          <p:cNvSpPr>
            <a:spLocks noGrp="1" noChangeArrowheads="1"/>
          </p:cNvSpPr>
          <p:nvPr>
            <p:ph type="body" idx="4294967295"/>
          </p:nvPr>
        </p:nvSpPr>
        <p:spPr>
          <a:xfrm>
            <a:off x="290513" y="5138738"/>
            <a:ext cx="8307387" cy="1306512"/>
          </a:xfrm>
        </p:spPr>
        <p:txBody>
          <a:bodyPr/>
          <a:lstStyle>
            <a:defPPr/>
          </a:lstStyle>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Anything that can be interpreted as executable code</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Disassembler examines bytes and reconstructs assembly source</a:t>
            </a:r>
          </a:p>
        </p:txBody>
      </p:sp>
      <p:sp>
        <p:nvSpPr>
          <p:cNvPr id="155652" name="Rectangle 4">
            <a:extLst>
              <a:ext uri="{FF2B5EF4-FFF2-40B4-BE49-F238E27FC236}">
                <a16:creationId xmlns:a16="http://schemas.microsoft.com/office/drawing/2014/main" id="{A153084B-EEC3-4226-AD42-C3B88061ABAF}"/>
              </a:ext>
            </a:extLst>
          </p:cNvPr>
          <p:cNvSpPr>
            <a:spLocks noChangeArrowheads="1"/>
          </p:cNvSpPr>
          <p:nvPr/>
        </p:nvSpPr>
        <p:spPr bwMode="auto">
          <a:xfrm>
            <a:off x="685800" y="1219200"/>
            <a:ext cx="8153400" cy="3671888"/>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objdump -d WINWORD.EXE</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WINWORD.EXE:     file format pei-i386</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No symbols in "WINWORD.EXE".</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Disassembly of section .text: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30001000 &lt;.text&gt;: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30001000:	55             	push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30001001:	8b ec          	mov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30001003:	6a ff          	push   $0xffffffff</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30001005:	68 90 10 00 30 	push   $0x30001090</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3000100a:	68 91 dc 4c 30 	push   $0x304cdc91</a:t>
            </a:r>
          </a:p>
        </p:txBody>
      </p:sp>
      <p:grpSp>
        <p:nvGrpSpPr>
          <p:cNvPr id="5" name="Group 3">
            <a:extLst>
              <a:ext uri="{FF2B5EF4-FFF2-40B4-BE49-F238E27FC236}">
                <a16:creationId xmlns:a16="http://schemas.microsoft.com/office/drawing/2014/main" id="{81B06BCB-3965-4B6E-8F58-49E89EF0C7CE}"/>
              </a:ext>
            </a:extLst>
          </p:cNvPr>
          <p:cNvGrpSpPr/>
          <p:nvPr/>
        </p:nvGrpSpPr>
        <p:grpSpPr>
          <a:xfrm>
            <a:off x="1" y="0"/>
            <a:ext cx="9143999" cy="6726583"/>
            <a:chExt cx="12192001" cy="6860735"/>
          </a:xfrm>
        </p:grpSpPr>
        <p:pic>
          <p:nvPicPr>
            <p:cNvPr id="6" name="Picture 2" descr="KL Deemed to be University Logo">
              <a:extLst>
                <a:ext uri="{FF2B5EF4-FFF2-40B4-BE49-F238E27FC236}">
                  <a16:creationId xmlns:a16="http://schemas.microsoft.com/office/drawing/2014/main" id="{63C5A93E-9FEE-4AF9-8EF4-AB164B5F2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E5724AB-35FC-4C9D-A893-817E8CD8C2AC}"/>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1CEB225F-73BA-4A3C-A0AC-AF49AC4D706E}"/>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C22FAD61-06DA-4537-8866-47DC554F37F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617E23C6-026C-40B5-8CBC-7C303BC8850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3E666A0D-57F2-4868-90E2-DCB0ABD2982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43356B8E-3BD7-49C7-B18B-EE5E52ACACB6}"/>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3120D6A7-9BDA-4E5A-92C7-D1B19BA1EDD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6674" name="Rectangle 2">
            <a:extLst>
              <a:ext uri="{FF2B5EF4-FFF2-40B4-BE49-F238E27FC236}">
                <a16:creationId xmlns:a16="http://schemas.microsoft.com/office/drawing/2014/main" id="{FC5DAC2F-EF02-4DF0-82DD-21587CE9F444}"/>
              </a:ext>
            </a:extLst>
          </p:cNvPr>
          <p:cNvSpPr>
            <a:spLocks noGrp="1" noChangeArrowheads="1"/>
          </p:cNvSpPr>
          <p:nvPr>
            <p:ph type="title"/>
          </p:nvPr>
        </p:nvSpPr>
        <p:spPr>
          <a:xfrm>
            <a:off x="198438" y="285750"/>
            <a:ext cx="48593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Moving Data</a:t>
            </a:r>
          </a:p>
        </p:txBody>
      </p:sp>
      <p:sp>
        <p:nvSpPr>
          <p:cNvPr id="156675" name="Rectangle 3">
            <a:extLst>
              <a:ext uri="{FF2B5EF4-FFF2-40B4-BE49-F238E27FC236}">
                <a16:creationId xmlns:a16="http://schemas.microsoft.com/office/drawing/2014/main" id="{FC38D9BB-8DAA-400B-B743-82C211A4E22B}"/>
              </a:ext>
            </a:extLst>
          </p:cNvPr>
          <p:cNvSpPr>
            <a:spLocks noGrp="1" noChangeArrowheads="1"/>
          </p:cNvSpPr>
          <p:nvPr>
            <p:ph type="body" idx="4294967295"/>
          </p:nvPr>
        </p:nvSpPr>
        <p:spPr>
          <a:xfrm>
            <a:off x="290513" y="1220788"/>
            <a:ext cx="7786687" cy="5224462"/>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Moving Data</a:t>
            </a:r>
          </a:p>
          <a:p>
            <a:pPr marL="744538" marR="0" lvl="1" indent="-246063" algn="l" defTabSz="914400" fontAlgn="base">
              <a:lnSpc>
                <a:spcPct val="100000"/>
              </a:lnSpc>
              <a:spcBef>
                <a:spcPct val="25000"/>
              </a:spcBef>
              <a:spcAft>
                <a:spcPct val="0"/>
              </a:spcAft>
              <a:buSzPct val="75000"/>
              <a:buFont typeface="Wingdings" pitchFamily="2" charset="2"/>
              <a:buNone/>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movl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Source</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Move 4-byte (“long”) word</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Lots of these in typical code</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Operand Types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Immediate: Constant integer data</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Like C constant, but prefixed with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E.g.,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$0x400</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$-533</a:t>
            </a:r>
            <a:endParaRPr lang="en-US" altLang="en-US"/>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Encoded with 1, 2, or 4 bytes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Register: One of 8 integer registers</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But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%esp</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and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%ebp</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reserved for special use</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Others have special uses for particular instructions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Memory: 4 consecutive bytes of memory</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Various “address modes”</a:t>
            </a:r>
          </a:p>
        </p:txBody>
      </p:sp>
      <p:grpSp>
        <p:nvGrpSpPr>
          <p:cNvPr id="156684" name="Group 12">
            <a:extLst>
              <a:ext uri="{FF2B5EF4-FFF2-40B4-BE49-F238E27FC236}">
                <a16:creationId xmlns:a16="http://schemas.microsoft.com/office/drawing/2014/main" id="{1D5F27E1-B994-47C7-B49E-D68632A4984D}"/>
              </a:ext>
            </a:extLst>
          </p:cNvPr>
          <p:cNvGrpSpPr/>
          <p:nvPr/>
        </p:nvGrpSpPr>
        <p:grpSpPr>
          <a:xfrm>
            <a:off x="6400800" y="381000"/>
            <a:ext cx="2514600" cy="3581400"/>
            <a:chOff x="3984" y="1008"/>
            <a:chExt cx="1584" cy="2256"/>
          </a:xfrm>
        </p:grpSpPr>
        <p:sp>
          <p:nvSpPr>
            <p:cNvPr id="156676" name="Rectangle 4">
              <a:extLst>
                <a:ext uri="{FF2B5EF4-FFF2-40B4-BE49-F238E27FC236}">
                  <a16:creationId xmlns:a16="http://schemas.microsoft.com/office/drawing/2014/main" id="{4347C33D-E92D-4837-B426-1E80382B876E}"/>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56677" name="Rectangle 5">
              <a:extLst>
                <a:ext uri="{FF2B5EF4-FFF2-40B4-BE49-F238E27FC236}">
                  <a16:creationId xmlns:a16="http://schemas.microsoft.com/office/drawing/2014/main" id="{17257FC6-9275-4DC5-91E5-83C6F2ED0F1A}"/>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56678" name="Rectangle 6">
              <a:extLst>
                <a:ext uri="{FF2B5EF4-FFF2-40B4-BE49-F238E27FC236}">
                  <a16:creationId xmlns:a16="http://schemas.microsoft.com/office/drawing/2014/main" id="{D93FCFA8-6BE7-46A5-AA4C-C869E04F1F1B}"/>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56679" name="Rectangle 7">
              <a:extLst>
                <a:ext uri="{FF2B5EF4-FFF2-40B4-BE49-F238E27FC236}">
                  <a16:creationId xmlns:a16="http://schemas.microsoft.com/office/drawing/2014/main" id="{5E5E7DCC-D5EC-4054-A854-0E0BC521D1DA}"/>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56680" name="Rectangle 8">
              <a:extLst>
                <a:ext uri="{FF2B5EF4-FFF2-40B4-BE49-F238E27FC236}">
                  <a16:creationId xmlns:a16="http://schemas.microsoft.com/office/drawing/2014/main" id="{9C98617C-39A9-45AA-846E-ECFB77840EDE}"/>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56681" name="Rectangle 9">
              <a:extLst>
                <a:ext uri="{FF2B5EF4-FFF2-40B4-BE49-F238E27FC236}">
                  <a16:creationId xmlns:a16="http://schemas.microsoft.com/office/drawing/2014/main" id="{99B7114B-C74F-4542-9377-FF64A8A3E4C1}"/>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56682" name="Rectangle 10">
              <a:extLst>
                <a:ext uri="{FF2B5EF4-FFF2-40B4-BE49-F238E27FC236}">
                  <a16:creationId xmlns:a16="http://schemas.microsoft.com/office/drawing/2014/main" id="{224ED806-3754-4462-94E5-950F98D76A51}"/>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56683" name="Rectangle 11">
              <a:extLst>
                <a:ext uri="{FF2B5EF4-FFF2-40B4-BE49-F238E27FC236}">
                  <a16:creationId xmlns:a16="http://schemas.microsoft.com/office/drawing/2014/main" id="{D9F844D5-3349-4965-B6E9-E5A1138D22FC}"/>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3" name="Group 3">
            <a:extLst>
              <a:ext uri="{FF2B5EF4-FFF2-40B4-BE49-F238E27FC236}">
                <a16:creationId xmlns:a16="http://schemas.microsoft.com/office/drawing/2014/main" id="{06BC5376-82C2-4F6B-8274-89FFEC3BADAE}"/>
              </a:ext>
            </a:extLst>
          </p:cNvPr>
          <p:cNvGrpSpPr/>
          <p:nvPr/>
        </p:nvGrpSpPr>
        <p:grpSpPr>
          <a:xfrm>
            <a:off x="1" y="0"/>
            <a:ext cx="9143999" cy="6726583"/>
            <a:chExt cx="12192001" cy="6860735"/>
          </a:xfrm>
        </p:grpSpPr>
        <p:pic>
          <p:nvPicPr>
            <p:cNvPr id="14" name="Picture 2" descr="KL Deemed to be University Logo">
              <a:extLst>
                <a:ext uri="{FF2B5EF4-FFF2-40B4-BE49-F238E27FC236}">
                  <a16:creationId xmlns:a16="http://schemas.microsoft.com/office/drawing/2014/main" id="{4E5F0560-BF59-4D38-A17F-8962E9A9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00CB300-BA8D-4E32-96D7-768BBCA0F8C0}"/>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136BEF29-9151-4397-8AF5-06AF9DAE48E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148C35A7-8A80-4143-801C-2A9AE1A32A6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0243D4D1-8C08-42A5-A820-3BF6482F9AEE}"/>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9" name="Rectangle 18">
              <a:extLst>
                <a:ext uri="{FF2B5EF4-FFF2-40B4-BE49-F238E27FC236}">
                  <a16:creationId xmlns:a16="http://schemas.microsoft.com/office/drawing/2014/main" id="{60C2843E-68CE-4002-84B3-541DEB9E9BA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0" name="Rectangle 19">
              <a:extLst>
                <a:ext uri="{FF2B5EF4-FFF2-40B4-BE49-F238E27FC236}">
                  <a16:creationId xmlns:a16="http://schemas.microsoft.com/office/drawing/2014/main" id="{0212FEB9-2713-4534-8BF1-7B26E3CE6E6F}"/>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1" name="Rectangle 20">
              <a:extLst>
                <a:ext uri="{FF2B5EF4-FFF2-40B4-BE49-F238E27FC236}">
                  <a16:creationId xmlns:a16="http://schemas.microsoft.com/office/drawing/2014/main" id="{ADB4235D-4D10-4D37-8E2E-46FC7C4E79E2}"/>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7698" name="Rectangle 2">
            <a:extLst>
              <a:ext uri="{FF2B5EF4-FFF2-40B4-BE49-F238E27FC236}">
                <a16:creationId xmlns:a16="http://schemas.microsoft.com/office/drawing/2014/main" id="{D33A08C5-22F4-40F9-899E-BF6614892319}"/>
              </a:ext>
            </a:extLst>
          </p:cNvPr>
          <p:cNvSpPr>
            <a:spLocks noGrp="1" noChangeArrowheads="1"/>
          </p:cNvSpPr>
          <p:nvPr>
            <p:ph type="title"/>
          </p:nvPr>
        </p:nvSpPr>
        <p:spPr>
          <a:xfrm>
            <a:off x="331788" y="285750"/>
            <a:ext cx="7288212"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Courier New" panose="02070309020205020404" pitchFamily="49" charset="0"/>
              </a:rPr>
              <a:t>movl</a:t>
            </a: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 Operand Combinations</a:t>
            </a:r>
          </a:p>
        </p:txBody>
      </p:sp>
      <p:sp>
        <p:nvSpPr>
          <p:cNvPr id="157699" name="Rectangle 3">
            <a:extLst>
              <a:ext uri="{FF2B5EF4-FFF2-40B4-BE49-F238E27FC236}">
                <a16:creationId xmlns:a16="http://schemas.microsoft.com/office/drawing/2014/main" id="{BD64C140-45C5-4136-B029-C149EFEEAC56}"/>
              </a:ext>
            </a:extLst>
          </p:cNvPr>
          <p:cNvSpPr>
            <a:spLocks noGrp="1" noChangeArrowheads="1"/>
          </p:cNvSpPr>
          <p:nvPr>
            <p:ph type="body" idx="4294967295"/>
          </p:nvPr>
        </p:nvSpPr>
        <p:spPr>
          <a:xfrm>
            <a:off x="993775" y="5284788"/>
            <a:ext cx="7604125" cy="1160462"/>
          </a:xfrm>
        </p:spPr>
        <p:txBody>
          <a:bodyPr/>
          <a:lstStyle>
            <a:defPPr/>
          </a:lstStyle>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Cannot do memory-memory transfers with single instruction</a:t>
            </a:r>
          </a:p>
        </p:txBody>
      </p:sp>
      <p:sp>
        <p:nvSpPr>
          <p:cNvPr id="157700" name="Text Box 4">
            <a:extLst>
              <a:ext uri="{FF2B5EF4-FFF2-40B4-BE49-F238E27FC236}">
                <a16:creationId xmlns:a16="http://schemas.microsoft.com/office/drawing/2014/main" id="{D6C05A5A-DC77-42A8-8C5A-D11BFFEF823B}"/>
              </a:ext>
            </a:extLst>
          </p:cNvPr>
          <p:cNvSpPr txBox="1">
            <a:spLocks noChangeArrowheads="1"/>
          </p:cNvSpPr>
          <p:nvPr/>
        </p:nvSpPr>
        <p:spPr bwMode="auto">
          <a:xfrm>
            <a:off x="228600" y="3276600"/>
            <a:ext cx="9159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Courier New" panose="02070309020205020404" pitchFamily="49" charset="0"/>
              </a:rPr>
              <a:t>movl</a:t>
            </a:r>
          </a:p>
        </p:txBody>
      </p:sp>
      <p:sp>
        <p:nvSpPr>
          <p:cNvPr id="157701" name="Text Box 5">
            <a:extLst>
              <a:ext uri="{FF2B5EF4-FFF2-40B4-BE49-F238E27FC236}">
                <a16:creationId xmlns:a16="http://schemas.microsoft.com/office/drawing/2014/main" id="{EFD31569-6AEE-4C54-A150-23CF71F5CF9A}"/>
              </a:ext>
            </a:extLst>
          </p:cNvPr>
          <p:cNvSpPr txBox="1">
            <a:spLocks noChangeArrowheads="1"/>
          </p:cNvSpPr>
          <p:nvPr/>
        </p:nvSpPr>
        <p:spPr bwMode="auto">
          <a:xfrm>
            <a:off x="1600200" y="2209800"/>
            <a:ext cx="8112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Imm</a:t>
            </a:r>
          </a:p>
        </p:txBody>
      </p:sp>
      <p:sp>
        <p:nvSpPr>
          <p:cNvPr id="157702" name="Text Box 6">
            <a:extLst>
              <a:ext uri="{FF2B5EF4-FFF2-40B4-BE49-F238E27FC236}">
                <a16:creationId xmlns:a16="http://schemas.microsoft.com/office/drawing/2014/main" id="{8B9CE203-28D7-4C42-AD05-B5EE614D7773}"/>
              </a:ext>
            </a:extLst>
          </p:cNvPr>
          <p:cNvSpPr txBox="1">
            <a:spLocks noChangeArrowheads="1"/>
          </p:cNvSpPr>
          <p:nvPr/>
        </p:nvSpPr>
        <p:spPr bwMode="auto">
          <a:xfrm>
            <a:off x="1600200" y="3276600"/>
            <a:ext cx="7604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Reg</a:t>
            </a:r>
          </a:p>
        </p:txBody>
      </p:sp>
      <p:sp>
        <p:nvSpPr>
          <p:cNvPr id="157703" name="Text Box 7">
            <a:extLst>
              <a:ext uri="{FF2B5EF4-FFF2-40B4-BE49-F238E27FC236}">
                <a16:creationId xmlns:a16="http://schemas.microsoft.com/office/drawing/2014/main" id="{803AC1B2-B8B5-42AB-8C8D-936321FE200D}"/>
              </a:ext>
            </a:extLst>
          </p:cNvPr>
          <p:cNvSpPr txBox="1">
            <a:spLocks noChangeArrowheads="1"/>
          </p:cNvSpPr>
          <p:nvPr/>
        </p:nvSpPr>
        <p:spPr bwMode="auto">
          <a:xfrm>
            <a:off x="1600200" y="4343400"/>
            <a:ext cx="877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Mem</a:t>
            </a:r>
          </a:p>
        </p:txBody>
      </p:sp>
      <p:sp>
        <p:nvSpPr>
          <p:cNvPr id="157704" name="Text Box 8">
            <a:extLst>
              <a:ext uri="{FF2B5EF4-FFF2-40B4-BE49-F238E27FC236}">
                <a16:creationId xmlns:a16="http://schemas.microsoft.com/office/drawing/2014/main" id="{24EEB0E4-772B-4AD9-9740-D683E07C3FAB}"/>
              </a:ext>
            </a:extLst>
          </p:cNvPr>
          <p:cNvSpPr txBox="1">
            <a:spLocks noChangeArrowheads="1"/>
          </p:cNvSpPr>
          <p:nvPr/>
        </p:nvSpPr>
        <p:spPr bwMode="auto">
          <a:xfrm>
            <a:off x="2819400" y="1981200"/>
            <a:ext cx="7604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Reg</a:t>
            </a:r>
          </a:p>
        </p:txBody>
      </p:sp>
      <p:sp>
        <p:nvSpPr>
          <p:cNvPr id="157705" name="Text Box 9">
            <a:extLst>
              <a:ext uri="{FF2B5EF4-FFF2-40B4-BE49-F238E27FC236}">
                <a16:creationId xmlns:a16="http://schemas.microsoft.com/office/drawing/2014/main" id="{C18516B3-5351-4437-97C8-BFAD3A471FF0}"/>
              </a:ext>
            </a:extLst>
          </p:cNvPr>
          <p:cNvSpPr txBox="1">
            <a:spLocks noChangeArrowheads="1"/>
          </p:cNvSpPr>
          <p:nvPr/>
        </p:nvSpPr>
        <p:spPr bwMode="auto">
          <a:xfrm>
            <a:off x="2819400" y="2438400"/>
            <a:ext cx="877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Mem</a:t>
            </a:r>
          </a:p>
        </p:txBody>
      </p:sp>
      <p:sp>
        <p:nvSpPr>
          <p:cNvPr id="157706" name="Text Box 10">
            <a:extLst>
              <a:ext uri="{FF2B5EF4-FFF2-40B4-BE49-F238E27FC236}">
                <a16:creationId xmlns:a16="http://schemas.microsoft.com/office/drawing/2014/main" id="{65BE6F8D-50CD-4014-ABA5-24D1BAC93612}"/>
              </a:ext>
            </a:extLst>
          </p:cNvPr>
          <p:cNvSpPr txBox="1">
            <a:spLocks noChangeArrowheads="1"/>
          </p:cNvSpPr>
          <p:nvPr/>
        </p:nvSpPr>
        <p:spPr bwMode="auto">
          <a:xfrm>
            <a:off x="2819400" y="3124200"/>
            <a:ext cx="7604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Reg</a:t>
            </a:r>
          </a:p>
        </p:txBody>
      </p:sp>
      <p:sp>
        <p:nvSpPr>
          <p:cNvPr id="157707" name="Text Box 11">
            <a:extLst>
              <a:ext uri="{FF2B5EF4-FFF2-40B4-BE49-F238E27FC236}">
                <a16:creationId xmlns:a16="http://schemas.microsoft.com/office/drawing/2014/main" id="{622423DC-F69F-48C1-BF0C-76CEF1EB6D96}"/>
              </a:ext>
            </a:extLst>
          </p:cNvPr>
          <p:cNvSpPr txBox="1">
            <a:spLocks noChangeArrowheads="1"/>
          </p:cNvSpPr>
          <p:nvPr/>
        </p:nvSpPr>
        <p:spPr bwMode="auto">
          <a:xfrm>
            <a:off x="2819400" y="3581400"/>
            <a:ext cx="8778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Mem</a:t>
            </a:r>
          </a:p>
        </p:txBody>
      </p:sp>
      <p:sp>
        <p:nvSpPr>
          <p:cNvPr id="157708" name="Text Box 12">
            <a:extLst>
              <a:ext uri="{FF2B5EF4-FFF2-40B4-BE49-F238E27FC236}">
                <a16:creationId xmlns:a16="http://schemas.microsoft.com/office/drawing/2014/main" id="{8E04C108-4B59-4D9F-AA94-A83F8078D53E}"/>
              </a:ext>
            </a:extLst>
          </p:cNvPr>
          <p:cNvSpPr txBox="1">
            <a:spLocks noChangeArrowheads="1"/>
          </p:cNvSpPr>
          <p:nvPr/>
        </p:nvSpPr>
        <p:spPr bwMode="auto">
          <a:xfrm>
            <a:off x="2819400" y="4343400"/>
            <a:ext cx="7604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1" normalizeH="0" noProof="0">
                <a:solidFill>
                  <a:srgbClr val="000066"/>
                </a:solidFill>
                <a:uLnTx/>
                <a:uFillTx/>
                <a:latin typeface="Helvetica" panose="020b0604020202020204" pitchFamily="34" charset="0"/>
                <a:ea typeface="+mn-ea"/>
                <a:cs typeface="+mn-cs"/>
              </a:rPr>
              <a:t>Reg</a:t>
            </a:r>
          </a:p>
        </p:txBody>
      </p:sp>
      <p:sp>
        <p:nvSpPr>
          <p:cNvPr id="157709" name="Text Box 13">
            <a:extLst>
              <a:ext uri="{FF2B5EF4-FFF2-40B4-BE49-F238E27FC236}">
                <a16:creationId xmlns:a16="http://schemas.microsoft.com/office/drawing/2014/main" id="{5899CA33-7B2A-4591-8F54-A72AD6A64C60}"/>
              </a:ext>
            </a:extLst>
          </p:cNvPr>
          <p:cNvSpPr txBox="1">
            <a:spLocks noChangeArrowheads="1"/>
          </p:cNvSpPr>
          <p:nvPr/>
        </p:nvSpPr>
        <p:spPr bwMode="auto">
          <a:xfrm>
            <a:off x="1447800" y="1219200"/>
            <a:ext cx="12176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Source</a:t>
            </a:r>
          </a:p>
        </p:txBody>
      </p:sp>
      <p:sp>
        <p:nvSpPr>
          <p:cNvPr id="157710" name="Text Box 14">
            <a:extLst>
              <a:ext uri="{FF2B5EF4-FFF2-40B4-BE49-F238E27FC236}">
                <a16:creationId xmlns:a16="http://schemas.microsoft.com/office/drawing/2014/main" id="{257B93C6-C613-41A3-8824-BA2815FFDBE1}"/>
              </a:ext>
            </a:extLst>
          </p:cNvPr>
          <p:cNvSpPr txBox="1">
            <a:spLocks noChangeArrowheads="1"/>
          </p:cNvSpPr>
          <p:nvPr/>
        </p:nvSpPr>
        <p:spPr bwMode="auto">
          <a:xfrm>
            <a:off x="2819400" y="1219200"/>
            <a:ext cx="1843088"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Destination</a:t>
            </a:r>
          </a:p>
        </p:txBody>
      </p:sp>
      <p:sp>
        <p:nvSpPr>
          <p:cNvPr id="157711" name="Text Box 15">
            <a:extLst>
              <a:ext uri="{FF2B5EF4-FFF2-40B4-BE49-F238E27FC236}">
                <a16:creationId xmlns:a16="http://schemas.microsoft.com/office/drawing/2014/main" id="{61CBF4A8-EF6E-47A1-8D99-7B66FD16FCA6}"/>
              </a:ext>
            </a:extLst>
          </p:cNvPr>
          <p:cNvSpPr txBox="1">
            <a:spLocks noChangeArrowheads="1"/>
          </p:cNvSpPr>
          <p:nvPr/>
        </p:nvSpPr>
        <p:spPr bwMode="auto">
          <a:xfrm>
            <a:off x="3733800" y="1981200"/>
            <a:ext cx="21034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movl $0x4,%eax</a:t>
            </a:r>
          </a:p>
        </p:txBody>
      </p:sp>
      <p:sp>
        <p:nvSpPr>
          <p:cNvPr id="157712" name="Text Box 16">
            <a:extLst>
              <a:ext uri="{FF2B5EF4-FFF2-40B4-BE49-F238E27FC236}">
                <a16:creationId xmlns:a16="http://schemas.microsoft.com/office/drawing/2014/main" id="{36FD4B0B-F04C-4650-9EAD-7E8945C9DFEC}"/>
              </a:ext>
            </a:extLst>
          </p:cNvPr>
          <p:cNvSpPr txBox="1">
            <a:spLocks noChangeArrowheads="1"/>
          </p:cNvSpPr>
          <p:nvPr/>
        </p:nvSpPr>
        <p:spPr bwMode="auto">
          <a:xfrm>
            <a:off x="3733800" y="2438400"/>
            <a:ext cx="25146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movl $-147,(%eax)</a:t>
            </a:r>
          </a:p>
        </p:txBody>
      </p:sp>
      <p:sp>
        <p:nvSpPr>
          <p:cNvPr id="157713" name="Text Box 17">
            <a:extLst>
              <a:ext uri="{FF2B5EF4-FFF2-40B4-BE49-F238E27FC236}">
                <a16:creationId xmlns:a16="http://schemas.microsoft.com/office/drawing/2014/main" id="{2D4BE20C-61A4-4FA3-8162-6E3C59597CB9}"/>
              </a:ext>
            </a:extLst>
          </p:cNvPr>
          <p:cNvSpPr txBox="1">
            <a:spLocks noChangeArrowheads="1"/>
          </p:cNvSpPr>
          <p:nvPr/>
        </p:nvSpPr>
        <p:spPr bwMode="auto">
          <a:xfrm>
            <a:off x="3810000" y="3124200"/>
            <a:ext cx="21034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movl %eax,%edx</a:t>
            </a:r>
          </a:p>
        </p:txBody>
      </p:sp>
      <p:sp>
        <p:nvSpPr>
          <p:cNvPr id="157714" name="Text Box 18">
            <a:extLst>
              <a:ext uri="{FF2B5EF4-FFF2-40B4-BE49-F238E27FC236}">
                <a16:creationId xmlns:a16="http://schemas.microsoft.com/office/drawing/2014/main" id="{E53852F9-82A5-497C-B1E1-9B9BE5D90F08}"/>
              </a:ext>
            </a:extLst>
          </p:cNvPr>
          <p:cNvSpPr txBox="1">
            <a:spLocks noChangeArrowheads="1"/>
          </p:cNvSpPr>
          <p:nvPr/>
        </p:nvSpPr>
        <p:spPr bwMode="auto">
          <a:xfrm>
            <a:off x="3810000" y="3581400"/>
            <a:ext cx="237648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movl %eax,(%edx)</a:t>
            </a:r>
          </a:p>
        </p:txBody>
      </p:sp>
      <p:sp>
        <p:nvSpPr>
          <p:cNvPr id="157715" name="Text Box 19">
            <a:extLst>
              <a:ext uri="{FF2B5EF4-FFF2-40B4-BE49-F238E27FC236}">
                <a16:creationId xmlns:a16="http://schemas.microsoft.com/office/drawing/2014/main" id="{84C2ED20-9E6F-4BB8-8D86-CF3222293845}"/>
              </a:ext>
            </a:extLst>
          </p:cNvPr>
          <p:cNvSpPr txBox="1">
            <a:spLocks noChangeArrowheads="1"/>
          </p:cNvSpPr>
          <p:nvPr/>
        </p:nvSpPr>
        <p:spPr bwMode="auto">
          <a:xfrm>
            <a:off x="3810000" y="4343400"/>
            <a:ext cx="237807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movl (%eax),%edx</a:t>
            </a:r>
          </a:p>
        </p:txBody>
      </p:sp>
      <p:sp>
        <p:nvSpPr>
          <p:cNvPr id="157716" name="AutoShape 20">
            <a:extLst>
              <a:ext uri="{FF2B5EF4-FFF2-40B4-BE49-F238E27FC236}">
                <a16:creationId xmlns:a16="http://schemas.microsoft.com/office/drawing/2014/main" id="{06F056C3-3839-4218-A32E-CB271C7CF69C}"/>
              </a:ext>
            </a:extLst>
          </p:cNvPr>
          <p:cNvSpPr/>
          <p:nvPr/>
        </p:nvSpPr>
        <p:spPr bwMode="auto">
          <a:xfrm>
            <a:off x="1295400" y="2133600"/>
            <a:ext cx="304800" cy="2743200"/>
          </a:xfrm>
          <a:prstGeom prst="leftBrace">
            <a:avLst>
              <a:gd name="adj1" fmla="val 75000"/>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7717" name="AutoShape 21">
            <a:extLst>
              <a:ext uri="{FF2B5EF4-FFF2-40B4-BE49-F238E27FC236}">
                <a16:creationId xmlns:a16="http://schemas.microsoft.com/office/drawing/2014/main" id="{40AED509-EB3E-4E4B-A3F6-DD8A9E5C6ABF}"/>
              </a:ext>
            </a:extLst>
          </p:cNvPr>
          <p:cNvSpPr/>
          <p:nvPr/>
        </p:nvSpPr>
        <p:spPr bwMode="auto">
          <a:xfrm>
            <a:off x="2514600" y="2057400"/>
            <a:ext cx="304800" cy="762000"/>
          </a:xfrm>
          <a:prstGeom prst="leftBrace">
            <a:avLst>
              <a:gd name="adj1" fmla="val 20833"/>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7718" name="AutoShape 22">
            <a:extLst>
              <a:ext uri="{FF2B5EF4-FFF2-40B4-BE49-F238E27FC236}">
                <a16:creationId xmlns:a16="http://schemas.microsoft.com/office/drawing/2014/main" id="{2AE0D2AA-F39C-4DC4-BED8-87C4AD596B62}"/>
              </a:ext>
            </a:extLst>
          </p:cNvPr>
          <p:cNvSpPr/>
          <p:nvPr/>
        </p:nvSpPr>
        <p:spPr bwMode="auto">
          <a:xfrm>
            <a:off x="2514600" y="3200400"/>
            <a:ext cx="304800" cy="762000"/>
          </a:xfrm>
          <a:prstGeom prst="leftBrace">
            <a:avLst>
              <a:gd name="adj1" fmla="val 20833"/>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7719" name="Text Box 23">
            <a:extLst>
              <a:ext uri="{FF2B5EF4-FFF2-40B4-BE49-F238E27FC236}">
                <a16:creationId xmlns:a16="http://schemas.microsoft.com/office/drawing/2014/main" id="{E190B3AD-6B9F-4033-8CD4-036BBAA918D1}"/>
              </a:ext>
            </a:extLst>
          </p:cNvPr>
          <p:cNvSpPr txBox="1">
            <a:spLocks noChangeArrowheads="1"/>
          </p:cNvSpPr>
          <p:nvPr/>
        </p:nvSpPr>
        <p:spPr bwMode="auto">
          <a:xfrm>
            <a:off x="6858000" y="1219200"/>
            <a:ext cx="15224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C Analog</a:t>
            </a:r>
          </a:p>
        </p:txBody>
      </p:sp>
      <p:sp>
        <p:nvSpPr>
          <p:cNvPr id="157720" name="Text Box 24">
            <a:extLst>
              <a:ext uri="{FF2B5EF4-FFF2-40B4-BE49-F238E27FC236}">
                <a16:creationId xmlns:a16="http://schemas.microsoft.com/office/drawing/2014/main" id="{F110F78B-41D7-4ABA-805C-9199FB2880B3}"/>
              </a:ext>
            </a:extLst>
          </p:cNvPr>
          <p:cNvSpPr txBox="1">
            <a:spLocks noChangeArrowheads="1"/>
          </p:cNvSpPr>
          <p:nvPr/>
        </p:nvSpPr>
        <p:spPr bwMode="auto">
          <a:xfrm>
            <a:off x="6400800" y="1981200"/>
            <a:ext cx="169386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temp = 0x4;</a:t>
            </a:r>
          </a:p>
        </p:txBody>
      </p:sp>
      <p:sp>
        <p:nvSpPr>
          <p:cNvPr id="157721" name="Text Box 25">
            <a:extLst>
              <a:ext uri="{FF2B5EF4-FFF2-40B4-BE49-F238E27FC236}">
                <a16:creationId xmlns:a16="http://schemas.microsoft.com/office/drawing/2014/main" id="{993BC0D9-0FE2-478F-A38C-417C5AF790CA}"/>
              </a:ext>
            </a:extLst>
          </p:cNvPr>
          <p:cNvSpPr txBox="1">
            <a:spLocks noChangeArrowheads="1"/>
          </p:cNvSpPr>
          <p:nvPr/>
        </p:nvSpPr>
        <p:spPr bwMode="auto">
          <a:xfrm>
            <a:off x="6400800" y="2438400"/>
            <a:ext cx="1555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*p = -147;</a:t>
            </a:r>
          </a:p>
        </p:txBody>
      </p:sp>
      <p:sp>
        <p:nvSpPr>
          <p:cNvPr id="157722" name="Text Box 26">
            <a:extLst>
              <a:ext uri="{FF2B5EF4-FFF2-40B4-BE49-F238E27FC236}">
                <a16:creationId xmlns:a16="http://schemas.microsoft.com/office/drawing/2014/main" id="{CBF70603-80B5-422F-B956-837273FAB1AE}"/>
              </a:ext>
            </a:extLst>
          </p:cNvPr>
          <p:cNvSpPr txBox="1">
            <a:spLocks noChangeArrowheads="1"/>
          </p:cNvSpPr>
          <p:nvPr/>
        </p:nvSpPr>
        <p:spPr bwMode="auto">
          <a:xfrm>
            <a:off x="6477000" y="3124200"/>
            <a:ext cx="2105025"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temp2 = temp1;</a:t>
            </a:r>
          </a:p>
        </p:txBody>
      </p:sp>
      <p:sp>
        <p:nvSpPr>
          <p:cNvPr id="157723" name="Text Box 27">
            <a:extLst>
              <a:ext uri="{FF2B5EF4-FFF2-40B4-BE49-F238E27FC236}">
                <a16:creationId xmlns:a16="http://schemas.microsoft.com/office/drawing/2014/main" id="{C0A98565-C766-411B-8330-D5DFE6573382}"/>
              </a:ext>
            </a:extLst>
          </p:cNvPr>
          <p:cNvSpPr txBox="1">
            <a:spLocks noChangeArrowheads="1"/>
          </p:cNvSpPr>
          <p:nvPr/>
        </p:nvSpPr>
        <p:spPr bwMode="auto">
          <a:xfrm>
            <a:off x="6477000" y="3581400"/>
            <a:ext cx="1555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*p = temp;</a:t>
            </a:r>
          </a:p>
        </p:txBody>
      </p:sp>
      <p:sp>
        <p:nvSpPr>
          <p:cNvPr id="157724" name="Text Box 28">
            <a:extLst>
              <a:ext uri="{FF2B5EF4-FFF2-40B4-BE49-F238E27FC236}">
                <a16:creationId xmlns:a16="http://schemas.microsoft.com/office/drawing/2014/main" id="{F27227F9-626D-4337-9CF8-17162E057FC2}"/>
              </a:ext>
            </a:extLst>
          </p:cNvPr>
          <p:cNvSpPr txBox="1">
            <a:spLocks noChangeArrowheads="1"/>
          </p:cNvSpPr>
          <p:nvPr/>
        </p:nvSpPr>
        <p:spPr bwMode="auto">
          <a:xfrm>
            <a:off x="6477000" y="4343400"/>
            <a:ext cx="15557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temp = *p;</a:t>
            </a:r>
          </a:p>
        </p:txBody>
      </p:sp>
      <p:grpSp>
        <p:nvGrpSpPr>
          <p:cNvPr id="29" name="Group 3">
            <a:extLst>
              <a:ext uri="{FF2B5EF4-FFF2-40B4-BE49-F238E27FC236}">
                <a16:creationId xmlns:a16="http://schemas.microsoft.com/office/drawing/2014/main" id="{D666899E-AB60-4527-B9F7-FE960C1A7FB3}"/>
              </a:ext>
            </a:extLst>
          </p:cNvPr>
          <p:cNvGrpSpPr/>
          <p:nvPr/>
        </p:nvGrpSpPr>
        <p:grpSpPr>
          <a:xfrm>
            <a:off x="1" y="0"/>
            <a:ext cx="9143999" cy="6726583"/>
            <a:chExt cx="12192001" cy="6860735"/>
          </a:xfrm>
        </p:grpSpPr>
        <p:pic>
          <p:nvPicPr>
            <p:cNvPr id="30" name="Picture 2" descr="KL Deemed to be University Logo">
              <a:extLst>
                <a:ext uri="{FF2B5EF4-FFF2-40B4-BE49-F238E27FC236}">
                  <a16:creationId xmlns:a16="http://schemas.microsoft.com/office/drawing/2014/main" id="{809DB5F9-9B5D-450F-9E61-88A39D292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57F7F5A-608F-4208-AA1C-70F5E358110B}"/>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2" name="Rectangle 31">
              <a:extLst>
                <a:ext uri="{FF2B5EF4-FFF2-40B4-BE49-F238E27FC236}">
                  <a16:creationId xmlns:a16="http://schemas.microsoft.com/office/drawing/2014/main" id="{EE884AB2-8290-459D-BB5C-7CDD02B0899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3" name="Rectangle 32">
              <a:extLst>
                <a:ext uri="{FF2B5EF4-FFF2-40B4-BE49-F238E27FC236}">
                  <a16:creationId xmlns:a16="http://schemas.microsoft.com/office/drawing/2014/main" id="{B22481C8-F014-44B5-88F1-983CA98A2E8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4" name="Rectangle 33">
              <a:extLst>
                <a:ext uri="{FF2B5EF4-FFF2-40B4-BE49-F238E27FC236}">
                  <a16:creationId xmlns:a16="http://schemas.microsoft.com/office/drawing/2014/main" id="{19664EEF-A3FC-4A37-B6D0-BC835C11734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5" name="Rectangle 34">
              <a:extLst>
                <a:ext uri="{FF2B5EF4-FFF2-40B4-BE49-F238E27FC236}">
                  <a16:creationId xmlns:a16="http://schemas.microsoft.com/office/drawing/2014/main" id="{6D3678B4-502A-4379-816B-AAD6CB46D8AF}"/>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6" name="Rectangle 35">
              <a:extLst>
                <a:ext uri="{FF2B5EF4-FFF2-40B4-BE49-F238E27FC236}">
                  <a16:creationId xmlns:a16="http://schemas.microsoft.com/office/drawing/2014/main" id="{E67C32D8-C812-449C-9731-A5A664EB7706}"/>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7" name="Rectangle 36">
              <a:extLst>
                <a:ext uri="{FF2B5EF4-FFF2-40B4-BE49-F238E27FC236}">
                  <a16:creationId xmlns:a16="http://schemas.microsoft.com/office/drawing/2014/main" id="{655A7108-F6ED-420B-9EEB-01B06F7B005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8722" name="Rectangle 2">
            <a:extLst>
              <a:ext uri="{FF2B5EF4-FFF2-40B4-BE49-F238E27FC236}">
                <a16:creationId xmlns:a16="http://schemas.microsoft.com/office/drawing/2014/main" id="{CD78572D-2D5E-475D-9A3D-045CABE2ECEB}"/>
              </a:ext>
            </a:extLst>
          </p:cNvPr>
          <p:cNvSpPr>
            <a:spLocks noGrp="1" noChangeArrowheads="1"/>
          </p:cNvSpPr>
          <p:nvPr>
            <p:ph type="title"/>
          </p:nvPr>
        </p:nvSpPr>
        <p:spPr>
          <a:xfrm>
            <a:off x="198438" y="285750"/>
            <a:ext cx="617537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Simple Addressing Modes</a:t>
            </a:r>
          </a:p>
        </p:txBody>
      </p:sp>
      <p:sp>
        <p:nvSpPr>
          <p:cNvPr id="158723" name="Rectangle 3">
            <a:extLst>
              <a:ext uri="{FF2B5EF4-FFF2-40B4-BE49-F238E27FC236}">
                <a16:creationId xmlns:a16="http://schemas.microsoft.com/office/drawing/2014/main" id="{32CB2D94-6F12-4830-9E89-5996BD74A371}"/>
              </a:ext>
            </a:extLst>
          </p:cNvPr>
          <p:cNvSpPr>
            <a:spLocks noGrp="1" noChangeArrowheads="1"/>
          </p:cNvSpPr>
          <p:nvPr>
            <p:ph type="body" idx="4294967295"/>
          </p:nvPr>
        </p:nvSpPr>
        <p:spPr>
          <a:xfrm>
            <a:off x="290513" y="1220788"/>
            <a:ext cx="8307387" cy="5224462"/>
          </a:xfrm>
        </p:spPr>
        <p:txBody>
          <a:bodyPr/>
          <a:lstStyle>
            <a:defPPr/>
          </a:lstStyle>
          <a:p>
            <a:pPr marL="223838" marR="0" lvl="0" indent="-223838" algn="l" defTabSz="895350" fontAlgn="base">
              <a:lnSpc>
                <a:spcPct val="95000"/>
              </a:lnSpc>
              <a:spcBef>
                <a:spcPct val="50000"/>
              </a:spcBef>
              <a:spcAft>
                <a:spcPct val="0"/>
              </a:spcAft>
              <a:buSzTx/>
              <a:buNone/>
              <a:tabLst>
                <a:tab pos="2349500"/>
                <a:tab pos="41148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Normal	(R)	Mem[Reg[R]]</a:t>
            </a:r>
          </a:p>
          <a:p>
            <a:pPr marL="560388" marR="0" lvl="1" indent="-222250" algn="l" defTabSz="895350" fontAlgn="base">
              <a:lnSpc>
                <a:spcPct val="100000"/>
              </a:lnSpc>
              <a:spcBef>
                <a:spcPct val="25000"/>
              </a:spcBef>
              <a:spcAft>
                <a:spcPct val="0"/>
              </a:spcAft>
              <a:buSzPct val="75000"/>
              <a:buChar char="n"/>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Register R specifies memory address</a:t>
            </a:r>
          </a:p>
          <a:p>
            <a:pPr marL="560388" marR="0" lvl="1" indent="-222250" algn="l" defTabSz="895350" fontAlgn="base">
              <a:lnSpc>
                <a:spcPct val="100000"/>
              </a:lnSpc>
              <a:spcBef>
                <a:spcPct val="25000"/>
              </a:spcBef>
              <a:spcAft>
                <a:spcPct val="0"/>
              </a:spcAft>
              <a:buSzPct val="75000"/>
              <a:buFont typeface="Wingdings" pitchFamily="2" charset="2"/>
              <a:buNone/>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movl (%ecx),%eax</a:t>
            </a:r>
            <a:endParaRPr lang="en-US" altLang="en-US"/>
          </a:p>
          <a:p>
            <a:pPr marL="223838" marR="0" lvl="0" indent="-223838" algn="l" defTabSz="895350" fontAlgn="base">
              <a:lnSpc>
                <a:spcPct val="95000"/>
              </a:lnSpc>
              <a:spcBef>
                <a:spcPct val="50000"/>
              </a:spcBef>
              <a:spcAft>
                <a:spcPct val="0"/>
              </a:spcAft>
              <a:buSzTx/>
              <a:buNone/>
              <a:tabLst>
                <a:tab pos="2349500"/>
                <a:tab pos="41148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Displacement	D(R)	Mem[Reg[R]+D]</a:t>
            </a:r>
          </a:p>
          <a:p>
            <a:pPr marL="560388" marR="0" lvl="1" indent="-222250" algn="l" defTabSz="895350" fontAlgn="base">
              <a:lnSpc>
                <a:spcPct val="100000"/>
              </a:lnSpc>
              <a:spcBef>
                <a:spcPct val="25000"/>
              </a:spcBef>
              <a:spcAft>
                <a:spcPct val="0"/>
              </a:spcAft>
              <a:buSzPct val="75000"/>
              <a:buChar char="n"/>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Register R specifies start of memory region</a:t>
            </a:r>
          </a:p>
          <a:p>
            <a:pPr marL="560388" marR="0" lvl="1" indent="-222250" algn="l" defTabSz="895350" fontAlgn="base">
              <a:lnSpc>
                <a:spcPct val="100000"/>
              </a:lnSpc>
              <a:spcBef>
                <a:spcPct val="25000"/>
              </a:spcBef>
              <a:spcAft>
                <a:spcPct val="0"/>
              </a:spcAft>
              <a:buSzPct val="75000"/>
              <a:buChar char="n"/>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Constant displacement D specifies offset</a:t>
            </a:r>
          </a:p>
          <a:p>
            <a:pPr marL="560388" marR="0" lvl="1" indent="-222250" algn="l" defTabSz="895350" fontAlgn="base">
              <a:lnSpc>
                <a:spcPct val="100000"/>
              </a:lnSpc>
              <a:spcBef>
                <a:spcPct val="25000"/>
              </a:spcBef>
              <a:spcAft>
                <a:spcPct val="0"/>
              </a:spcAft>
              <a:buSzPct val="75000"/>
              <a:buFont typeface="Wingdings" pitchFamily="2" charset="2"/>
              <a:buNone/>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movl 8(%ebp),%edx</a:t>
            </a:r>
            <a:endParaRPr lang="en-US" altLang="en-US"/>
          </a:p>
          <a:p>
            <a:pPr marL="560388" marR="0" lvl="1" indent="-222250" algn="l" defTabSz="895350" fontAlgn="base">
              <a:lnSpc>
                <a:spcPct val="100000"/>
              </a:lnSpc>
              <a:spcBef>
                <a:spcPct val="25000"/>
              </a:spcBef>
              <a:spcAft>
                <a:spcPct val="0"/>
              </a:spcAft>
              <a:buSzPct val="75000"/>
              <a:buChar char="n"/>
              <a:tabLst>
                <a:tab pos="2349500"/>
                <a:tab pos="41148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endParaRPr lang="en-US" altLang="en-US"/>
          </a:p>
          <a:p>
            <a:pPr marL="223838" marR="0" lvl="0" indent="-223838" algn="l" defTabSz="895350" fontAlgn="base">
              <a:lnSpc>
                <a:spcPct val="95000"/>
              </a:lnSpc>
              <a:spcBef>
                <a:spcPct val="50000"/>
              </a:spcBef>
              <a:spcAft>
                <a:spcPct val="0"/>
              </a:spcAft>
              <a:buSzTx/>
              <a:buNone/>
              <a:tabLst>
                <a:tab pos="2349500"/>
                <a:tab pos="41148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endParaRPr lang="en-US" altLang="en-US"/>
          </a:p>
        </p:txBody>
      </p:sp>
      <p:grpSp>
        <p:nvGrpSpPr>
          <p:cNvPr id="4" name="Group 3">
            <a:extLst>
              <a:ext uri="{FF2B5EF4-FFF2-40B4-BE49-F238E27FC236}">
                <a16:creationId xmlns:a16="http://schemas.microsoft.com/office/drawing/2014/main" id="{5D5D2564-1D23-44E5-9BC9-06D5CC917982}"/>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384829F6-A9A3-46C4-AF39-A31F6669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B1A38C6-258C-4BF7-8CD6-E4E709F1A81A}"/>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ED0A415B-4769-4685-8585-296FF0DABB35}"/>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85443982-2A71-470F-BBD1-DD0CBAE8D16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AB857F5B-D6E6-4CEC-92CE-347E144F736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8BDA8C36-3B08-4A9C-B751-B1A9E172AE38}"/>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3C5762EA-4E1E-41BE-9564-1CCA7CF3659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2C1C10D5-8F98-42B8-9550-74A118D3A86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59746" name="Rectangle 2">
            <a:extLst>
              <a:ext uri="{FF2B5EF4-FFF2-40B4-BE49-F238E27FC236}">
                <a16:creationId xmlns:a16="http://schemas.microsoft.com/office/drawing/2014/main" id="{A7968BB2-BBCE-4678-9CA6-11279E7B1945}"/>
              </a:ext>
            </a:extLst>
          </p:cNvPr>
          <p:cNvSpPr>
            <a:spLocks noGrp="1" noChangeArrowheads="1"/>
          </p:cNvSpPr>
          <p:nvPr>
            <p:ph type="title"/>
          </p:nvPr>
        </p:nvSpPr>
        <p:spPr>
          <a:xfrm>
            <a:off x="265113" y="285750"/>
            <a:ext cx="765968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Using Simple Addressing Modes</a:t>
            </a:r>
          </a:p>
        </p:txBody>
      </p:sp>
      <p:sp>
        <p:nvSpPr>
          <p:cNvPr id="159747" name="Rectangle 3">
            <a:extLst>
              <a:ext uri="{FF2B5EF4-FFF2-40B4-BE49-F238E27FC236}">
                <a16:creationId xmlns:a16="http://schemas.microsoft.com/office/drawing/2014/main" id="{597E1AF3-EC54-4A5D-87DB-C4E5EF55774A}"/>
              </a:ext>
            </a:extLst>
          </p:cNvPr>
          <p:cNvSpPr>
            <a:spLocks noChangeArrowheads="1"/>
          </p:cNvSpPr>
          <p:nvPr/>
        </p:nvSpPr>
        <p:spPr bwMode="auto">
          <a:xfrm>
            <a:off x="304800" y="2057400"/>
            <a:ext cx="3962400" cy="2024063"/>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void swap(int *xp, int *yp)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t0 = *xp;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*yp;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*xp = 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*yp = t0;</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59748" name="Rectangle 4">
            <a:extLst>
              <a:ext uri="{FF2B5EF4-FFF2-40B4-BE49-F238E27FC236}">
                <a16:creationId xmlns:a16="http://schemas.microsoft.com/office/drawing/2014/main" id="{0D3BEB4B-720A-4674-9F68-A8DFBC58C1B6}"/>
              </a:ext>
            </a:extLst>
          </p:cNvPr>
          <p:cNvSpPr>
            <a:spLocks noChangeArrowheads="1"/>
          </p:cNvSpPr>
          <p:nvPr/>
        </p:nvSpPr>
        <p:spPr bwMode="auto">
          <a:xfrm>
            <a:off x="4648200" y="1066800"/>
            <a:ext cx="3352800" cy="4483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swap: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pushl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pushl %ebx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-4(%ebp),%ebx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popl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a:t>
            </a:r>
          </a:p>
        </p:txBody>
      </p:sp>
      <p:sp>
        <p:nvSpPr>
          <p:cNvPr id="159749" name="AutoShape 5">
            <a:extLst>
              <a:ext uri="{FF2B5EF4-FFF2-40B4-BE49-F238E27FC236}">
                <a16:creationId xmlns:a16="http://schemas.microsoft.com/office/drawing/2014/main" id="{1299020D-DC1A-4A53-BBC5-74AFE5AF4E03}"/>
              </a:ext>
            </a:extLst>
          </p:cNvPr>
          <p:cNvSpPr/>
          <p:nvPr/>
        </p:nvSpPr>
        <p:spPr bwMode="auto">
          <a:xfrm>
            <a:off x="7696200" y="2514600"/>
            <a:ext cx="228600" cy="1600200"/>
          </a:xfrm>
          <a:prstGeom prst="rightBrace">
            <a:avLst>
              <a:gd name="adj1" fmla="val 58333"/>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9750" name="Text Box 6">
            <a:extLst>
              <a:ext uri="{FF2B5EF4-FFF2-40B4-BE49-F238E27FC236}">
                <a16:creationId xmlns:a16="http://schemas.microsoft.com/office/drawing/2014/main" id="{1C01AD65-A3C8-4C08-8170-626D357EFDF1}"/>
              </a:ext>
            </a:extLst>
          </p:cNvPr>
          <p:cNvSpPr txBox="1">
            <a:spLocks noChangeArrowheads="1"/>
          </p:cNvSpPr>
          <p:nvPr/>
        </p:nvSpPr>
        <p:spPr bwMode="auto">
          <a:xfrm>
            <a:off x="8001000" y="3124200"/>
            <a:ext cx="755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Body</a:t>
            </a:r>
          </a:p>
        </p:txBody>
      </p:sp>
      <p:sp>
        <p:nvSpPr>
          <p:cNvPr id="159751" name="AutoShape 7">
            <a:extLst>
              <a:ext uri="{FF2B5EF4-FFF2-40B4-BE49-F238E27FC236}">
                <a16:creationId xmlns:a16="http://schemas.microsoft.com/office/drawing/2014/main" id="{CEBCFE26-7715-400B-A5D9-832BEE9F6973}"/>
              </a:ext>
            </a:extLst>
          </p:cNvPr>
          <p:cNvSpPr/>
          <p:nvPr/>
        </p:nvSpPr>
        <p:spPr bwMode="auto">
          <a:xfrm>
            <a:off x="7696200" y="1447800"/>
            <a:ext cx="228600" cy="685800"/>
          </a:xfrm>
          <a:prstGeom prst="rightBrace">
            <a:avLst>
              <a:gd name="adj1" fmla="val 25000"/>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9752" name="Text Box 8">
            <a:extLst>
              <a:ext uri="{FF2B5EF4-FFF2-40B4-BE49-F238E27FC236}">
                <a16:creationId xmlns:a16="http://schemas.microsoft.com/office/drawing/2014/main" id="{CD756FF2-9835-4517-9221-E96906E9FF77}"/>
              </a:ext>
            </a:extLst>
          </p:cNvPr>
          <p:cNvSpPr txBox="1">
            <a:spLocks noChangeArrowheads="1"/>
          </p:cNvSpPr>
          <p:nvPr/>
        </p:nvSpPr>
        <p:spPr bwMode="auto">
          <a:xfrm>
            <a:off x="8001000" y="1524000"/>
            <a:ext cx="539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Set</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Up</a:t>
            </a:r>
          </a:p>
        </p:txBody>
      </p:sp>
      <p:sp>
        <p:nvSpPr>
          <p:cNvPr id="159753" name="AutoShape 9">
            <a:extLst>
              <a:ext uri="{FF2B5EF4-FFF2-40B4-BE49-F238E27FC236}">
                <a16:creationId xmlns:a16="http://schemas.microsoft.com/office/drawing/2014/main" id="{E835272B-1881-4F31-A7C8-1C6A1A784C4C}"/>
              </a:ext>
            </a:extLst>
          </p:cNvPr>
          <p:cNvSpPr/>
          <p:nvPr/>
        </p:nvSpPr>
        <p:spPr bwMode="auto">
          <a:xfrm>
            <a:off x="7696200" y="4419600"/>
            <a:ext cx="228600" cy="990600"/>
          </a:xfrm>
          <a:prstGeom prst="rightBrace">
            <a:avLst>
              <a:gd name="adj1" fmla="val 36111"/>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59754" name="Text Box 10">
            <a:extLst>
              <a:ext uri="{FF2B5EF4-FFF2-40B4-BE49-F238E27FC236}">
                <a16:creationId xmlns:a16="http://schemas.microsoft.com/office/drawing/2014/main" id="{9CEFB930-D7B2-4396-93FD-A53563F9A435}"/>
              </a:ext>
            </a:extLst>
          </p:cNvPr>
          <p:cNvSpPr txBox="1">
            <a:spLocks noChangeArrowheads="1"/>
          </p:cNvSpPr>
          <p:nvPr/>
        </p:nvSpPr>
        <p:spPr bwMode="auto">
          <a:xfrm>
            <a:off x="8001000" y="4724400"/>
            <a:ext cx="857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Finish</a:t>
            </a:r>
          </a:p>
        </p:txBody>
      </p:sp>
      <p:grpSp>
        <p:nvGrpSpPr>
          <p:cNvPr id="11" name="Group 3">
            <a:extLst>
              <a:ext uri="{FF2B5EF4-FFF2-40B4-BE49-F238E27FC236}">
                <a16:creationId xmlns:a16="http://schemas.microsoft.com/office/drawing/2014/main" id="{B7CC0908-B74C-4214-A55C-D353C741E122}"/>
              </a:ext>
            </a:extLst>
          </p:cNvPr>
          <p:cNvGrpSpPr/>
          <p:nvPr/>
        </p:nvGrpSpPr>
        <p:grpSpPr>
          <a:xfrm>
            <a:off x="1" y="0"/>
            <a:ext cx="9143999" cy="6726583"/>
            <a:chExt cx="12192001" cy="6860735"/>
          </a:xfrm>
        </p:grpSpPr>
        <p:pic>
          <p:nvPicPr>
            <p:cNvPr id="12" name="Picture 2" descr="KL Deemed to be University Logo">
              <a:extLst>
                <a:ext uri="{FF2B5EF4-FFF2-40B4-BE49-F238E27FC236}">
                  <a16:creationId xmlns:a16="http://schemas.microsoft.com/office/drawing/2014/main" id="{346B9E7C-3223-419A-87A9-F07869260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D47AD0A-FC1A-4CEF-BD2F-94F5502CEA78}"/>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C6ECC0C4-6142-4DBD-896F-9E2A44356D1E}"/>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75D9572B-3E0F-43B6-8E1E-26A80B041ACE}"/>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0984F463-25BE-44DC-BD4D-D5EE2166FF73}"/>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18B59EAF-63F4-4238-ABE4-AE807F5E542D}"/>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3699C028-64A3-423F-A52A-9E55B46A1F3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9" name="Rectangle 18">
              <a:extLst>
                <a:ext uri="{FF2B5EF4-FFF2-40B4-BE49-F238E27FC236}">
                  <a16:creationId xmlns:a16="http://schemas.microsoft.com/office/drawing/2014/main" id="{4950B60D-D255-46FF-9F4E-6143C3591DBE}"/>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0770" name="Rectangle 2">
            <a:extLst>
              <a:ext uri="{FF2B5EF4-FFF2-40B4-BE49-F238E27FC236}">
                <a16:creationId xmlns:a16="http://schemas.microsoft.com/office/drawing/2014/main" id="{95416CC9-0AA7-4CE1-9CF8-6A565D25EFA1}"/>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60771" name="Rectangle 3">
            <a:extLst>
              <a:ext uri="{FF2B5EF4-FFF2-40B4-BE49-F238E27FC236}">
                <a16:creationId xmlns:a16="http://schemas.microsoft.com/office/drawing/2014/main" id="{FF0F3512-D858-48E6-85C0-02AF4B62E47A}"/>
              </a:ext>
            </a:extLst>
          </p:cNvPr>
          <p:cNvSpPr>
            <a:spLocks noChangeArrowheads="1"/>
          </p:cNvSpPr>
          <p:nvPr/>
        </p:nvSpPr>
        <p:spPr bwMode="auto">
          <a:xfrm>
            <a:off x="304800" y="1295400"/>
            <a:ext cx="3962400" cy="2024063"/>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void swap(int *xp, int *yp)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t0 = *xp;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*yp;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*xp = 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*yp = t0;</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60772" name="Rectangle 4">
            <a:extLst>
              <a:ext uri="{FF2B5EF4-FFF2-40B4-BE49-F238E27FC236}">
                <a16:creationId xmlns:a16="http://schemas.microsoft.com/office/drawing/2014/main" id="{9377A962-009A-4C9A-9C01-9878AFD9B013}"/>
              </a:ext>
            </a:extLst>
          </p:cNvPr>
          <p:cNvSpPr>
            <a:spLocks noChangeArrowheads="1"/>
          </p:cNvSpPr>
          <p:nvPr/>
        </p:nvSpPr>
        <p:spPr bwMode="auto">
          <a:xfrm>
            <a:off x="32004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60773" name="Text Box 5">
            <a:extLst>
              <a:ext uri="{FF2B5EF4-FFF2-40B4-BE49-F238E27FC236}">
                <a16:creationId xmlns:a16="http://schemas.microsoft.com/office/drawing/2014/main" id="{E8F31829-8EFE-4042-BA75-C10837DA7D06}"/>
              </a:ext>
            </a:extLst>
          </p:cNvPr>
          <p:cNvSpPr txBox="1">
            <a:spLocks noChangeArrowheads="1"/>
          </p:cNvSpPr>
          <p:nvPr/>
        </p:nvSpPr>
        <p:spPr bwMode="auto">
          <a:xfrm>
            <a:off x="7772400" y="1371600"/>
            <a:ext cx="9969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Stack</a:t>
            </a:r>
          </a:p>
        </p:txBody>
      </p:sp>
      <p:sp>
        <p:nvSpPr>
          <p:cNvPr id="160774" name="Text Box 6">
            <a:extLst>
              <a:ext uri="{FF2B5EF4-FFF2-40B4-BE49-F238E27FC236}">
                <a16:creationId xmlns:a16="http://schemas.microsoft.com/office/drawing/2014/main" id="{E5067F21-6309-44C0-B670-F4199AD29797}"/>
              </a:ext>
            </a:extLst>
          </p:cNvPr>
          <p:cNvSpPr txBox="1">
            <a:spLocks noChangeArrowheads="1"/>
          </p:cNvSpPr>
          <p:nvPr/>
        </p:nvSpPr>
        <p:spPr bwMode="auto">
          <a:xfrm>
            <a:off x="533400" y="4114800"/>
            <a:ext cx="2438400" cy="1676400"/>
          </a:xfrm>
          <a:prstGeom prst="rect">
            <a:avLst/>
          </a:prstGeom>
          <a:noFill/>
          <a:ln w="254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914400" rtl="0" eaLnBrk="0" fontAlgn="base" hangingPunct="0">
              <a:lnSpc>
                <a:spcPct val="90000"/>
              </a:lnSpc>
              <a:spcBef>
                <a:spcPct val="0"/>
              </a:spcBef>
              <a:spcAft>
                <a:spcPct val="0"/>
              </a:spcAft>
              <a:tabLst>
                <a:tab pos="12065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12065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12065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12065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12065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12065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12065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12065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1206500"/>
              </a:tabLst>
              <a:defRPr sz="2400">
                <a:solidFill>
                  <a:schemeClr val="tx1"/>
                </a:solidFill>
                <a:latin typeface="Times" panose="02020603050405020304" pitchFamily="18" charset="0"/>
              </a:defRPr>
            </a:lvl9pPr>
          </a:lstStyle>
          <a:p>
            <a:pPr algn="l" fontAlgn="base">
              <a:lnSpc>
                <a:spcPct val="70000"/>
              </a:lnSpc>
              <a:spcBef>
                <a:spcPct val="5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Helvetica" panose="020b0604020202020204" pitchFamily="34" charset="0"/>
              </a:rPr>
              <a:t>Register	Variable</a:t>
            </a:r>
          </a:p>
          <a:p>
            <a:pPr algn="l" fontAlgn="base">
              <a:lnSpc>
                <a:spcPct val="70000"/>
              </a:lnSpc>
              <a:spcBef>
                <a:spcPct val="5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%ecx	yp</a:t>
            </a:r>
          </a:p>
          <a:p>
            <a:pPr algn="l" fontAlgn="base">
              <a:lnSpc>
                <a:spcPct val="70000"/>
              </a:lnSpc>
              <a:spcBef>
                <a:spcPct val="5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%edx	xp</a:t>
            </a:r>
          </a:p>
          <a:p>
            <a:pPr algn="l" fontAlgn="base">
              <a:lnSpc>
                <a:spcPct val="70000"/>
              </a:lnSpc>
              <a:spcBef>
                <a:spcPct val="5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%eax	t1</a:t>
            </a:r>
          </a:p>
          <a:p>
            <a:pPr algn="l" fontAlgn="base">
              <a:lnSpc>
                <a:spcPct val="70000"/>
              </a:lnSpc>
              <a:spcBef>
                <a:spcPct val="5000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%ebx	t0</a:t>
            </a:r>
          </a:p>
        </p:txBody>
      </p:sp>
      <p:grpSp>
        <p:nvGrpSpPr>
          <p:cNvPr id="160775" name="Group 7">
            <a:extLst>
              <a:ext uri="{FF2B5EF4-FFF2-40B4-BE49-F238E27FC236}">
                <a16:creationId xmlns:a16="http://schemas.microsoft.com/office/drawing/2014/main" id="{8399B587-118B-4625-AAFC-0EF0E953F5BA}"/>
              </a:ext>
            </a:extLst>
          </p:cNvPr>
          <p:cNvGrpSpPr/>
          <p:nvPr/>
        </p:nvGrpSpPr>
        <p:grpSpPr>
          <a:xfrm>
            <a:off x="5638800" y="914400"/>
            <a:ext cx="3306763" cy="3352800"/>
            <a:chOff x="3408" y="672"/>
            <a:chExt cx="2083" cy="2112"/>
          </a:xfrm>
        </p:grpSpPr>
        <p:sp>
          <p:nvSpPr>
            <p:cNvPr id="160776" name="Rectangle 8">
              <a:extLst>
                <a:ext uri="{FF2B5EF4-FFF2-40B4-BE49-F238E27FC236}">
                  <a16:creationId xmlns:a16="http://schemas.microsoft.com/office/drawing/2014/main" id="{F694C701-3AC7-4297-8F46-69BD6FB4DAA6}"/>
                </a:ext>
              </a:extLst>
            </p:cNvPr>
            <p:cNvSpPr>
              <a:spLocks noChangeArrowheads="1"/>
            </p:cNvSpPr>
            <p:nvPr/>
          </p:nvSpPr>
          <p:spPr bwMode="auto">
            <a:xfrm>
              <a:off x="3984" y="158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60777" name="Rectangle 9">
              <a:extLst>
                <a:ext uri="{FF2B5EF4-FFF2-40B4-BE49-F238E27FC236}">
                  <a16:creationId xmlns:a16="http://schemas.microsoft.com/office/drawing/2014/main" id="{26225F7E-F0C4-4F1C-B027-CFA09F41BBBD}"/>
                </a:ext>
              </a:extLst>
            </p:cNvPr>
            <p:cNvSpPr>
              <a:spLocks noChangeArrowheads="1"/>
            </p:cNvSpPr>
            <p:nvPr/>
          </p:nvSpPr>
          <p:spPr bwMode="auto">
            <a:xfrm>
              <a:off x="3984" y="182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sp>
          <p:nvSpPr>
            <p:cNvPr id="160778" name="Rectangle 10">
              <a:extLst>
                <a:ext uri="{FF2B5EF4-FFF2-40B4-BE49-F238E27FC236}">
                  <a16:creationId xmlns:a16="http://schemas.microsoft.com/office/drawing/2014/main" id="{0427D5A1-789B-499D-AF1C-DA4BD3151C61}"/>
                </a:ext>
              </a:extLst>
            </p:cNvPr>
            <p:cNvSpPr>
              <a:spLocks noChangeArrowheads="1"/>
            </p:cNvSpPr>
            <p:nvPr/>
          </p:nvSpPr>
          <p:spPr bwMode="auto">
            <a:xfrm>
              <a:off x="3984" y="206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60779" name="Rectangle 11">
              <a:extLst>
                <a:ext uri="{FF2B5EF4-FFF2-40B4-BE49-F238E27FC236}">
                  <a16:creationId xmlns:a16="http://schemas.microsoft.com/office/drawing/2014/main" id="{EA5FA4A6-B0DA-457E-A675-03A4F0E4BF9B}"/>
                </a:ext>
              </a:extLst>
            </p:cNvPr>
            <p:cNvSpPr>
              <a:spLocks noChangeArrowheads="1"/>
            </p:cNvSpPr>
            <p:nvPr/>
          </p:nvSpPr>
          <p:spPr bwMode="auto">
            <a:xfrm>
              <a:off x="3984" y="230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Old %</a:t>
              </a:r>
              <a:r>
                <a:rPr kumimoji="0" lang="en-US" altLang="en-US" b="1" i="0" normalizeH="0" noProof="0">
                  <a:solidFill>
                    <a:srgbClr val="000066"/>
                  </a:solidFill>
                  <a:uLnTx/>
                  <a:uFillTx/>
                  <a:latin typeface="Courier New" panose="02070309020205020404" pitchFamily="49" charset="0"/>
                </a:rPr>
                <a:t>ebp</a:t>
              </a:r>
              <a:endParaRPr lang="en-US" altLang="en-US"/>
            </a:p>
          </p:txBody>
        </p:sp>
        <p:sp>
          <p:nvSpPr>
            <p:cNvPr id="160780" name="Line 12">
              <a:extLst>
                <a:ext uri="{FF2B5EF4-FFF2-40B4-BE49-F238E27FC236}">
                  <a16:creationId xmlns:a16="http://schemas.microsoft.com/office/drawing/2014/main" id="{EC8049EC-97D9-4A8A-86B8-0178542F3289}"/>
                </a:ext>
              </a:extLst>
            </p:cNvPr>
            <p:cNvSpPr>
              <a:spLocks noChangeShapeType="1"/>
            </p:cNvSpPr>
            <p:nvPr/>
          </p:nvSpPr>
          <p:spPr bwMode="auto">
            <a:xfrm flipH="1">
              <a:off x="4656" y="2400"/>
              <a:ext cx="288"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0781" name="Text Box 13">
              <a:extLst>
                <a:ext uri="{FF2B5EF4-FFF2-40B4-BE49-F238E27FC236}">
                  <a16:creationId xmlns:a16="http://schemas.microsoft.com/office/drawing/2014/main" id="{E6D1AFEF-87DE-4EF7-BCA9-0B8A04CB6AAD}"/>
                </a:ext>
              </a:extLst>
            </p:cNvPr>
            <p:cNvSpPr txBox="1">
              <a:spLocks noChangeArrowheads="1"/>
            </p:cNvSpPr>
            <p:nvPr/>
          </p:nvSpPr>
          <p:spPr bwMode="auto">
            <a:xfrm>
              <a:off x="5030" y="2292"/>
              <a:ext cx="461"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60782" name="Text Box 14">
              <a:extLst>
                <a:ext uri="{FF2B5EF4-FFF2-40B4-BE49-F238E27FC236}">
                  <a16:creationId xmlns:a16="http://schemas.microsoft.com/office/drawing/2014/main" id="{56885D2F-9E2B-4463-8FD5-18E61A634869}"/>
                </a:ext>
              </a:extLst>
            </p:cNvPr>
            <p:cNvSpPr txBox="1">
              <a:spLocks noChangeArrowheads="1"/>
            </p:cNvSpPr>
            <p:nvPr/>
          </p:nvSpPr>
          <p:spPr bwMode="auto">
            <a:xfrm>
              <a:off x="3648" y="230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60783" name="Text Box 15">
              <a:extLst>
                <a:ext uri="{FF2B5EF4-FFF2-40B4-BE49-F238E27FC236}">
                  <a16:creationId xmlns:a16="http://schemas.microsoft.com/office/drawing/2014/main" id="{F82050C4-6395-43C2-9A5C-62CF8956BA18}"/>
                </a:ext>
              </a:extLst>
            </p:cNvPr>
            <p:cNvSpPr txBox="1">
              <a:spLocks noChangeArrowheads="1"/>
            </p:cNvSpPr>
            <p:nvPr/>
          </p:nvSpPr>
          <p:spPr bwMode="auto">
            <a:xfrm>
              <a:off x="3648" y="206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60784" name="Text Box 16">
              <a:extLst>
                <a:ext uri="{FF2B5EF4-FFF2-40B4-BE49-F238E27FC236}">
                  <a16:creationId xmlns:a16="http://schemas.microsoft.com/office/drawing/2014/main" id="{56B4AF7D-70EF-4BDF-BDD1-76E905913E92}"/>
                </a:ext>
              </a:extLst>
            </p:cNvPr>
            <p:cNvSpPr txBox="1">
              <a:spLocks noChangeArrowheads="1"/>
            </p:cNvSpPr>
            <p:nvPr/>
          </p:nvSpPr>
          <p:spPr bwMode="auto">
            <a:xfrm>
              <a:off x="3648" y="182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60785" name="Text Box 17">
              <a:extLst>
                <a:ext uri="{FF2B5EF4-FFF2-40B4-BE49-F238E27FC236}">
                  <a16:creationId xmlns:a16="http://schemas.microsoft.com/office/drawing/2014/main" id="{CDECE501-33F6-4548-8253-977C89C13AC5}"/>
                </a:ext>
              </a:extLst>
            </p:cNvPr>
            <p:cNvSpPr txBox="1">
              <a:spLocks noChangeArrowheads="1"/>
            </p:cNvSpPr>
            <p:nvPr/>
          </p:nvSpPr>
          <p:spPr bwMode="auto">
            <a:xfrm>
              <a:off x="3648" y="158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60786" name="Text Box 18">
              <a:extLst>
                <a:ext uri="{FF2B5EF4-FFF2-40B4-BE49-F238E27FC236}">
                  <a16:creationId xmlns:a16="http://schemas.microsoft.com/office/drawing/2014/main" id="{FA87F071-E8E4-472B-BF24-4ADF056F4291}"/>
                </a:ext>
              </a:extLst>
            </p:cNvPr>
            <p:cNvSpPr txBox="1">
              <a:spLocks noChangeArrowheads="1"/>
            </p:cNvSpPr>
            <p:nvPr/>
          </p:nvSpPr>
          <p:spPr bwMode="auto">
            <a:xfrm>
              <a:off x="3408" y="1296"/>
              <a:ext cx="53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60787" name="Rectangle 19">
              <a:extLst>
                <a:ext uri="{FF2B5EF4-FFF2-40B4-BE49-F238E27FC236}">
                  <a16:creationId xmlns:a16="http://schemas.microsoft.com/office/drawing/2014/main" id="{36D05700-2AE9-43BE-B8FD-E6CFEBA47B2A}"/>
                </a:ext>
              </a:extLst>
            </p:cNvPr>
            <p:cNvSpPr>
              <a:spLocks noChangeArrowheads="1"/>
            </p:cNvSpPr>
            <p:nvPr/>
          </p:nvSpPr>
          <p:spPr bwMode="auto">
            <a:xfrm>
              <a:off x="3984" y="672"/>
              <a:ext cx="672" cy="912"/>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endParaRPr lang="en-US" altLang="en-US">
                <a:latin typeface="Courier New" panose="02070309020205020404" pitchFamily="49" charset="0"/>
              </a:endParaRPr>
            </a:p>
          </p:txBody>
        </p:sp>
        <p:sp>
          <p:nvSpPr>
            <p:cNvPr id="160788" name="Rectangle 20">
              <a:extLst>
                <a:ext uri="{FF2B5EF4-FFF2-40B4-BE49-F238E27FC236}">
                  <a16:creationId xmlns:a16="http://schemas.microsoft.com/office/drawing/2014/main" id="{85C5ADD0-65A6-4E3B-AE8E-85DDABCEDBC9}"/>
                </a:ext>
              </a:extLst>
            </p:cNvPr>
            <p:cNvSpPr>
              <a:spLocks noChangeArrowheads="1"/>
            </p:cNvSpPr>
            <p:nvPr/>
          </p:nvSpPr>
          <p:spPr bwMode="auto">
            <a:xfrm>
              <a:off x="3984" y="254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Old %</a:t>
              </a:r>
              <a:r>
                <a:rPr kumimoji="0" lang="en-US" altLang="en-US" b="1" i="0" normalizeH="0" noProof="0">
                  <a:solidFill>
                    <a:srgbClr val="000066"/>
                  </a:solidFill>
                  <a:uLnTx/>
                  <a:uFillTx/>
                  <a:latin typeface="Courier New" panose="02070309020205020404" pitchFamily="49" charset="0"/>
                </a:rPr>
                <a:t>ebx</a:t>
              </a:r>
              <a:endParaRPr lang="en-US" altLang="en-US"/>
            </a:p>
          </p:txBody>
        </p:sp>
        <p:sp>
          <p:nvSpPr>
            <p:cNvPr id="160789" name="Text Box 21">
              <a:extLst>
                <a:ext uri="{FF2B5EF4-FFF2-40B4-BE49-F238E27FC236}">
                  <a16:creationId xmlns:a16="http://schemas.microsoft.com/office/drawing/2014/main" id="{2964CCC4-D3FD-42C3-8E74-DCE914039E4C}"/>
                </a:ext>
              </a:extLst>
            </p:cNvPr>
            <p:cNvSpPr txBox="1">
              <a:spLocks noChangeArrowheads="1"/>
            </p:cNvSpPr>
            <p:nvPr/>
          </p:nvSpPr>
          <p:spPr bwMode="auto">
            <a:xfrm>
              <a:off x="3648" y="254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grpSp>
      <p:grpSp>
        <p:nvGrpSpPr>
          <p:cNvPr id="22" name="Group 3">
            <a:extLst>
              <a:ext uri="{FF2B5EF4-FFF2-40B4-BE49-F238E27FC236}">
                <a16:creationId xmlns:a16="http://schemas.microsoft.com/office/drawing/2014/main" id="{DC80710B-690D-4168-85E5-55DFA8D42E9F}"/>
              </a:ext>
            </a:extLst>
          </p:cNvPr>
          <p:cNvGrpSpPr/>
          <p:nvPr/>
        </p:nvGrpSpPr>
        <p:grpSpPr>
          <a:xfrm>
            <a:off x="1" y="0"/>
            <a:ext cx="9143999" cy="6726583"/>
            <a:chExt cx="12192001" cy="6860735"/>
          </a:xfrm>
        </p:grpSpPr>
        <p:pic>
          <p:nvPicPr>
            <p:cNvPr id="23" name="Picture 2" descr="KL Deemed to be University Logo">
              <a:extLst>
                <a:ext uri="{FF2B5EF4-FFF2-40B4-BE49-F238E27FC236}">
                  <a16:creationId xmlns:a16="http://schemas.microsoft.com/office/drawing/2014/main" id="{282EBC8F-E0DF-4D59-8E4B-485730AF3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E81619C-014C-48F8-8D50-DE09A0CA4DD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5" name="Rectangle 24">
              <a:extLst>
                <a:ext uri="{FF2B5EF4-FFF2-40B4-BE49-F238E27FC236}">
                  <a16:creationId xmlns:a16="http://schemas.microsoft.com/office/drawing/2014/main" id="{83F6A9C3-7DF9-4B22-B468-C38A290DB95A}"/>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6" name="Rectangle 25">
              <a:extLst>
                <a:ext uri="{FF2B5EF4-FFF2-40B4-BE49-F238E27FC236}">
                  <a16:creationId xmlns:a16="http://schemas.microsoft.com/office/drawing/2014/main" id="{A9FC0086-8D48-4067-95EF-ED7AAEA66B6E}"/>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7" name="Rectangle 26">
              <a:extLst>
                <a:ext uri="{FF2B5EF4-FFF2-40B4-BE49-F238E27FC236}">
                  <a16:creationId xmlns:a16="http://schemas.microsoft.com/office/drawing/2014/main" id="{E891E62D-7B58-4501-B3B4-9C67E20C85C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8" name="Rectangle 27">
              <a:extLst>
                <a:ext uri="{FF2B5EF4-FFF2-40B4-BE49-F238E27FC236}">
                  <a16:creationId xmlns:a16="http://schemas.microsoft.com/office/drawing/2014/main" id="{6138CA97-2BD8-4EF1-B598-654E2E9E1BE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9" name="Rectangle 28">
              <a:extLst>
                <a:ext uri="{FF2B5EF4-FFF2-40B4-BE49-F238E27FC236}">
                  <a16:creationId xmlns:a16="http://schemas.microsoft.com/office/drawing/2014/main" id="{06594F77-32C9-495E-A17E-31FDAED0C2F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0" name="Rectangle 29">
              <a:extLst>
                <a:ext uri="{FF2B5EF4-FFF2-40B4-BE49-F238E27FC236}">
                  <a16:creationId xmlns:a16="http://schemas.microsoft.com/office/drawing/2014/main" id="{04508ED1-C102-474A-87B5-0C8065AA6B3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76130" name="Rectangle 2">
            <a:extLst>
              <a:ext uri="{FF2B5EF4-FFF2-40B4-BE49-F238E27FC236}">
                <a16:creationId xmlns:a16="http://schemas.microsoft.com/office/drawing/2014/main" id="{F06C1C60-4407-44AC-8033-B15299D71CC7}"/>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76132" name="Rectangle 4">
            <a:extLst>
              <a:ext uri="{FF2B5EF4-FFF2-40B4-BE49-F238E27FC236}">
                <a16:creationId xmlns:a16="http://schemas.microsoft.com/office/drawing/2014/main" id="{994AC100-5E4F-433B-AFF3-3F9944062CFD}"/>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76136" name="Rectangle 8">
            <a:extLst>
              <a:ext uri="{FF2B5EF4-FFF2-40B4-BE49-F238E27FC236}">
                <a16:creationId xmlns:a16="http://schemas.microsoft.com/office/drawing/2014/main" id="{F8C79126-2C8A-48C2-BFF9-C821834A7108}"/>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6137" name="Rectangle 9">
            <a:extLst>
              <a:ext uri="{FF2B5EF4-FFF2-40B4-BE49-F238E27FC236}">
                <a16:creationId xmlns:a16="http://schemas.microsoft.com/office/drawing/2014/main" id="{9C9B345B-1833-4125-BC3D-3F0F9697E573}"/>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76138" name="Rectangle 10">
            <a:extLst>
              <a:ext uri="{FF2B5EF4-FFF2-40B4-BE49-F238E27FC236}">
                <a16:creationId xmlns:a16="http://schemas.microsoft.com/office/drawing/2014/main" id="{CE83D6C9-ED69-4138-BEFB-E172F602D409}"/>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76139" name="Rectangle 11">
            <a:extLst>
              <a:ext uri="{FF2B5EF4-FFF2-40B4-BE49-F238E27FC236}">
                <a16:creationId xmlns:a16="http://schemas.microsoft.com/office/drawing/2014/main" id="{4B98D84B-54F0-4FE4-ACE0-5F602654F12A}"/>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6140" name="Line 12">
            <a:extLst>
              <a:ext uri="{FF2B5EF4-FFF2-40B4-BE49-F238E27FC236}">
                <a16:creationId xmlns:a16="http://schemas.microsoft.com/office/drawing/2014/main" id="{DF20A3D1-642B-46FC-89AA-F3E9EB6E8D6E}"/>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76141" name="Text Box 13">
            <a:extLst>
              <a:ext uri="{FF2B5EF4-FFF2-40B4-BE49-F238E27FC236}">
                <a16:creationId xmlns:a16="http://schemas.microsoft.com/office/drawing/2014/main" id="{76D3880B-190F-47FC-8A06-93B6D85F38DD}"/>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76142" name="Text Box 14">
            <a:extLst>
              <a:ext uri="{FF2B5EF4-FFF2-40B4-BE49-F238E27FC236}">
                <a16:creationId xmlns:a16="http://schemas.microsoft.com/office/drawing/2014/main" id="{B1BD5FCA-686F-43AA-A45C-F54CD710FA21}"/>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76143" name="Text Box 15">
            <a:extLst>
              <a:ext uri="{FF2B5EF4-FFF2-40B4-BE49-F238E27FC236}">
                <a16:creationId xmlns:a16="http://schemas.microsoft.com/office/drawing/2014/main" id="{6BA3F3BD-4EA2-4C66-82A3-4AE279C52A23}"/>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76144" name="Text Box 16">
            <a:extLst>
              <a:ext uri="{FF2B5EF4-FFF2-40B4-BE49-F238E27FC236}">
                <a16:creationId xmlns:a16="http://schemas.microsoft.com/office/drawing/2014/main" id="{447873BC-401B-4D42-B2D3-4AD89E44FD4C}"/>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76145" name="Text Box 17">
            <a:extLst>
              <a:ext uri="{FF2B5EF4-FFF2-40B4-BE49-F238E27FC236}">
                <a16:creationId xmlns:a16="http://schemas.microsoft.com/office/drawing/2014/main" id="{B6337DE7-273F-45FC-8858-EDDE4B038FD8}"/>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76146" name="Text Box 18">
            <a:extLst>
              <a:ext uri="{FF2B5EF4-FFF2-40B4-BE49-F238E27FC236}">
                <a16:creationId xmlns:a16="http://schemas.microsoft.com/office/drawing/2014/main" id="{9D54C78A-B724-4932-885A-373CA974EF9D}"/>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76148" name="Rectangle 20">
            <a:extLst>
              <a:ext uri="{FF2B5EF4-FFF2-40B4-BE49-F238E27FC236}">
                <a16:creationId xmlns:a16="http://schemas.microsoft.com/office/drawing/2014/main" id="{FA755F9D-B0AF-4D4C-BE15-C19EACE68BFF}"/>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6149" name="Text Box 21">
            <a:extLst>
              <a:ext uri="{FF2B5EF4-FFF2-40B4-BE49-F238E27FC236}">
                <a16:creationId xmlns:a16="http://schemas.microsoft.com/office/drawing/2014/main" id="{096C3C7E-6A45-4008-9179-7575837E7303}"/>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76151" name="Rectangle 23">
            <a:extLst>
              <a:ext uri="{FF2B5EF4-FFF2-40B4-BE49-F238E27FC236}">
                <a16:creationId xmlns:a16="http://schemas.microsoft.com/office/drawing/2014/main" id="{536050A1-A5B3-42DB-A39F-2294A1653AD3}"/>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76152" name="Rectangle 24">
            <a:extLst>
              <a:ext uri="{FF2B5EF4-FFF2-40B4-BE49-F238E27FC236}">
                <a16:creationId xmlns:a16="http://schemas.microsoft.com/office/drawing/2014/main" id="{CAF4B62A-8BD2-4344-BC23-3336B3488A07}"/>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76153" name="Rectangle 25">
            <a:extLst>
              <a:ext uri="{FF2B5EF4-FFF2-40B4-BE49-F238E27FC236}">
                <a16:creationId xmlns:a16="http://schemas.microsoft.com/office/drawing/2014/main" id="{E942ED5D-ABA0-4157-96E4-47F363CB4E2A}"/>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54" name="Rectangle 26">
            <a:extLst>
              <a:ext uri="{FF2B5EF4-FFF2-40B4-BE49-F238E27FC236}">
                <a16:creationId xmlns:a16="http://schemas.microsoft.com/office/drawing/2014/main" id="{F241A1E2-6CDC-4DE4-B5DE-8412D6DF5275}"/>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55" name="Rectangle 27">
            <a:extLst>
              <a:ext uri="{FF2B5EF4-FFF2-40B4-BE49-F238E27FC236}">
                <a16:creationId xmlns:a16="http://schemas.microsoft.com/office/drawing/2014/main" id="{AE2B9004-8B0B-49B7-888B-4A53BB1CB26B}"/>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56" name="Text Box 28">
            <a:extLst>
              <a:ext uri="{FF2B5EF4-FFF2-40B4-BE49-F238E27FC236}">
                <a16:creationId xmlns:a16="http://schemas.microsoft.com/office/drawing/2014/main" id="{32F76D3E-4206-4256-9680-F4FDDA936901}"/>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76157" name="Text Box 29">
            <a:extLst>
              <a:ext uri="{FF2B5EF4-FFF2-40B4-BE49-F238E27FC236}">
                <a16:creationId xmlns:a16="http://schemas.microsoft.com/office/drawing/2014/main" id="{9BBC60F1-883E-471F-A43C-80B8622B1E0B}"/>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76158" name="Text Box 30">
            <a:extLst>
              <a:ext uri="{FF2B5EF4-FFF2-40B4-BE49-F238E27FC236}">
                <a16:creationId xmlns:a16="http://schemas.microsoft.com/office/drawing/2014/main" id="{5AACD867-AC1F-4C75-ACAB-1917455624F9}"/>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76159" name="Text Box 31">
            <a:extLst>
              <a:ext uri="{FF2B5EF4-FFF2-40B4-BE49-F238E27FC236}">
                <a16:creationId xmlns:a16="http://schemas.microsoft.com/office/drawing/2014/main" id="{4656B8E0-15CF-4509-B6BB-7A4C40C42505}"/>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76160" name="Text Box 32">
            <a:extLst>
              <a:ext uri="{FF2B5EF4-FFF2-40B4-BE49-F238E27FC236}">
                <a16:creationId xmlns:a16="http://schemas.microsoft.com/office/drawing/2014/main" id="{293579C3-E0D5-4631-85C6-A1009B2E3863}"/>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76161" name="Text Box 33">
            <a:extLst>
              <a:ext uri="{FF2B5EF4-FFF2-40B4-BE49-F238E27FC236}">
                <a16:creationId xmlns:a16="http://schemas.microsoft.com/office/drawing/2014/main" id="{55C3D5D5-5500-4AEE-A7A8-500C6A9022E0}"/>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76162" name="Text Box 34">
            <a:extLst>
              <a:ext uri="{FF2B5EF4-FFF2-40B4-BE49-F238E27FC236}">
                <a16:creationId xmlns:a16="http://schemas.microsoft.com/office/drawing/2014/main" id="{008DF42B-070F-41F5-A780-1A82FAB9629D}"/>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76163" name="Text Box 35">
            <a:extLst>
              <a:ext uri="{FF2B5EF4-FFF2-40B4-BE49-F238E27FC236}">
                <a16:creationId xmlns:a16="http://schemas.microsoft.com/office/drawing/2014/main" id="{35F242C3-BB09-4D24-AA79-84ACB528813C}"/>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76164" name="Text Box 36">
            <a:extLst>
              <a:ext uri="{FF2B5EF4-FFF2-40B4-BE49-F238E27FC236}">
                <a16:creationId xmlns:a16="http://schemas.microsoft.com/office/drawing/2014/main" id="{A03EAECC-7AE4-453A-A88A-5B1CB1470142}"/>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76165" name="Text Box 37">
            <a:extLst>
              <a:ext uri="{FF2B5EF4-FFF2-40B4-BE49-F238E27FC236}">
                <a16:creationId xmlns:a16="http://schemas.microsoft.com/office/drawing/2014/main" id="{352F3636-B416-4445-A86F-BCB1C9119C15}"/>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76166" name="Text Box 38">
            <a:extLst>
              <a:ext uri="{FF2B5EF4-FFF2-40B4-BE49-F238E27FC236}">
                <a16:creationId xmlns:a16="http://schemas.microsoft.com/office/drawing/2014/main" id="{BE3A2AD2-0B68-46DB-BE48-BDE90E85AEF0}"/>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76167" name="Rectangle 39">
            <a:extLst>
              <a:ext uri="{FF2B5EF4-FFF2-40B4-BE49-F238E27FC236}">
                <a16:creationId xmlns:a16="http://schemas.microsoft.com/office/drawing/2014/main" id="{B0679B5A-794D-4BE9-9B83-E4DE189A87B7}"/>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76168" name="Rectangle 40">
            <a:extLst>
              <a:ext uri="{FF2B5EF4-FFF2-40B4-BE49-F238E27FC236}">
                <a16:creationId xmlns:a16="http://schemas.microsoft.com/office/drawing/2014/main" id="{8A19FD71-CE9F-467C-9ADE-17B6179D209C}"/>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76170" name="Group 42">
            <a:extLst>
              <a:ext uri="{FF2B5EF4-FFF2-40B4-BE49-F238E27FC236}">
                <a16:creationId xmlns:a16="http://schemas.microsoft.com/office/drawing/2014/main" id="{3137D17B-0E0E-435C-BA02-F32EA5335F41}"/>
              </a:ext>
            </a:extLst>
          </p:cNvPr>
          <p:cNvGrpSpPr/>
          <p:nvPr/>
        </p:nvGrpSpPr>
        <p:grpSpPr>
          <a:xfrm>
            <a:off x="533400" y="1524000"/>
            <a:ext cx="685800" cy="3581400"/>
            <a:chOff x="3984" y="1008"/>
            <a:chExt cx="1584" cy="2256"/>
          </a:xfrm>
        </p:grpSpPr>
        <p:sp>
          <p:nvSpPr>
            <p:cNvPr id="176171" name="Rectangle 43">
              <a:extLst>
                <a:ext uri="{FF2B5EF4-FFF2-40B4-BE49-F238E27FC236}">
                  <a16:creationId xmlns:a16="http://schemas.microsoft.com/office/drawing/2014/main" id="{6FF93632-480A-44F8-A779-AE2CF4BA3C4F}"/>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76172" name="Rectangle 44">
              <a:extLst>
                <a:ext uri="{FF2B5EF4-FFF2-40B4-BE49-F238E27FC236}">
                  <a16:creationId xmlns:a16="http://schemas.microsoft.com/office/drawing/2014/main" id="{0B0A3AB9-30A0-4D27-A27D-D11391C5F37E}"/>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76173" name="Rectangle 45">
              <a:extLst>
                <a:ext uri="{FF2B5EF4-FFF2-40B4-BE49-F238E27FC236}">
                  <a16:creationId xmlns:a16="http://schemas.microsoft.com/office/drawing/2014/main" id="{BEB4EE2D-662B-4383-89DC-1C08C5ABE2E9}"/>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76174" name="Rectangle 46">
              <a:extLst>
                <a:ext uri="{FF2B5EF4-FFF2-40B4-BE49-F238E27FC236}">
                  <a16:creationId xmlns:a16="http://schemas.microsoft.com/office/drawing/2014/main" id="{48AF9D31-4BDB-4C0C-9A4C-D2F0960C3131}"/>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76175" name="Rectangle 47">
              <a:extLst>
                <a:ext uri="{FF2B5EF4-FFF2-40B4-BE49-F238E27FC236}">
                  <a16:creationId xmlns:a16="http://schemas.microsoft.com/office/drawing/2014/main" id="{1FFCB28E-F37A-4846-A510-102365B0DED9}"/>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76176" name="Rectangle 48">
              <a:extLst>
                <a:ext uri="{FF2B5EF4-FFF2-40B4-BE49-F238E27FC236}">
                  <a16:creationId xmlns:a16="http://schemas.microsoft.com/office/drawing/2014/main" id="{26BFBCF4-F932-4108-8374-F0F68B5DB022}"/>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76177" name="Rectangle 49">
              <a:extLst>
                <a:ext uri="{FF2B5EF4-FFF2-40B4-BE49-F238E27FC236}">
                  <a16:creationId xmlns:a16="http://schemas.microsoft.com/office/drawing/2014/main" id="{118D5B48-54A1-4A71-B49F-6442E56D3C78}"/>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76178" name="Rectangle 50">
              <a:extLst>
                <a:ext uri="{FF2B5EF4-FFF2-40B4-BE49-F238E27FC236}">
                  <a16:creationId xmlns:a16="http://schemas.microsoft.com/office/drawing/2014/main" id="{B5728C3D-9CBE-458C-AFAA-617C6B949106}"/>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76179" name="Group 51">
            <a:extLst>
              <a:ext uri="{FF2B5EF4-FFF2-40B4-BE49-F238E27FC236}">
                <a16:creationId xmlns:a16="http://schemas.microsoft.com/office/drawing/2014/main" id="{726AE2D2-3A49-44CF-AE71-85C22A62B0AD}"/>
              </a:ext>
            </a:extLst>
          </p:cNvPr>
          <p:cNvGrpSpPr/>
          <p:nvPr/>
        </p:nvGrpSpPr>
        <p:grpSpPr>
          <a:xfrm>
            <a:off x="1219200" y="1524000"/>
            <a:ext cx="1066800" cy="3581400"/>
            <a:chOff x="3984" y="1008"/>
            <a:chExt cx="1584" cy="2256"/>
          </a:xfrm>
        </p:grpSpPr>
        <p:sp>
          <p:nvSpPr>
            <p:cNvPr id="176180" name="Rectangle 52">
              <a:extLst>
                <a:ext uri="{FF2B5EF4-FFF2-40B4-BE49-F238E27FC236}">
                  <a16:creationId xmlns:a16="http://schemas.microsoft.com/office/drawing/2014/main" id="{451C24BC-AA06-446A-9722-D9F5F24C9F15}"/>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1" name="Rectangle 53">
              <a:extLst>
                <a:ext uri="{FF2B5EF4-FFF2-40B4-BE49-F238E27FC236}">
                  <a16:creationId xmlns:a16="http://schemas.microsoft.com/office/drawing/2014/main" id="{3B95A26F-4F02-41EB-A518-EC6A81ED68F3}"/>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2" name="Rectangle 54">
              <a:extLst>
                <a:ext uri="{FF2B5EF4-FFF2-40B4-BE49-F238E27FC236}">
                  <a16:creationId xmlns:a16="http://schemas.microsoft.com/office/drawing/2014/main" id="{BDBD7755-2531-4E78-9747-AA434A78AF5A}"/>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3" name="Rectangle 55">
              <a:extLst>
                <a:ext uri="{FF2B5EF4-FFF2-40B4-BE49-F238E27FC236}">
                  <a16:creationId xmlns:a16="http://schemas.microsoft.com/office/drawing/2014/main" id="{8A3E8963-BC5E-4CC9-BD1A-FB7D5E27F2A3}"/>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4" name="Rectangle 56">
              <a:extLst>
                <a:ext uri="{FF2B5EF4-FFF2-40B4-BE49-F238E27FC236}">
                  <a16:creationId xmlns:a16="http://schemas.microsoft.com/office/drawing/2014/main" id="{AEE8726C-CD83-4348-A2AD-D353993B2A9C}"/>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5" name="Rectangle 57">
              <a:extLst>
                <a:ext uri="{FF2B5EF4-FFF2-40B4-BE49-F238E27FC236}">
                  <a16:creationId xmlns:a16="http://schemas.microsoft.com/office/drawing/2014/main" id="{738E925B-D15A-4368-B8E9-0964A7DF9A7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6" name="Rectangle 58">
              <a:extLst>
                <a:ext uri="{FF2B5EF4-FFF2-40B4-BE49-F238E27FC236}">
                  <a16:creationId xmlns:a16="http://schemas.microsoft.com/office/drawing/2014/main" id="{C0D24EA0-03C4-45EF-B2E9-ABFF419D24BA}"/>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6187" name="Rectangle 59">
              <a:extLst>
                <a:ext uri="{FF2B5EF4-FFF2-40B4-BE49-F238E27FC236}">
                  <a16:creationId xmlns:a16="http://schemas.microsoft.com/office/drawing/2014/main" id="{C2A4953C-0741-4CC0-B870-F958CF75C75A}"/>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77154" name="Rectangle 2">
            <a:extLst>
              <a:ext uri="{FF2B5EF4-FFF2-40B4-BE49-F238E27FC236}">
                <a16:creationId xmlns:a16="http://schemas.microsoft.com/office/drawing/2014/main" id="{70BCC030-BEFC-4B7E-8331-7323F7540CEE}"/>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77155" name="Rectangle 3">
            <a:extLst>
              <a:ext uri="{FF2B5EF4-FFF2-40B4-BE49-F238E27FC236}">
                <a16:creationId xmlns:a16="http://schemas.microsoft.com/office/drawing/2014/main" id="{1BB02425-B31E-43DB-B16D-2489196D0AF7}"/>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77156" name="Rectangle 4">
            <a:extLst>
              <a:ext uri="{FF2B5EF4-FFF2-40B4-BE49-F238E27FC236}">
                <a16:creationId xmlns:a16="http://schemas.microsoft.com/office/drawing/2014/main" id="{38A56E9C-6B34-4422-B724-12560F2915DF}"/>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7157" name="Rectangle 5">
            <a:extLst>
              <a:ext uri="{FF2B5EF4-FFF2-40B4-BE49-F238E27FC236}">
                <a16:creationId xmlns:a16="http://schemas.microsoft.com/office/drawing/2014/main" id="{C46B4AB3-ACAA-4A6F-96BB-638AAFF0A8FA}"/>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77158" name="Rectangle 6">
            <a:extLst>
              <a:ext uri="{FF2B5EF4-FFF2-40B4-BE49-F238E27FC236}">
                <a16:creationId xmlns:a16="http://schemas.microsoft.com/office/drawing/2014/main" id="{DEFC9CF9-D15E-47C1-B4B1-514C730C3783}"/>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77159" name="Rectangle 7">
            <a:extLst>
              <a:ext uri="{FF2B5EF4-FFF2-40B4-BE49-F238E27FC236}">
                <a16:creationId xmlns:a16="http://schemas.microsoft.com/office/drawing/2014/main" id="{747EBFEF-791E-4140-BCB0-430D9998B028}"/>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7160" name="Line 8">
            <a:extLst>
              <a:ext uri="{FF2B5EF4-FFF2-40B4-BE49-F238E27FC236}">
                <a16:creationId xmlns:a16="http://schemas.microsoft.com/office/drawing/2014/main" id="{5642A87E-9996-4D9A-BF75-F6A5A35192E1}"/>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77161" name="Text Box 9">
            <a:extLst>
              <a:ext uri="{FF2B5EF4-FFF2-40B4-BE49-F238E27FC236}">
                <a16:creationId xmlns:a16="http://schemas.microsoft.com/office/drawing/2014/main" id="{2EF866D1-C44A-4C98-B14B-689BDAA7F15B}"/>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77162" name="Text Box 10">
            <a:extLst>
              <a:ext uri="{FF2B5EF4-FFF2-40B4-BE49-F238E27FC236}">
                <a16:creationId xmlns:a16="http://schemas.microsoft.com/office/drawing/2014/main" id="{3F81EA70-D31F-430A-96CB-34FF2696976B}"/>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77163" name="Text Box 11">
            <a:extLst>
              <a:ext uri="{FF2B5EF4-FFF2-40B4-BE49-F238E27FC236}">
                <a16:creationId xmlns:a16="http://schemas.microsoft.com/office/drawing/2014/main" id="{14372ACD-65E6-4CE4-87AD-9B08B51C3098}"/>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77164" name="Text Box 12">
            <a:extLst>
              <a:ext uri="{FF2B5EF4-FFF2-40B4-BE49-F238E27FC236}">
                <a16:creationId xmlns:a16="http://schemas.microsoft.com/office/drawing/2014/main" id="{0D14E914-DC2F-4C58-B766-75B3B68DB464}"/>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77165" name="Text Box 13">
            <a:extLst>
              <a:ext uri="{FF2B5EF4-FFF2-40B4-BE49-F238E27FC236}">
                <a16:creationId xmlns:a16="http://schemas.microsoft.com/office/drawing/2014/main" id="{138D49D0-A2D3-4EDD-B0E0-CD8BB4164CD9}"/>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77166" name="Text Box 14">
            <a:extLst>
              <a:ext uri="{FF2B5EF4-FFF2-40B4-BE49-F238E27FC236}">
                <a16:creationId xmlns:a16="http://schemas.microsoft.com/office/drawing/2014/main" id="{C940E131-D2CC-4F75-9522-78B53D2D9886}"/>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77167" name="Rectangle 15">
            <a:extLst>
              <a:ext uri="{FF2B5EF4-FFF2-40B4-BE49-F238E27FC236}">
                <a16:creationId xmlns:a16="http://schemas.microsoft.com/office/drawing/2014/main" id="{6543B1DA-3E34-4C50-99AE-6D1952A352EE}"/>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7168" name="Text Box 16">
            <a:extLst>
              <a:ext uri="{FF2B5EF4-FFF2-40B4-BE49-F238E27FC236}">
                <a16:creationId xmlns:a16="http://schemas.microsoft.com/office/drawing/2014/main" id="{C7B7BCC6-5C32-4B14-8E0A-A9F69D59ABA8}"/>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77169" name="Rectangle 17">
            <a:extLst>
              <a:ext uri="{FF2B5EF4-FFF2-40B4-BE49-F238E27FC236}">
                <a16:creationId xmlns:a16="http://schemas.microsoft.com/office/drawing/2014/main" id="{CB9D22BC-02EA-4646-BB36-51A0F065C21C}"/>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77170" name="Rectangle 18">
            <a:extLst>
              <a:ext uri="{FF2B5EF4-FFF2-40B4-BE49-F238E27FC236}">
                <a16:creationId xmlns:a16="http://schemas.microsoft.com/office/drawing/2014/main" id="{E77DF775-9FC7-40AA-B6A7-4675EC68D4D4}"/>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77171" name="Rectangle 19">
            <a:extLst>
              <a:ext uri="{FF2B5EF4-FFF2-40B4-BE49-F238E27FC236}">
                <a16:creationId xmlns:a16="http://schemas.microsoft.com/office/drawing/2014/main" id="{CEC86D6B-BF9E-4CB6-A948-3ED779CEF33F}"/>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172" name="Rectangle 20">
            <a:extLst>
              <a:ext uri="{FF2B5EF4-FFF2-40B4-BE49-F238E27FC236}">
                <a16:creationId xmlns:a16="http://schemas.microsoft.com/office/drawing/2014/main" id="{61984389-E1C3-4461-97D6-1E4131BFC9C1}"/>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173" name="Rectangle 21">
            <a:extLst>
              <a:ext uri="{FF2B5EF4-FFF2-40B4-BE49-F238E27FC236}">
                <a16:creationId xmlns:a16="http://schemas.microsoft.com/office/drawing/2014/main" id="{52AA9D0B-0410-4CAA-AA8A-78260C3AF447}"/>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174" name="Text Box 22">
            <a:extLst>
              <a:ext uri="{FF2B5EF4-FFF2-40B4-BE49-F238E27FC236}">
                <a16:creationId xmlns:a16="http://schemas.microsoft.com/office/drawing/2014/main" id="{587F286B-6445-4EBA-851D-A01F0B9C6312}"/>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77175" name="Text Box 23">
            <a:extLst>
              <a:ext uri="{FF2B5EF4-FFF2-40B4-BE49-F238E27FC236}">
                <a16:creationId xmlns:a16="http://schemas.microsoft.com/office/drawing/2014/main" id="{748998B7-F86E-4F45-B55F-46B1FF2E1065}"/>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77176" name="Text Box 24">
            <a:extLst>
              <a:ext uri="{FF2B5EF4-FFF2-40B4-BE49-F238E27FC236}">
                <a16:creationId xmlns:a16="http://schemas.microsoft.com/office/drawing/2014/main" id="{B60D0921-202E-4880-8B3C-DBD5E93B9004}"/>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77177" name="Text Box 25">
            <a:extLst>
              <a:ext uri="{FF2B5EF4-FFF2-40B4-BE49-F238E27FC236}">
                <a16:creationId xmlns:a16="http://schemas.microsoft.com/office/drawing/2014/main" id="{FB56B937-8828-4F14-9E9D-A0C14FA4EB75}"/>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77178" name="Text Box 26">
            <a:extLst>
              <a:ext uri="{FF2B5EF4-FFF2-40B4-BE49-F238E27FC236}">
                <a16:creationId xmlns:a16="http://schemas.microsoft.com/office/drawing/2014/main" id="{1B6E3E32-9D78-4394-8888-E26AEB4FFFCC}"/>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77179" name="Text Box 27">
            <a:extLst>
              <a:ext uri="{FF2B5EF4-FFF2-40B4-BE49-F238E27FC236}">
                <a16:creationId xmlns:a16="http://schemas.microsoft.com/office/drawing/2014/main" id="{0B7CCBC1-D201-407A-9E8B-0E46FADD562A}"/>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77180" name="Text Box 28">
            <a:extLst>
              <a:ext uri="{FF2B5EF4-FFF2-40B4-BE49-F238E27FC236}">
                <a16:creationId xmlns:a16="http://schemas.microsoft.com/office/drawing/2014/main" id="{BF41661F-0DE2-4545-A032-53AB56F65A6E}"/>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77181" name="Text Box 29">
            <a:extLst>
              <a:ext uri="{FF2B5EF4-FFF2-40B4-BE49-F238E27FC236}">
                <a16:creationId xmlns:a16="http://schemas.microsoft.com/office/drawing/2014/main" id="{1DA7EC28-0FFE-4BE9-A94D-61C5F8F9D110}"/>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77182" name="Text Box 30">
            <a:extLst>
              <a:ext uri="{FF2B5EF4-FFF2-40B4-BE49-F238E27FC236}">
                <a16:creationId xmlns:a16="http://schemas.microsoft.com/office/drawing/2014/main" id="{26FCEF69-9547-4CA7-89D6-833076FF57A3}"/>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77183" name="Text Box 31">
            <a:extLst>
              <a:ext uri="{FF2B5EF4-FFF2-40B4-BE49-F238E27FC236}">
                <a16:creationId xmlns:a16="http://schemas.microsoft.com/office/drawing/2014/main" id="{29E455C0-AB5B-4F93-9C9B-325473F7D869}"/>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77184" name="Text Box 32">
            <a:extLst>
              <a:ext uri="{FF2B5EF4-FFF2-40B4-BE49-F238E27FC236}">
                <a16:creationId xmlns:a16="http://schemas.microsoft.com/office/drawing/2014/main" id="{CD4B9CB1-088C-4203-9DB2-C834006CE0D9}"/>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77185" name="Rectangle 33">
            <a:extLst>
              <a:ext uri="{FF2B5EF4-FFF2-40B4-BE49-F238E27FC236}">
                <a16:creationId xmlns:a16="http://schemas.microsoft.com/office/drawing/2014/main" id="{94BFF908-612E-45D3-A653-B3DADA6B278E}"/>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77186" name="Rectangle 34">
            <a:extLst>
              <a:ext uri="{FF2B5EF4-FFF2-40B4-BE49-F238E27FC236}">
                <a16:creationId xmlns:a16="http://schemas.microsoft.com/office/drawing/2014/main" id="{7CE2CB65-3856-4825-B2BE-432A03E4E447}"/>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77187" name="Group 35">
            <a:extLst>
              <a:ext uri="{FF2B5EF4-FFF2-40B4-BE49-F238E27FC236}">
                <a16:creationId xmlns:a16="http://schemas.microsoft.com/office/drawing/2014/main" id="{4326F00C-8790-4BF0-A092-DD8B6BD8E75A}"/>
              </a:ext>
            </a:extLst>
          </p:cNvPr>
          <p:cNvGrpSpPr/>
          <p:nvPr/>
        </p:nvGrpSpPr>
        <p:grpSpPr>
          <a:xfrm>
            <a:off x="533400" y="1524000"/>
            <a:ext cx="685800" cy="3581400"/>
            <a:chOff x="3984" y="1008"/>
            <a:chExt cx="1584" cy="2256"/>
          </a:xfrm>
        </p:grpSpPr>
        <p:sp>
          <p:nvSpPr>
            <p:cNvPr id="177188" name="Rectangle 36">
              <a:extLst>
                <a:ext uri="{FF2B5EF4-FFF2-40B4-BE49-F238E27FC236}">
                  <a16:creationId xmlns:a16="http://schemas.microsoft.com/office/drawing/2014/main" id="{E889E9FA-67E5-4611-A4BA-F951B9CACE0D}"/>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77189" name="Rectangle 37">
              <a:extLst>
                <a:ext uri="{FF2B5EF4-FFF2-40B4-BE49-F238E27FC236}">
                  <a16:creationId xmlns:a16="http://schemas.microsoft.com/office/drawing/2014/main" id="{58A13315-096C-4D6D-863F-5EE1063E0597}"/>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77190" name="Rectangle 38">
              <a:extLst>
                <a:ext uri="{FF2B5EF4-FFF2-40B4-BE49-F238E27FC236}">
                  <a16:creationId xmlns:a16="http://schemas.microsoft.com/office/drawing/2014/main" id="{E124EE50-680E-437A-B5B3-8EC070649BE1}"/>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77191" name="Rectangle 39">
              <a:extLst>
                <a:ext uri="{FF2B5EF4-FFF2-40B4-BE49-F238E27FC236}">
                  <a16:creationId xmlns:a16="http://schemas.microsoft.com/office/drawing/2014/main" id="{7F6D38FC-6B69-4227-A1D5-E7D7C8539CCD}"/>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77192" name="Rectangle 40">
              <a:extLst>
                <a:ext uri="{FF2B5EF4-FFF2-40B4-BE49-F238E27FC236}">
                  <a16:creationId xmlns:a16="http://schemas.microsoft.com/office/drawing/2014/main" id="{D796C3D7-B459-4D0A-B6DB-D04679C80E09}"/>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77193" name="Rectangle 41">
              <a:extLst>
                <a:ext uri="{FF2B5EF4-FFF2-40B4-BE49-F238E27FC236}">
                  <a16:creationId xmlns:a16="http://schemas.microsoft.com/office/drawing/2014/main" id="{E6573859-B4B8-4C56-8D59-683A1CE741C1}"/>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77194" name="Rectangle 42">
              <a:extLst>
                <a:ext uri="{FF2B5EF4-FFF2-40B4-BE49-F238E27FC236}">
                  <a16:creationId xmlns:a16="http://schemas.microsoft.com/office/drawing/2014/main" id="{3066E8C8-57DC-4E3A-B897-0F2B8C68C946}"/>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77195" name="Rectangle 43">
              <a:extLst>
                <a:ext uri="{FF2B5EF4-FFF2-40B4-BE49-F238E27FC236}">
                  <a16:creationId xmlns:a16="http://schemas.microsoft.com/office/drawing/2014/main" id="{BE097BEB-7017-4E2A-B936-D9085642D5AC}"/>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77196" name="Group 44">
            <a:extLst>
              <a:ext uri="{FF2B5EF4-FFF2-40B4-BE49-F238E27FC236}">
                <a16:creationId xmlns:a16="http://schemas.microsoft.com/office/drawing/2014/main" id="{F8788C78-2F8D-4727-AD5F-B4DA915D21D7}"/>
              </a:ext>
            </a:extLst>
          </p:cNvPr>
          <p:cNvGrpSpPr/>
          <p:nvPr/>
        </p:nvGrpSpPr>
        <p:grpSpPr>
          <a:xfrm>
            <a:off x="1219200" y="1524000"/>
            <a:ext cx="1066800" cy="3581400"/>
            <a:chOff x="3984" y="1008"/>
            <a:chExt cx="1584" cy="2256"/>
          </a:xfrm>
        </p:grpSpPr>
        <p:sp>
          <p:nvSpPr>
            <p:cNvPr id="177197" name="Rectangle 45">
              <a:extLst>
                <a:ext uri="{FF2B5EF4-FFF2-40B4-BE49-F238E27FC236}">
                  <a16:creationId xmlns:a16="http://schemas.microsoft.com/office/drawing/2014/main" id="{6612B93A-ACEE-4D68-963B-360FAE620986}"/>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198" name="Rectangle 46">
              <a:extLst>
                <a:ext uri="{FF2B5EF4-FFF2-40B4-BE49-F238E27FC236}">
                  <a16:creationId xmlns:a16="http://schemas.microsoft.com/office/drawing/2014/main" id="{A78C8979-4B1B-4BF0-8124-9F2EC55BD9AE}"/>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199" name="Rectangle 47">
              <a:extLst>
                <a:ext uri="{FF2B5EF4-FFF2-40B4-BE49-F238E27FC236}">
                  <a16:creationId xmlns:a16="http://schemas.microsoft.com/office/drawing/2014/main" id="{A08E05EA-CA52-4F07-B4F3-F7BB639046B3}"/>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0x120</a:t>
              </a:r>
            </a:p>
          </p:txBody>
        </p:sp>
        <p:sp>
          <p:nvSpPr>
            <p:cNvPr id="177200" name="Rectangle 48">
              <a:extLst>
                <a:ext uri="{FF2B5EF4-FFF2-40B4-BE49-F238E27FC236}">
                  <a16:creationId xmlns:a16="http://schemas.microsoft.com/office/drawing/2014/main" id="{39737C58-F076-44EC-936A-979DB5118BA5}"/>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201" name="Rectangle 49">
              <a:extLst>
                <a:ext uri="{FF2B5EF4-FFF2-40B4-BE49-F238E27FC236}">
                  <a16:creationId xmlns:a16="http://schemas.microsoft.com/office/drawing/2014/main" id="{0D022DCA-9ABF-4BDD-9ADD-5F75F6BDFA4C}"/>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202" name="Rectangle 50">
              <a:extLst>
                <a:ext uri="{FF2B5EF4-FFF2-40B4-BE49-F238E27FC236}">
                  <a16:creationId xmlns:a16="http://schemas.microsoft.com/office/drawing/2014/main" id="{F10E611F-03D7-476E-ADB1-C82D22C9D761}"/>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203" name="Rectangle 51">
              <a:extLst>
                <a:ext uri="{FF2B5EF4-FFF2-40B4-BE49-F238E27FC236}">
                  <a16:creationId xmlns:a16="http://schemas.microsoft.com/office/drawing/2014/main" id="{5AB9E20C-67B9-4F7D-A686-36B5CCAB109D}"/>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7204" name="Rectangle 52">
              <a:extLst>
                <a:ext uri="{FF2B5EF4-FFF2-40B4-BE49-F238E27FC236}">
                  <a16:creationId xmlns:a16="http://schemas.microsoft.com/office/drawing/2014/main" id="{8478731B-D91E-4F44-8E5B-69C2C4CFB216}"/>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78178" name="Rectangle 2">
            <a:extLst>
              <a:ext uri="{FF2B5EF4-FFF2-40B4-BE49-F238E27FC236}">
                <a16:creationId xmlns:a16="http://schemas.microsoft.com/office/drawing/2014/main" id="{D02D6DE4-DD0E-4753-93E4-487189D2CF4F}"/>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78179" name="Rectangle 3">
            <a:extLst>
              <a:ext uri="{FF2B5EF4-FFF2-40B4-BE49-F238E27FC236}">
                <a16:creationId xmlns:a16="http://schemas.microsoft.com/office/drawing/2014/main" id="{29545B5D-BA7B-4BD3-81CC-A2E841E3A77A}"/>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78180" name="Rectangle 4">
            <a:extLst>
              <a:ext uri="{FF2B5EF4-FFF2-40B4-BE49-F238E27FC236}">
                <a16:creationId xmlns:a16="http://schemas.microsoft.com/office/drawing/2014/main" id="{6C7D5F57-F009-4656-B0C2-63DB0E3EF736}"/>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8181" name="Rectangle 5">
            <a:extLst>
              <a:ext uri="{FF2B5EF4-FFF2-40B4-BE49-F238E27FC236}">
                <a16:creationId xmlns:a16="http://schemas.microsoft.com/office/drawing/2014/main" id="{8D9D18C5-67D6-4279-B722-A0A6C6A3CF6B}"/>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78182" name="Rectangle 6">
            <a:extLst>
              <a:ext uri="{FF2B5EF4-FFF2-40B4-BE49-F238E27FC236}">
                <a16:creationId xmlns:a16="http://schemas.microsoft.com/office/drawing/2014/main" id="{F1DF7816-0517-492A-9C39-E591384409DA}"/>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78183" name="Rectangle 7">
            <a:extLst>
              <a:ext uri="{FF2B5EF4-FFF2-40B4-BE49-F238E27FC236}">
                <a16:creationId xmlns:a16="http://schemas.microsoft.com/office/drawing/2014/main" id="{25BB263F-54CA-4019-9BB2-48CAE217A35A}"/>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8184" name="Line 8">
            <a:extLst>
              <a:ext uri="{FF2B5EF4-FFF2-40B4-BE49-F238E27FC236}">
                <a16:creationId xmlns:a16="http://schemas.microsoft.com/office/drawing/2014/main" id="{85A67823-B8AD-4C48-9057-2D80260DCC09}"/>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78185" name="Text Box 9">
            <a:extLst>
              <a:ext uri="{FF2B5EF4-FFF2-40B4-BE49-F238E27FC236}">
                <a16:creationId xmlns:a16="http://schemas.microsoft.com/office/drawing/2014/main" id="{9AA821D1-B8B3-473A-A150-E51575C95DDD}"/>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78186" name="Text Box 10">
            <a:extLst>
              <a:ext uri="{FF2B5EF4-FFF2-40B4-BE49-F238E27FC236}">
                <a16:creationId xmlns:a16="http://schemas.microsoft.com/office/drawing/2014/main" id="{64E0238D-8078-4320-84F0-17D879568D72}"/>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78187" name="Text Box 11">
            <a:extLst>
              <a:ext uri="{FF2B5EF4-FFF2-40B4-BE49-F238E27FC236}">
                <a16:creationId xmlns:a16="http://schemas.microsoft.com/office/drawing/2014/main" id="{EBD68151-7DB5-44DD-8E42-181B0CE2B5A7}"/>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78188" name="Text Box 12">
            <a:extLst>
              <a:ext uri="{FF2B5EF4-FFF2-40B4-BE49-F238E27FC236}">
                <a16:creationId xmlns:a16="http://schemas.microsoft.com/office/drawing/2014/main" id="{81721781-CDBB-435E-A917-C570EC458407}"/>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78189" name="Text Box 13">
            <a:extLst>
              <a:ext uri="{FF2B5EF4-FFF2-40B4-BE49-F238E27FC236}">
                <a16:creationId xmlns:a16="http://schemas.microsoft.com/office/drawing/2014/main" id="{1F3DD8EE-234A-4410-B3BC-5FA42BC27C6B}"/>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78190" name="Text Box 14">
            <a:extLst>
              <a:ext uri="{FF2B5EF4-FFF2-40B4-BE49-F238E27FC236}">
                <a16:creationId xmlns:a16="http://schemas.microsoft.com/office/drawing/2014/main" id="{F6AB9482-7844-4F0A-A6A6-7FD4706725D4}"/>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78191" name="Rectangle 15">
            <a:extLst>
              <a:ext uri="{FF2B5EF4-FFF2-40B4-BE49-F238E27FC236}">
                <a16:creationId xmlns:a16="http://schemas.microsoft.com/office/drawing/2014/main" id="{2C707373-BBFE-4A09-AED4-C28AB27D5191}"/>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8192" name="Text Box 16">
            <a:extLst>
              <a:ext uri="{FF2B5EF4-FFF2-40B4-BE49-F238E27FC236}">
                <a16:creationId xmlns:a16="http://schemas.microsoft.com/office/drawing/2014/main" id="{28AC770A-C39A-46EB-905C-82EF47B5F1F8}"/>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78193" name="Rectangle 17">
            <a:extLst>
              <a:ext uri="{FF2B5EF4-FFF2-40B4-BE49-F238E27FC236}">
                <a16:creationId xmlns:a16="http://schemas.microsoft.com/office/drawing/2014/main" id="{979F5764-14EF-4AD3-91C9-1584D4D72C79}"/>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78194" name="Rectangle 18">
            <a:extLst>
              <a:ext uri="{FF2B5EF4-FFF2-40B4-BE49-F238E27FC236}">
                <a16:creationId xmlns:a16="http://schemas.microsoft.com/office/drawing/2014/main" id="{9DD2FF66-B22B-4FD9-B068-1EAEDEC662B8}"/>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78195" name="Rectangle 19">
            <a:extLst>
              <a:ext uri="{FF2B5EF4-FFF2-40B4-BE49-F238E27FC236}">
                <a16:creationId xmlns:a16="http://schemas.microsoft.com/office/drawing/2014/main" id="{B87A8B8B-8DBE-425C-8865-8C7E8816B461}"/>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196" name="Rectangle 20">
            <a:extLst>
              <a:ext uri="{FF2B5EF4-FFF2-40B4-BE49-F238E27FC236}">
                <a16:creationId xmlns:a16="http://schemas.microsoft.com/office/drawing/2014/main" id="{99CEDE66-0F63-4923-A4DD-C001A1139807}"/>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197" name="Rectangle 21">
            <a:extLst>
              <a:ext uri="{FF2B5EF4-FFF2-40B4-BE49-F238E27FC236}">
                <a16:creationId xmlns:a16="http://schemas.microsoft.com/office/drawing/2014/main" id="{113C1A61-C30A-4AFE-A4EB-441297B14A35}"/>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198" name="Text Box 22">
            <a:extLst>
              <a:ext uri="{FF2B5EF4-FFF2-40B4-BE49-F238E27FC236}">
                <a16:creationId xmlns:a16="http://schemas.microsoft.com/office/drawing/2014/main" id="{6D59E4A4-81F1-4923-9213-6BBAA6480A1D}"/>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78199" name="Text Box 23">
            <a:extLst>
              <a:ext uri="{FF2B5EF4-FFF2-40B4-BE49-F238E27FC236}">
                <a16:creationId xmlns:a16="http://schemas.microsoft.com/office/drawing/2014/main" id="{48577C0C-4CDA-40DF-883C-9407573BDDCB}"/>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78200" name="Text Box 24">
            <a:extLst>
              <a:ext uri="{FF2B5EF4-FFF2-40B4-BE49-F238E27FC236}">
                <a16:creationId xmlns:a16="http://schemas.microsoft.com/office/drawing/2014/main" id="{4EF87137-0573-4CF0-B785-6B4B069D4412}"/>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78201" name="Text Box 25">
            <a:extLst>
              <a:ext uri="{FF2B5EF4-FFF2-40B4-BE49-F238E27FC236}">
                <a16:creationId xmlns:a16="http://schemas.microsoft.com/office/drawing/2014/main" id="{46EB6B59-F40C-45D0-B2D8-ED5623BB81C1}"/>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78202" name="Text Box 26">
            <a:extLst>
              <a:ext uri="{FF2B5EF4-FFF2-40B4-BE49-F238E27FC236}">
                <a16:creationId xmlns:a16="http://schemas.microsoft.com/office/drawing/2014/main" id="{4F9748C7-3BC3-427A-B394-DEF34E4C28F7}"/>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78203" name="Text Box 27">
            <a:extLst>
              <a:ext uri="{FF2B5EF4-FFF2-40B4-BE49-F238E27FC236}">
                <a16:creationId xmlns:a16="http://schemas.microsoft.com/office/drawing/2014/main" id="{E30269ED-2479-400C-9D7A-B62150B6BD67}"/>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78204" name="Text Box 28">
            <a:extLst>
              <a:ext uri="{FF2B5EF4-FFF2-40B4-BE49-F238E27FC236}">
                <a16:creationId xmlns:a16="http://schemas.microsoft.com/office/drawing/2014/main" id="{20BE2737-D00F-4CE8-ACCF-67C53833C5C4}"/>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78205" name="Text Box 29">
            <a:extLst>
              <a:ext uri="{FF2B5EF4-FFF2-40B4-BE49-F238E27FC236}">
                <a16:creationId xmlns:a16="http://schemas.microsoft.com/office/drawing/2014/main" id="{2184591C-CB0C-4550-9AED-4251BC4864A4}"/>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78206" name="Text Box 30">
            <a:extLst>
              <a:ext uri="{FF2B5EF4-FFF2-40B4-BE49-F238E27FC236}">
                <a16:creationId xmlns:a16="http://schemas.microsoft.com/office/drawing/2014/main" id="{2DF8EBC0-50CC-4A17-88E7-0A21B1B41CA3}"/>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78207" name="Text Box 31">
            <a:extLst>
              <a:ext uri="{FF2B5EF4-FFF2-40B4-BE49-F238E27FC236}">
                <a16:creationId xmlns:a16="http://schemas.microsoft.com/office/drawing/2014/main" id="{8203D0B8-FC11-4484-A075-0EFEF44DA081}"/>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78208" name="Text Box 32">
            <a:extLst>
              <a:ext uri="{FF2B5EF4-FFF2-40B4-BE49-F238E27FC236}">
                <a16:creationId xmlns:a16="http://schemas.microsoft.com/office/drawing/2014/main" id="{88E5A82B-CE83-479C-8D11-CC6E52949101}"/>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78209" name="Rectangle 33">
            <a:extLst>
              <a:ext uri="{FF2B5EF4-FFF2-40B4-BE49-F238E27FC236}">
                <a16:creationId xmlns:a16="http://schemas.microsoft.com/office/drawing/2014/main" id="{3E8AB19A-E6C5-4469-84F1-19231ED0B99D}"/>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78210" name="Rectangle 34">
            <a:extLst>
              <a:ext uri="{FF2B5EF4-FFF2-40B4-BE49-F238E27FC236}">
                <a16:creationId xmlns:a16="http://schemas.microsoft.com/office/drawing/2014/main" id="{ED0C0E14-9CC8-4AC4-9819-A2F97693A16F}"/>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78211" name="Group 35">
            <a:extLst>
              <a:ext uri="{FF2B5EF4-FFF2-40B4-BE49-F238E27FC236}">
                <a16:creationId xmlns:a16="http://schemas.microsoft.com/office/drawing/2014/main" id="{F33522DB-0E49-4D8B-94EA-CE8E908A99D7}"/>
              </a:ext>
            </a:extLst>
          </p:cNvPr>
          <p:cNvGrpSpPr/>
          <p:nvPr/>
        </p:nvGrpSpPr>
        <p:grpSpPr>
          <a:xfrm>
            <a:off x="533400" y="1524000"/>
            <a:ext cx="685800" cy="3581400"/>
            <a:chOff x="3984" y="1008"/>
            <a:chExt cx="1584" cy="2256"/>
          </a:xfrm>
        </p:grpSpPr>
        <p:sp>
          <p:nvSpPr>
            <p:cNvPr id="178212" name="Rectangle 36">
              <a:extLst>
                <a:ext uri="{FF2B5EF4-FFF2-40B4-BE49-F238E27FC236}">
                  <a16:creationId xmlns:a16="http://schemas.microsoft.com/office/drawing/2014/main" id="{12A4360F-8580-4C69-909F-55CECDA94ACC}"/>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78213" name="Rectangle 37">
              <a:extLst>
                <a:ext uri="{FF2B5EF4-FFF2-40B4-BE49-F238E27FC236}">
                  <a16:creationId xmlns:a16="http://schemas.microsoft.com/office/drawing/2014/main" id="{385BA4EF-E46A-4660-BA4B-F1338EA65472}"/>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78214" name="Rectangle 38">
              <a:extLst>
                <a:ext uri="{FF2B5EF4-FFF2-40B4-BE49-F238E27FC236}">
                  <a16:creationId xmlns:a16="http://schemas.microsoft.com/office/drawing/2014/main" id="{7B22BB87-FA0D-45E8-81C9-ABAF9A114531}"/>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78215" name="Rectangle 39">
              <a:extLst>
                <a:ext uri="{FF2B5EF4-FFF2-40B4-BE49-F238E27FC236}">
                  <a16:creationId xmlns:a16="http://schemas.microsoft.com/office/drawing/2014/main" id="{9E3AE15E-4A68-491A-9459-F08769F95FD9}"/>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78216" name="Rectangle 40">
              <a:extLst>
                <a:ext uri="{FF2B5EF4-FFF2-40B4-BE49-F238E27FC236}">
                  <a16:creationId xmlns:a16="http://schemas.microsoft.com/office/drawing/2014/main" id="{B29E1145-DCC8-4EA9-8D87-BB89B64435D4}"/>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78217" name="Rectangle 41">
              <a:extLst>
                <a:ext uri="{FF2B5EF4-FFF2-40B4-BE49-F238E27FC236}">
                  <a16:creationId xmlns:a16="http://schemas.microsoft.com/office/drawing/2014/main" id="{B2F13720-D9DD-4E52-9F24-4289F27A193A}"/>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78218" name="Rectangle 42">
              <a:extLst>
                <a:ext uri="{FF2B5EF4-FFF2-40B4-BE49-F238E27FC236}">
                  <a16:creationId xmlns:a16="http://schemas.microsoft.com/office/drawing/2014/main" id="{1784581B-F7CA-4B38-959A-DF5E1B771EC8}"/>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78219" name="Rectangle 43">
              <a:extLst>
                <a:ext uri="{FF2B5EF4-FFF2-40B4-BE49-F238E27FC236}">
                  <a16:creationId xmlns:a16="http://schemas.microsoft.com/office/drawing/2014/main" id="{7469FFEA-316D-4890-B5DA-15A6067EC823}"/>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78220" name="Group 44">
            <a:extLst>
              <a:ext uri="{FF2B5EF4-FFF2-40B4-BE49-F238E27FC236}">
                <a16:creationId xmlns:a16="http://schemas.microsoft.com/office/drawing/2014/main" id="{EE71F51A-4776-4FAC-9841-9F2C08F25114}"/>
              </a:ext>
            </a:extLst>
          </p:cNvPr>
          <p:cNvGrpSpPr/>
          <p:nvPr/>
        </p:nvGrpSpPr>
        <p:grpSpPr>
          <a:xfrm>
            <a:off x="1219200" y="1524000"/>
            <a:ext cx="1066800" cy="3581400"/>
            <a:chOff x="3984" y="1008"/>
            <a:chExt cx="1584" cy="2256"/>
          </a:xfrm>
        </p:grpSpPr>
        <p:sp>
          <p:nvSpPr>
            <p:cNvPr id="178221" name="Rectangle 45">
              <a:extLst>
                <a:ext uri="{FF2B5EF4-FFF2-40B4-BE49-F238E27FC236}">
                  <a16:creationId xmlns:a16="http://schemas.microsoft.com/office/drawing/2014/main" id="{B557510A-1CA7-490B-90F1-00B1696AE4FA}"/>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222" name="Rectangle 46">
              <a:extLst>
                <a:ext uri="{FF2B5EF4-FFF2-40B4-BE49-F238E27FC236}">
                  <a16:creationId xmlns:a16="http://schemas.microsoft.com/office/drawing/2014/main" id="{64CCC9EC-78D1-4B4D-92AF-C60C02FD5E13}"/>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0x124</a:t>
              </a:r>
            </a:p>
          </p:txBody>
        </p:sp>
        <p:sp>
          <p:nvSpPr>
            <p:cNvPr id="178223" name="Rectangle 47">
              <a:extLst>
                <a:ext uri="{FF2B5EF4-FFF2-40B4-BE49-F238E27FC236}">
                  <a16:creationId xmlns:a16="http://schemas.microsoft.com/office/drawing/2014/main" id="{22F707E8-E0C5-48E5-A667-A55CC20E585D}"/>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8224" name="Rectangle 48">
              <a:extLst>
                <a:ext uri="{FF2B5EF4-FFF2-40B4-BE49-F238E27FC236}">
                  <a16:creationId xmlns:a16="http://schemas.microsoft.com/office/drawing/2014/main" id="{38BC2DED-1F38-4D7D-9C1D-CBFED2E0154E}"/>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225" name="Rectangle 49">
              <a:extLst>
                <a:ext uri="{FF2B5EF4-FFF2-40B4-BE49-F238E27FC236}">
                  <a16:creationId xmlns:a16="http://schemas.microsoft.com/office/drawing/2014/main" id="{2877B22B-A509-4FCA-AE1A-0D5B7B582236}"/>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226" name="Rectangle 50">
              <a:extLst>
                <a:ext uri="{FF2B5EF4-FFF2-40B4-BE49-F238E27FC236}">
                  <a16:creationId xmlns:a16="http://schemas.microsoft.com/office/drawing/2014/main" id="{43D85244-1149-4FA9-BD08-250CB459344F}"/>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227" name="Rectangle 51">
              <a:extLst>
                <a:ext uri="{FF2B5EF4-FFF2-40B4-BE49-F238E27FC236}">
                  <a16:creationId xmlns:a16="http://schemas.microsoft.com/office/drawing/2014/main" id="{D1ED3F03-E09B-4EA1-8382-0CD308462EEE}"/>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8228" name="Rectangle 52">
              <a:extLst>
                <a:ext uri="{FF2B5EF4-FFF2-40B4-BE49-F238E27FC236}">
                  <a16:creationId xmlns:a16="http://schemas.microsoft.com/office/drawing/2014/main" id="{C5F40599-8930-434A-85A3-15BDFE343FC5}"/>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79202" name="Rectangle 2">
            <a:extLst>
              <a:ext uri="{FF2B5EF4-FFF2-40B4-BE49-F238E27FC236}">
                <a16:creationId xmlns:a16="http://schemas.microsoft.com/office/drawing/2014/main" id="{002EDD13-EBCC-45EF-A8A3-6473C900A779}"/>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79203" name="Rectangle 3">
            <a:extLst>
              <a:ext uri="{FF2B5EF4-FFF2-40B4-BE49-F238E27FC236}">
                <a16:creationId xmlns:a16="http://schemas.microsoft.com/office/drawing/2014/main" id="{247A8962-BF92-4565-A1F4-4928F253671F}"/>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79204" name="Rectangle 4">
            <a:extLst>
              <a:ext uri="{FF2B5EF4-FFF2-40B4-BE49-F238E27FC236}">
                <a16:creationId xmlns:a16="http://schemas.microsoft.com/office/drawing/2014/main" id="{80C882EE-D03F-4519-B1DF-2B5776877296}"/>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9205" name="Rectangle 5">
            <a:extLst>
              <a:ext uri="{FF2B5EF4-FFF2-40B4-BE49-F238E27FC236}">
                <a16:creationId xmlns:a16="http://schemas.microsoft.com/office/drawing/2014/main" id="{EDE47032-7B14-4F42-8DE5-E13A9AF9A96D}"/>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79206" name="Rectangle 6">
            <a:extLst>
              <a:ext uri="{FF2B5EF4-FFF2-40B4-BE49-F238E27FC236}">
                <a16:creationId xmlns:a16="http://schemas.microsoft.com/office/drawing/2014/main" id="{B2B4CA85-1571-44B9-A198-27C55F074EB0}"/>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79207" name="Rectangle 7">
            <a:extLst>
              <a:ext uri="{FF2B5EF4-FFF2-40B4-BE49-F238E27FC236}">
                <a16:creationId xmlns:a16="http://schemas.microsoft.com/office/drawing/2014/main" id="{AA344D59-53C7-4124-A6BE-D3D26998F182}"/>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9208" name="Line 8">
            <a:extLst>
              <a:ext uri="{FF2B5EF4-FFF2-40B4-BE49-F238E27FC236}">
                <a16:creationId xmlns:a16="http://schemas.microsoft.com/office/drawing/2014/main" id="{2A81C9B9-57E6-4198-A73B-A90EFD6A2FD8}"/>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79209" name="Text Box 9">
            <a:extLst>
              <a:ext uri="{FF2B5EF4-FFF2-40B4-BE49-F238E27FC236}">
                <a16:creationId xmlns:a16="http://schemas.microsoft.com/office/drawing/2014/main" id="{6BBBB618-485C-47CD-98F0-2B2353ED309E}"/>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79210" name="Text Box 10">
            <a:extLst>
              <a:ext uri="{FF2B5EF4-FFF2-40B4-BE49-F238E27FC236}">
                <a16:creationId xmlns:a16="http://schemas.microsoft.com/office/drawing/2014/main" id="{8AD2E737-3021-49A2-AD12-78767DDFA537}"/>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79211" name="Text Box 11">
            <a:extLst>
              <a:ext uri="{FF2B5EF4-FFF2-40B4-BE49-F238E27FC236}">
                <a16:creationId xmlns:a16="http://schemas.microsoft.com/office/drawing/2014/main" id="{60E8C270-9F68-4690-BCF0-ABDC471CB343}"/>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79212" name="Text Box 12">
            <a:extLst>
              <a:ext uri="{FF2B5EF4-FFF2-40B4-BE49-F238E27FC236}">
                <a16:creationId xmlns:a16="http://schemas.microsoft.com/office/drawing/2014/main" id="{484730AA-7985-4D18-BC1B-072C790136AE}"/>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79213" name="Text Box 13">
            <a:extLst>
              <a:ext uri="{FF2B5EF4-FFF2-40B4-BE49-F238E27FC236}">
                <a16:creationId xmlns:a16="http://schemas.microsoft.com/office/drawing/2014/main" id="{1E4ED18C-7AAE-478D-AAD6-CA04E9FD7D96}"/>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79214" name="Text Box 14">
            <a:extLst>
              <a:ext uri="{FF2B5EF4-FFF2-40B4-BE49-F238E27FC236}">
                <a16:creationId xmlns:a16="http://schemas.microsoft.com/office/drawing/2014/main" id="{07E5BB71-3B09-447C-A915-D53533533BA3}"/>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79215" name="Rectangle 15">
            <a:extLst>
              <a:ext uri="{FF2B5EF4-FFF2-40B4-BE49-F238E27FC236}">
                <a16:creationId xmlns:a16="http://schemas.microsoft.com/office/drawing/2014/main" id="{8D7FE490-0777-403F-8D72-1112BC6DB3E3}"/>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79216" name="Text Box 16">
            <a:extLst>
              <a:ext uri="{FF2B5EF4-FFF2-40B4-BE49-F238E27FC236}">
                <a16:creationId xmlns:a16="http://schemas.microsoft.com/office/drawing/2014/main" id="{BB03B24E-A52D-4B32-8F90-A0167EEAC676}"/>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79217" name="Rectangle 17">
            <a:extLst>
              <a:ext uri="{FF2B5EF4-FFF2-40B4-BE49-F238E27FC236}">
                <a16:creationId xmlns:a16="http://schemas.microsoft.com/office/drawing/2014/main" id="{DF91A0C8-C6E5-414A-AFA5-3A61B4AD6476}"/>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79218" name="Rectangle 18">
            <a:extLst>
              <a:ext uri="{FF2B5EF4-FFF2-40B4-BE49-F238E27FC236}">
                <a16:creationId xmlns:a16="http://schemas.microsoft.com/office/drawing/2014/main" id="{B8EBD62D-2ACB-49B5-8E2C-EF01BD3DC682}"/>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79219" name="Rectangle 19">
            <a:extLst>
              <a:ext uri="{FF2B5EF4-FFF2-40B4-BE49-F238E27FC236}">
                <a16:creationId xmlns:a16="http://schemas.microsoft.com/office/drawing/2014/main" id="{974100C7-9E22-45EB-B28B-D7C31221BF46}"/>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20" name="Rectangle 20">
            <a:extLst>
              <a:ext uri="{FF2B5EF4-FFF2-40B4-BE49-F238E27FC236}">
                <a16:creationId xmlns:a16="http://schemas.microsoft.com/office/drawing/2014/main" id="{05B66FC6-993D-4578-A8CE-75B217FF2A34}"/>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21" name="Rectangle 21">
            <a:extLst>
              <a:ext uri="{FF2B5EF4-FFF2-40B4-BE49-F238E27FC236}">
                <a16:creationId xmlns:a16="http://schemas.microsoft.com/office/drawing/2014/main" id="{9AA2C7AB-4F53-4B2C-926E-A5769CB6CAB1}"/>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22" name="Text Box 22">
            <a:extLst>
              <a:ext uri="{FF2B5EF4-FFF2-40B4-BE49-F238E27FC236}">
                <a16:creationId xmlns:a16="http://schemas.microsoft.com/office/drawing/2014/main" id="{47C62124-A40A-4F65-A82E-EC9E539AB819}"/>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79223" name="Text Box 23">
            <a:extLst>
              <a:ext uri="{FF2B5EF4-FFF2-40B4-BE49-F238E27FC236}">
                <a16:creationId xmlns:a16="http://schemas.microsoft.com/office/drawing/2014/main" id="{EFD337A7-C97D-47DF-9107-6A1DD0FF72B6}"/>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79224" name="Text Box 24">
            <a:extLst>
              <a:ext uri="{FF2B5EF4-FFF2-40B4-BE49-F238E27FC236}">
                <a16:creationId xmlns:a16="http://schemas.microsoft.com/office/drawing/2014/main" id="{BCD026C6-E152-4399-915B-B5B1E0CAA48F}"/>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79225" name="Text Box 25">
            <a:extLst>
              <a:ext uri="{FF2B5EF4-FFF2-40B4-BE49-F238E27FC236}">
                <a16:creationId xmlns:a16="http://schemas.microsoft.com/office/drawing/2014/main" id="{1812ABC2-C814-496A-B110-EE7A92AFAF62}"/>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79226" name="Text Box 26">
            <a:extLst>
              <a:ext uri="{FF2B5EF4-FFF2-40B4-BE49-F238E27FC236}">
                <a16:creationId xmlns:a16="http://schemas.microsoft.com/office/drawing/2014/main" id="{E94D3AC5-4FD2-42ED-8908-0A053C94F8B5}"/>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79227" name="Text Box 27">
            <a:extLst>
              <a:ext uri="{FF2B5EF4-FFF2-40B4-BE49-F238E27FC236}">
                <a16:creationId xmlns:a16="http://schemas.microsoft.com/office/drawing/2014/main" id="{E2A7D707-614B-4CB3-91B2-0D12E55BD227}"/>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79228" name="Text Box 28">
            <a:extLst>
              <a:ext uri="{FF2B5EF4-FFF2-40B4-BE49-F238E27FC236}">
                <a16:creationId xmlns:a16="http://schemas.microsoft.com/office/drawing/2014/main" id="{559AA02E-F4ED-4CEE-AD98-538BFA74FADA}"/>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79229" name="Text Box 29">
            <a:extLst>
              <a:ext uri="{FF2B5EF4-FFF2-40B4-BE49-F238E27FC236}">
                <a16:creationId xmlns:a16="http://schemas.microsoft.com/office/drawing/2014/main" id="{2F2F60A4-2426-485B-BD88-35BED9108CD9}"/>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79230" name="Text Box 30">
            <a:extLst>
              <a:ext uri="{FF2B5EF4-FFF2-40B4-BE49-F238E27FC236}">
                <a16:creationId xmlns:a16="http://schemas.microsoft.com/office/drawing/2014/main" id="{31492AA8-187F-486C-9C48-CD8739A513E0}"/>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79231" name="Text Box 31">
            <a:extLst>
              <a:ext uri="{FF2B5EF4-FFF2-40B4-BE49-F238E27FC236}">
                <a16:creationId xmlns:a16="http://schemas.microsoft.com/office/drawing/2014/main" id="{67B46492-061D-4670-A5E7-705459E8DEAF}"/>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79232" name="Text Box 32">
            <a:extLst>
              <a:ext uri="{FF2B5EF4-FFF2-40B4-BE49-F238E27FC236}">
                <a16:creationId xmlns:a16="http://schemas.microsoft.com/office/drawing/2014/main" id="{D6812AD1-9034-4E11-9E4B-BE2C3A8456C6}"/>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79233" name="Rectangle 33">
            <a:extLst>
              <a:ext uri="{FF2B5EF4-FFF2-40B4-BE49-F238E27FC236}">
                <a16:creationId xmlns:a16="http://schemas.microsoft.com/office/drawing/2014/main" id="{F8F7004D-55E7-4C40-AC7D-C3576C44A67A}"/>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79234" name="Rectangle 34">
            <a:extLst>
              <a:ext uri="{FF2B5EF4-FFF2-40B4-BE49-F238E27FC236}">
                <a16:creationId xmlns:a16="http://schemas.microsoft.com/office/drawing/2014/main" id="{3A6EC893-793D-43E4-B88B-7D3794359295}"/>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79235" name="Group 35">
            <a:extLst>
              <a:ext uri="{FF2B5EF4-FFF2-40B4-BE49-F238E27FC236}">
                <a16:creationId xmlns:a16="http://schemas.microsoft.com/office/drawing/2014/main" id="{DF6CE257-84E7-4F28-9164-4E5FA4E7D64F}"/>
              </a:ext>
            </a:extLst>
          </p:cNvPr>
          <p:cNvGrpSpPr/>
          <p:nvPr/>
        </p:nvGrpSpPr>
        <p:grpSpPr>
          <a:xfrm>
            <a:off x="533400" y="1524000"/>
            <a:ext cx="685800" cy="3581400"/>
            <a:chOff x="3984" y="1008"/>
            <a:chExt cx="1584" cy="2256"/>
          </a:xfrm>
        </p:grpSpPr>
        <p:sp>
          <p:nvSpPr>
            <p:cNvPr id="179236" name="Rectangle 36">
              <a:extLst>
                <a:ext uri="{FF2B5EF4-FFF2-40B4-BE49-F238E27FC236}">
                  <a16:creationId xmlns:a16="http://schemas.microsoft.com/office/drawing/2014/main" id="{277BCBEE-483D-4179-AF8F-223A2672594E}"/>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79237" name="Rectangle 37">
              <a:extLst>
                <a:ext uri="{FF2B5EF4-FFF2-40B4-BE49-F238E27FC236}">
                  <a16:creationId xmlns:a16="http://schemas.microsoft.com/office/drawing/2014/main" id="{DC825744-910E-4BC8-B7AF-CD3ED16ECDE5}"/>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79238" name="Rectangle 38">
              <a:extLst>
                <a:ext uri="{FF2B5EF4-FFF2-40B4-BE49-F238E27FC236}">
                  <a16:creationId xmlns:a16="http://schemas.microsoft.com/office/drawing/2014/main" id="{032A0AE6-1200-4EF7-AB89-A6913B155E9E}"/>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79239" name="Rectangle 39">
              <a:extLst>
                <a:ext uri="{FF2B5EF4-FFF2-40B4-BE49-F238E27FC236}">
                  <a16:creationId xmlns:a16="http://schemas.microsoft.com/office/drawing/2014/main" id="{839F9585-13DD-41D9-986C-7FD8D6D72352}"/>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79240" name="Rectangle 40">
              <a:extLst>
                <a:ext uri="{FF2B5EF4-FFF2-40B4-BE49-F238E27FC236}">
                  <a16:creationId xmlns:a16="http://schemas.microsoft.com/office/drawing/2014/main" id="{2112CAB3-1B4C-49BC-A146-BEDC7F5BD114}"/>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79241" name="Rectangle 41">
              <a:extLst>
                <a:ext uri="{FF2B5EF4-FFF2-40B4-BE49-F238E27FC236}">
                  <a16:creationId xmlns:a16="http://schemas.microsoft.com/office/drawing/2014/main" id="{DDB5EFB3-B363-4F3B-899B-DC4A9AB6D27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79242" name="Rectangle 42">
              <a:extLst>
                <a:ext uri="{FF2B5EF4-FFF2-40B4-BE49-F238E27FC236}">
                  <a16:creationId xmlns:a16="http://schemas.microsoft.com/office/drawing/2014/main" id="{BBBC3FB5-19E5-4AFA-AE5F-D128C3ACBF0C}"/>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79243" name="Rectangle 43">
              <a:extLst>
                <a:ext uri="{FF2B5EF4-FFF2-40B4-BE49-F238E27FC236}">
                  <a16:creationId xmlns:a16="http://schemas.microsoft.com/office/drawing/2014/main" id="{ECEB15B0-C55A-422F-B2F2-CCE1E32E4AA5}"/>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79244" name="Group 44">
            <a:extLst>
              <a:ext uri="{FF2B5EF4-FFF2-40B4-BE49-F238E27FC236}">
                <a16:creationId xmlns:a16="http://schemas.microsoft.com/office/drawing/2014/main" id="{8EC8A1AC-A401-4852-A0BB-FA9AED71FC3C}"/>
              </a:ext>
            </a:extLst>
          </p:cNvPr>
          <p:cNvGrpSpPr/>
          <p:nvPr/>
        </p:nvGrpSpPr>
        <p:grpSpPr>
          <a:xfrm>
            <a:off x="1219200" y="1524000"/>
            <a:ext cx="1066800" cy="3581400"/>
            <a:chOff x="3984" y="1008"/>
            <a:chExt cx="1584" cy="2256"/>
          </a:xfrm>
        </p:grpSpPr>
        <p:sp>
          <p:nvSpPr>
            <p:cNvPr id="179245" name="Rectangle 45">
              <a:extLst>
                <a:ext uri="{FF2B5EF4-FFF2-40B4-BE49-F238E27FC236}">
                  <a16:creationId xmlns:a16="http://schemas.microsoft.com/office/drawing/2014/main" id="{7805BECB-7612-4703-82A9-B36DCFA576F7}"/>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456</a:t>
              </a:r>
            </a:p>
          </p:txBody>
        </p:sp>
        <p:sp>
          <p:nvSpPr>
            <p:cNvPr id="179246" name="Rectangle 46">
              <a:extLst>
                <a:ext uri="{FF2B5EF4-FFF2-40B4-BE49-F238E27FC236}">
                  <a16:creationId xmlns:a16="http://schemas.microsoft.com/office/drawing/2014/main" id="{8287A552-D268-4AC3-881C-E61553EFEB43}"/>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79247" name="Rectangle 47">
              <a:extLst>
                <a:ext uri="{FF2B5EF4-FFF2-40B4-BE49-F238E27FC236}">
                  <a16:creationId xmlns:a16="http://schemas.microsoft.com/office/drawing/2014/main" id="{4BA39CED-89A2-41E6-91EA-4945F2728852}"/>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79248" name="Rectangle 48">
              <a:extLst>
                <a:ext uri="{FF2B5EF4-FFF2-40B4-BE49-F238E27FC236}">
                  <a16:creationId xmlns:a16="http://schemas.microsoft.com/office/drawing/2014/main" id="{3FC2551D-2027-4D0F-8EF0-DB2BD6B38FA7}"/>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49" name="Rectangle 49">
              <a:extLst>
                <a:ext uri="{FF2B5EF4-FFF2-40B4-BE49-F238E27FC236}">
                  <a16:creationId xmlns:a16="http://schemas.microsoft.com/office/drawing/2014/main" id="{E0CA541E-59C8-428C-B393-BD0D3AB47536}"/>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50" name="Rectangle 50">
              <a:extLst>
                <a:ext uri="{FF2B5EF4-FFF2-40B4-BE49-F238E27FC236}">
                  <a16:creationId xmlns:a16="http://schemas.microsoft.com/office/drawing/2014/main" id="{A862E2D2-C282-47A5-A3B3-4B70116CEE3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51" name="Rectangle 51">
              <a:extLst>
                <a:ext uri="{FF2B5EF4-FFF2-40B4-BE49-F238E27FC236}">
                  <a16:creationId xmlns:a16="http://schemas.microsoft.com/office/drawing/2014/main" id="{622F3205-87C4-4AD8-9CE7-779735AFD7B6}"/>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79252" name="Rectangle 52">
              <a:extLst>
                <a:ext uri="{FF2B5EF4-FFF2-40B4-BE49-F238E27FC236}">
                  <a16:creationId xmlns:a16="http://schemas.microsoft.com/office/drawing/2014/main" id="{FEC3F098-3079-4062-ACF5-E6429878AA19}"/>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내용 개체 틀 2"/>
          <p:cNvSpPr>
            <a:spLocks noGrp="1"/>
          </p:cNvSpPr>
          <p:nvPr>
            <p:ph idx="1"/>
          </p:nvPr>
        </p:nvSpPr>
        <p:spPr/>
        <p:txBody>
          <a:bodyPr>
            <a:normAutofit lnSpcReduction="10000"/>
          </a:bodyPr>
          <a:lstStyle>
            <a:defPPr/>
          </a:lstStyle>
          <a:p>
            <a:endParaRPr lang="en-US" altLang="ko-KR"/>
          </a:p>
          <a:p>
            <a:endParaRPr lang="en-US" altLang="ko-KR"/>
          </a:p>
          <a:p>
            <a:endParaRPr lang="en-US" altLang="ko-KR"/>
          </a:p>
          <a:p>
            <a:endParaRPr lang="en-US" altLang="ko-KR"/>
          </a:p>
          <a:p>
            <a:endParaRPr lang="en-US" altLang="ko-KR"/>
          </a:p>
          <a:p>
            <a:endParaRPr lang="en-US" altLang="ko-KR"/>
          </a:p>
          <a:p>
            <a:pPr lvl="1"/>
            <a:r>
              <a:rPr lang="en-US" altLang="ko-KR"/>
              <a:t>The store-conditional </a:t>
            </a:r>
            <a:r>
              <a:rPr lang="en-US" altLang="ko-KR" i="1"/>
              <a:t>only succeeds </a:t>
            </a:r>
            <a:r>
              <a:rPr lang="en-US" altLang="ko-KR"/>
              <a:t>if </a:t>
            </a:r>
            <a:r>
              <a:rPr lang="en-US" altLang="ko-KR">
                <a:solidFill>
                  <a:schemeClr val="accent6">
                    <a:lumMod val="75000"/>
                  </a:schemeClr>
                </a:solidFill>
              </a:rPr>
              <a:t>no intermittent store</a:t>
            </a:r>
            <a:r>
              <a:rPr lang="en-US" altLang="ko-KR"/>
              <a:t> to the address has taken place.</a:t>
            </a:r>
          </a:p>
          <a:p>
            <a:pPr lvl="2"/>
            <a:r>
              <a:rPr lang="en-US" altLang="ko-KR" b="1"/>
              <a:t>success</a:t>
            </a:r>
            <a:r>
              <a:rPr lang="en-US" altLang="ko-KR"/>
              <a:t>: return 1 and </a:t>
            </a:r>
            <a:r>
              <a:rPr lang="en-US" altLang="ko-KR" u="sng"/>
              <a:t>update</a:t>
            </a:r>
            <a:r>
              <a:rPr lang="en-US" altLang="ko-KR"/>
              <a:t> the value at </a:t>
            </a:r>
            <a:r>
              <a:rPr lang="en-US" altLang="ko-KR" err="1">
                <a:latin typeface="Courier New" panose="02070309020205020404" pitchFamily="49" charset="0"/>
                <a:cs typeface="Courier New" pitchFamily="49" charset="0"/>
              </a:rPr>
              <a:t>ptr</a:t>
            </a:r>
            <a:r>
              <a:rPr lang="en-US" altLang="ko-KR"/>
              <a:t> to </a:t>
            </a:r>
            <a:r>
              <a:rPr lang="en-US" altLang="ko-KR">
                <a:latin typeface="Courier New" panose="02070309020205020404" pitchFamily="49" charset="0"/>
                <a:cs typeface="Courier New" pitchFamily="49" charset="0"/>
              </a:rPr>
              <a:t>value</a:t>
            </a:r>
            <a:r>
              <a:rPr lang="en-US" altLang="ko-KR"/>
              <a:t>.</a:t>
            </a:r>
          </a:p>
          <a:p>
            <a:pPr lvl="2"/>
            <a:r>
              <a:rPr lang="en-US" altLang="ko-KR" b="1"/>
              <a:t>fail</a:t>
            </a:r>
            <a:r>
              <a:rPr lang="en-US" altLang="ko-KR"/>
              <a:t>: the value at </a:t>
            </a:r>
            <a:r>
              <a:rPr lang="en-US" altLang="ko-KR" err="1">
                <a:latin typeface="Courier New" panose="02070309020205020404" pitchFamily="49" charset="0"/>
                <a:cs typeface="Courier New" pitchFamily="49" charset="0"/>
              </a:rPr>
              <a:t>ptr</a:t>
            </a:r>
            <a:r>
              <a:rPr lang="en-US" altLang="ko-KR"/>
              <a:t> is </a:t>
            </a:r>
            <a:r>
              <a:rPr lang="en-US" altLang="ko-KR" u="sng"/>
              <a:t>not updates</a:t>
            </a:r>
            <a:r>
              <a:rPr lang="en-US" altLang="ko-KR"/>
              <a:t> and 0 is returned.</a:t>
            </a:r>
            <a:endParaRPr lang="ko-KR" altLang="en-US"/>
          </a:p>
        </p:txBody>
      </p:sp>
      <p:sp>
        <p:nvSpPr>
          <p:cNvPr id="18" name="TextBox 17"/>
          <p:cNvSpPr txBox="1"/>
          <p:nvPr/>
        </p:nvSpPr>
        <p:spPr>
          <a:xfrm>
            <a:off x="1223889" y="1378634"/>
            <a:ext cx="7524574" cy="2893100"/>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LoadLinked(int *ptr)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return</a:t>
            </a:r>
            <a:r>
              <a:rPr lang="en-US" altLang="ko-KR" sz="1400">
                <a:solidFill>
                  <a:prstClr val="black"/>
                </a:solidFill>
                <a:latin typeface="Courier New" panose="02070309020205020404" pitchFamily="49" charset="0"/>
                <a:ea typeface="맑은 고딕" pitchFamily="50" charset="-127"/>
                <a:cs typeface="Courier New" pitchFamily="49" charset="0"/>
              </a:rPr>
              <a:t> *ptr;</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a:solidFill>
                  <a:prstClr val="black"/>
                </a:solidFill>
                <a:latin typeface="Courier New" panose="02070309020205020404" pitchFamily="49" charset="0"/>
                <a:ea typeface="맑은 고딕" pitchFamily="50" charset="-127"/>
                <a:cs typeface="Courier New" pitchFamily="49" charset="0"/>
              </a:rPr>
              <a:t> StoreConditional(int *ptr, int value)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if</a:t>
            </a:r>
            <a:r>
              <a:rPr lang="en-US" altLang="ko-KR" sz="1400">
                <a:solidFill>
                  <a:prstClr val="black"/>
                </a:solidFill>
                <a:latin typeface="Courier New" panose="02070309020205020404" pitchFamily="49" charset="0"/>
                <a:ea typeface="맑은 고딕" pitchFamily="50" charset="-127"/>
                <a:cs typeface="Courier New" pitchFamily="49" charset="0"/>
              </a:rPr>
              <a:t> (no one has updated *ptr since the LoadLinked to this address)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*ptr = value;</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return</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success!</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79646"/>
                </a:solidFill>
                <a:latin typeface="Courier New" panose="02070309020205020404" pitchFamily="49" charset="0"/>
                <a:ea typeface="맑은 고딕" pitchFamily="50" charset="-127"/>
                <a:cs typeface="Courier New" pitchFamily="49" charset="0"/>
              </a:rPr>
              <a:t>else</a:t>
            </a: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return</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failed to update</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0" name="제목 1"/>
          <p:cNvSpPr>
            <a:spLocks noGrp="1"/>
          </p:cNvSpPr>
          <p:nvPr>
            <p:ph type="title"/>
          </p:nvPr>
        </p:nvSpPr>
        <p:spPr>
          <a:xfrm>
            <a:off x="838200" y="365126"/>
            <a:ext cx="10515600" cy="1069780"/>
          </a:xfrm>
        </p:spPr>
        <p:txBody>
          <a:bodyPr/>
          <a:lstStyle>
            <a:defPPr/>
          </a:lstStyle>
          <a:p>
            <a:pPr/>
            <a:r>
              <a:rPr lang="en-US" altLang="ko-KR" b="1"/>
              <a:t>Load-Linked and Store-Conditional</a:t>
            </a:r>
            <a:endParaRPr lang="ko-KR" altLang="en-US" b="1"/>
          </a:p>
        </p:txBody>
      </p:sp>
    </p:spTree>
    <p:extLst>
      <p:ext uri="{BB962C8B-B14F-4D97-AF65-F5344CB8AC3E}">
        <p14:creationId xmlns:p14="http://schemas.microsoft.com/office/powerpoint/2010/main" val="2492227589"/>
      </p:ext>
    </p:extLst>
  </p:cSld>
  <p:clrMapOvr>
    <a:masterClrMapping/>
  </p:clrMapOvr>
  <p:transition/>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0226" name="Rectangle 2">
            <a:extLst>
              <a:ext uri="{FF2B5EF4-FFF2-40B4-BE49-F238E27FC236}">
                <a16:creationId xmlns:a16="http://schemas.microsoft.com/office/drawing/2014/main" id="{96CEC816-EF18-4130-A2BD-E59A89036036}"/>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80227" name="Rectangle 3">
            <a:extLst>
              <a:ext uri="{FF2B5EF4-FFF2-40B4-BE49-F238E27FC236}">
                <a16:creationId xmlns:a16="http://schemas.microsoft.com/office/drawing/2014/main" id="{C4DF544F-DCF1-4821-BAF6-EAFC779C072E}"/>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80228" name="Rectangle 4">
            <a:extLst>
              <a:ext uri="{FF2B5EF4-FFF2-40B4-BE49-F238E27FC236}">
                <a16:creationId xmlns:a16="http://schemas.microsoft.com/office/drawing/2014/main" id="{75D2FEAF-9EDD-4008-8718-1FFC37AECD1C}"/>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0229" name="Rectangle 5">
            <a:extLst>
              <a:ext uri="{FF2B5EF4-FFF2-40B4-BE49-F238E27FC236}">
                <a16:creationId xmlns:a16="http://schemas.microsoft.com/office/drawing/2014/main" id="{EEF6819A-AC31-457D-B8F3-D4D5E4E3BD26}"/>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0230" name="Rectangle 6">
            <a:extLst>
              <a:ext uri="{FF2B5EF4-FFF2-40B4-BE49-F238E27FC236}">
                <a16:creationId xmlns:a16="http://schemas.microsoft.com/office/drawing/2014/main" id="{2A6703C6-ED37-45DD-B46B-898DF2606529}"/>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80231" name="Rectangle 7">
            <a:extLst>
              <a:ext uri="{FF2B5EF4-FFF2-40B4-BE49-F238E27FC236}">
                <a16:creationId xmlns:a16="http://schemas.microsoft.com/office/drawing/2014/main" id="{A6093C1F-DE0F-40B2-A641-93292C895B19}"/>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0232" name="Line 8">
            <a:extLst>
              <a:ext uri="{FF2B5EF4-FFF2-40B4-BE49-F238E27FC236}">
                <a16:creationId xmlns:a16="http://schemas.microsoft.com/office/drawing/2014/main" id="{D5000B75-D9CA-4F22-A29F-2443F0D285DE}"/>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80233" name="Text Box 9">
            <a:extLst>
              <a:ext uri="{FF2B5EF4-FFF2-40B4-BE49-F238E27FC236}">
                <a16:creationId xmlns:a16="http://schemas.microsoft.com/office/drawing/2014/main" id="{6187E4A1-7782-4AEC-B93A-38B8165BB386}"/>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80234" name="Text Box 10">
            <a:extLst>
              <a:ext uri="{FF2B5EF4-FFF2-40B4-BE49-F238E27FC236}">
                <a16:creationId xmlns:a16="http://schemas.microsoft.com/office/drawing/2014/main" id="{EBFDEB2A-ECF3-4798-A9FB-18648A4A8D6C}"/>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80235" name="Text Box 11">
            <a:extLst>
              <a:ext uri="{FF2B5EF4-FFF2-40B4-BE49-F238E27FC236}">
                <a16:creationId xmlns:a16="http://schemas.microsoft.com/office/drawing/2014/main" id="{4B4AE3E6-5075-4A6B-871C-F6F7DCFBE147}"/>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80236" name="Text Box 12">
            <a:extLst>
              <a:ext uri="{FF2B5EF4-FFF2-40B4-BE49-F238E27FC236}">
                <a16:creationId xmlns:a16="http://schemas.microsoft.com/office/drawing/2014/main" id="{5C37DCEE-846C-4A78-9986-FC00F63DEBD8}"/>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80237" name="Text Box 13">
            <a:extLst>
              <a:ext uri="{FF2B5EF4-FFF2-40B4-BE49-F238E27FC236}">
                <a16:creationId xmlns:a16="http://schemas.microsoft.com/office/drawing/2014/main" id="{E00CBD71-D946-4020-8AC8-CFC5762B14FE}"/>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80238" name="Text Box 14">
            <a:extLst>
              <a:ext uri="{FF2B5EF4-FFF2-40B4-BE49-F238E27FC236}">
                <a16:creationId xmlns:a16="http://schemas.microsoft.com/office/drawing/2014/main" id="{648C2D34-3BDC-47BF-B535-4EB11E23BDDF}"/>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80239" name="Rectangle 15">
            <a:extLst>
              <a:ext uri="{FF2B5EF4-FFF2-40B4-BE49-F238E27FC236}">
                <a16:creationId xmlns:a16="http://schemas.microsoft.com/office/drawing/2014/main" id="{CD0CF7CA-9BB6-480B-B65C-C52F1B584A0F}"/>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0240" name="Text Box 16">
            <a:extLst>
              <a:ext uri="{FF2B5EF4-FFF2-40B4-BE49-F238E27FC236}">
                <a16:creationId xmlns:a16="http://schemas.microsoft.com/office/drawing/2014/main" id="{A816740B-13FB-4CB9-94E3-B0BE6C8F62DA}"/>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80241" name="Rectangle 17">
            <a:extLst>
              <a:ext uri="{FF2B5EF4-FFF2-40B4-BE49-F238E27FC236}">
                <a16:creationId xmlns:a16="http://schemas.microsoft.com/office/drawing/2014/main" id="{728D8B38-A420-476B-8D4F-EC1DC98C4F35}"/>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80242" name="Rectangle 18">
            <a:extLst>
              <a:ext uri="{FF2B5EF4-FFF2-40B4-BE49-F238E27FC236}">
                <a16:creationId xmlns:a16="http://schemas.microsoft.com/office/drawing/2014/main" id="{ABB5B527-AD74-4645-AB2F-D788602B8853}"/>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0243" name="Rectangle 19">
            <a:extLst>
              <a:ext uri="{FF2B5EF4-FFF2-40B4-BE49-F238E27FC236}">
                <a16:creationId xmlns:a16="http://schemas.microsoft.com/office/drawing/2014/main" id="{5EE65AC9-58E1-4292-8DBD-7397C1746D2F}"/>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44" name="Rectangle 20">
            <a:extLst>
              <a:ext uri="{FF2B5EF4-FFF2-40B4-BE49-F238E27FC236}">
                <a16:creationId xmlns:a16="http://schemas.microsoft.com/office/drawing/2014/main" id="{31EC340B-D1F7-4131-9590-0FA9F35E5E44}"/>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45" name="Rectangle 21">
            <a:extLst>
              <a:ext uri="{FF2B5EF4-FFF2-40B4-BE49-F238E27FC236}">
                <a16:creationId xmlns:a16="http://schemas.microsoft.com/office/drawing/2014/main" id="{C753E3F7-FA89-42C3-BF2E-FE7B550E4E71}"/>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46" name="Text Box 22">
            <a:extLst>
              <a:ext uri="{FF2B5EF4-FFF2-40B4-BE49-F238E27FC236}">
                <a16:creationId xmlns:a16="http://schemas.microsoft.com/office/drawing/2014/main" id="{E53131E6-7BA0-4B55-87D3-EB233CCF1247}"/>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80247" name="Text Box 23">
            <a:extLst>
              <a:ext uri="{FF2B5EF4-FFF2-40B4-BE49-F238E27FC236}">
                <a16:creationId xmlns:a16="http://schemas.microsoft.com/office/drawing/2014/main" id="{7C8E65A7-F770-4A5E-9811-BD7CACEB020F}"/>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80248" name="Text Box 24">
            <a:extLst>
              <a:ext uri="{FF2B5EF4-FFF2-40B4-BE49-F238E27FC236}">
                <a16:creationId xmlns:a16="http://schemas.microsoft.com/office/drawing/2014/main" id="{39A5E9C4-C211-415D-9DA4-4CD8ED4C973F}"/>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80249" name="Text Box 25">
            <a:extLst>
              <a:ext uri="{FF2B5EF4-FFF2-40B4-BE49-F238E27FC236}">
                <a16:creationId xmlns:a16="http://schemas.microsoft.com/office/drawing/2014/main" id="{4E71FE9C-FAD1-49F8-B22B-FDEC32F45B0B}"/>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80250" name="Text Box 26">
            <a:extLst>
              <a:ext uri="{FF2B5EF4-FFF2-40B4-BE49-F238E27FC236}">
                <a16:creationId xmlns:a16="http://schemas.microsoft.com/office/drawing/2014/main" id="{071D4991-5294-44AE-A27A-B72CD6A0EAAA}"/>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80251" name="Text Box 27">
            <a:extLst>
              <a:ext uri="{FF2B5EF4-FFF2-40B4-BE49-F238E27FC236}">
                <a16:creationId xmlns:a16="http://schemas.microsoft.com/office/drawing/2014/main" id="{B6764FF2-0D24-4464-9E08-10361D9FCE7B}"/>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80252" name="Text Box 28">
            <a:extLst>
              <a:ext uri="{FF2B5EF4-FFF2-40B4-BE49-F238E27FC236}">
                <a16:creationId xmlns:a16="http://schemas.microsoft.com/office/drawing/2014/main" id="{8BB89FE1-39DD-4AB5-BBA5-F9CA69031927}"/>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80253" name="Text Box 29">
            <a:extLst>
              <a:ext uri="{FF2B5EF4-FFF2-40B4-BE49-F238E27FC236}">
                <a16:creationId xmlns:a16="http://schemas.microsoft.com/office/drawing/2014/main" id="{0B9F044D-96D5-4619-94C1-7727030BD224}"/>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80254" name="Text Box 30">
            <a:extLst>
              <a:ext uri="{FF2B5EF4-FFF2-40B4-BE49-F238E27FC236}">
                <a16:creationId xmlns:a16="http://schemas.microsoft.com/office/drawing/2014/main" id="{27008045-B317-4EDD-8058-4365B1B46DF1}"/>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80255" name="Text Box 31">
            <a:extLst>
              <a:ext uri="{FF2B5EF4-FFF2-40B4-BE49-F238E27FC236}">
                <a16:creationId xmlns:a16="http://schemas.microsoft.com/office/drawing/2014/main" id="{361336BB-9A25-4932-A9CA-308A033FCAC5}"/>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80256" name="Text Box 32">
            <a:extLst>
              <a:ext uri="{FF2B5EF4-FFF2-40B4-BE49-F238E27FC236}">
                <a16:creationId xmlns:a16="http://schemas.microsoft.com/office/drawing/2014/main" id="{FBC2952A-FDB9-4489-8BEB-013575391BC7}"/>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80257" name="Rectangle 33">
            <a:extLst>
              <a:ext uri="{FF2B5EF4-FFF2-40B4-BE49-F238E27FC236}">
                <a16:creationId xmlns:a16="http://schemas.microsoft.com/office/drawing/2014/main" id="{46176BE1-2E1D-4A1C-AD38-1A4C7BCFED25}"/>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80258" name="Rectangle 34">
            <a:extLst>
              <a:ext uri="{FF2B5EF4-FFF2-40B4-BE49-F238E27FC236}">
                <a16:creationId xmlns:a16="http://schemas.microsoft.com/office/drawing/2014/main" id="{D84CA0B4-AFB9-4C77-BA27-CC279D2E414E}"/>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80259" name="Group 35">
            <a:extLst>
              <a:ext uri="{FF2B5EF4-FFF2-40B4-BE49-F238E27FC236}">
                <a16:creationId xmlns:a16="http://schemas.microsoft.com/office/drawing/2014/main" id="{F4B1D987-0855-449A-8E58-55CB93F84B8E}"/>
              </a:ext>
            </a:extLst>
          </p:cNvPr>
          <p:cNvGrpSpPr/>
          <p:nvPr/>
        </p:nvGrpSpPr>
        <p:grpSpPr>
          <a:xfrm>
            <a:off x="533400" y="1524000"/>
            <a:ext cx="685800" cy="3581400"/>
            <a:chOff x="3984" y="1008"/>
            <a:chExt cx="1584" cy="2256"/>
          </a:xfrm>
        </p:grpSpPr>
        <p:sp>
          <p:nvSpPr>
            <p:cNvPr id="180260" name="Rectangle 36">
              <a:extLst>
                <a:ext uri="{FF2B5EF4-FFF2-40B4-BE49-F238E27FC236}">
                  <a16:creationId xmlns:a16="http://schemas.microsoft.com/office/drawing/2014/main" id="{6CE2E9DC-6D97-4627-BBB8-FC88510288CD}"/>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80261" name="Rectangle 37">
              <a:extLst>
                <a:ext uri="{FF2B5EF4-FFF2-40B4-BE49-F238E27FC236}">
                  <a16:creationId xmlns:a16="http://schemas.microsoft.com/office/drawing/2014/main" id="{A0907E6D-2BBF-4434-9916-D63D94B45A75}"/>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80262" name="Rectangle 38">
              <a:extLst>
                <a:ext uri="{FF2B5EF4-FFF2-40B4-BE49-F238E27FC236}">
                  <a16:creationId xmlns:a16="http://schemas.microsoft.com/office/drawing/2014/main" id="{36AF909B-F381-432B-9BC9-E8D4D7A79D5C}"/>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80263" name="Rectangle 39">
              <a:extLst>
                <a:ext uri="{FF2B5EF4-FFF2-40B4-BE49-F238E27FC236}">
                  <a16:creationId xmlns:a16="http://schemas.microsoft.com/office/drawing/2014/main" id="{C068298A-C25C-46FF-AFAC-1E83A3DCA147}"/>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80264" name="Rectangle 40">
              <a:extLst>
                <a:ext uri="{FF2B5EF4-FFF2-40B4-BE49-F238E27FC236}">
                  <a16:creationId xmlns:a16="http://schemas.microsoft.com/office/drawing/2014/main" id="{46F84037-B78E-4D84-9A29-8010DAAD0CAB}"/>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80265" name="Rectangle 41">
              <a:extLst>
                <a:ext uri="{FF2B5EF4-FFF2-40B4-BE49-F238E27FC236}">
                  <a16:creationId xmlns:a16="http://schemas.microsoft.com/office/drawing/2014/main" id="{3BE833E6-3E43-45AC-9AC7-5E08FE039FA0}"/>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80266" name="Rectangle 42">
              <a:extLst>
                <a:ext uri="{FF2B5EF4-FFF2-40B4-BE49-F238E27FC236}">
                  <a16:creationId xmlns:a16="http://schemas.microsoft.com/office/drawing/2014/main" id="{F68A2E30-7A77-45FD-8D32-07E30EC8F304}"/>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80267" name="Rectangle 43">
              <a:extLst>
                <a:ext uri="{FF2B5EF4-FFF2-40B4-BE49-F238E27FC236}">
                  <a16:creationId xmlns:a16="http://schemas.microsoft.com/office/drawing/2014/main" id="{02AEE587-8729-4DB7-B14F-2BEAC95D0988}"/>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80268" name="Group 44">
            <a:extLst>
              <a:ext uri="{FF2B5EF4-FFF2-40B4-BE49-F238E27FC236}">
                <a16:creationId xmlns:a16="http://schemas.microsoft.com/office/drawing/2014/main" id="{E1289A56-1A21-44C8-B152-6A4FBF212C99}"/>
              </a:ext>
            </a:extLst>
          </p:cNvPr>
          <p:cNvGrpSpPr/>
          <p:nvPr/>
        </p:nvGrpSpPr>
        <p:grpSpPr>
          <a:xfrm>
            <a:off x="1219200" y="1524000"/>
            <a:ext cx="1066800" cy="3581400"/>
            <a:chOff x="3984" y="1008"/>
            <a:chExt cx="1584" cy="2256"/>
          </a:xfrm>
        </p:grpSpPr>
        <p:sp>
          <p:nvSpPr>
            <p:cNvPr id="180269" name="Rectangle 45">
              <a:extLst>
                <a:ext uri="{FF2B5EF4-FFF2-40B4-BE49-F238E27FC236}">
                  <a16:creationId xmlns:a16="http://schemas.microsoft.com/office/drawing/2014/main" id="{C0C165CF-8CC7-41E9-86A9-915CFD58C508}"/>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0270" name="Rectangle 46">
              <a:extLst>
                <a:ext uri="{FF2B5EF4-FFF2-40B4-BE49-F238E27FC236}">
                  <a16:creationId xmlns:a16="http://schemas.microsoft.com/office/drawing/2014/main" id="{E828B4F9-A399-4EAE-ACC0-F9D8C9094F74}"/>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0271" name="Rectangle 47">
              <a:extLst>
                <a:ext uri="{FF2B5EF4-FFF2-40B4-BE49-F238E27FC236}">
                  <a16:creationId xmlns:a16="http://schemas.microsoft.com/office/drawing/2014/main" id="{90B3B471-8522-40D5-BEDD-D9F2E22665D3}"/>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0272" name="Rectangle 48">
              <a:extLst>
                <a:ext uri="{FF2B5EF4-FFF2-40B4-BE49-F238E27FC236}">
                  <a16:creationId xmlns:a16="http://schemas.microsoft.com/office/drawing/2014/main" id="{EAD63167-EF02-497C-A893-C67C8E3074E1}"/>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123</a:t>
              </a:r>
            </a:p>
          </p:txBody>
        </p:sp>
        <p:sp>
          <p:nvSpPr>
            <p:cNvPr id="180273" name="Rectangle 49">
              <a:extLst>
                <a:ext uri="{FF2B5EF4-FFF2-40B4-BE49-F238E27FC236}">
                  <a16:creationId xmlns:a16="http://schemas.microsoft.com/office/drawing/2014/main" id="{CD832676-E564-4C76-82C1-3BDA5A1E4535}"/>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74" name="Rectangle 50">
              <a:extLst>
                <a:ext uri="{FF2B5EF4-FFF2-40B4-BE49-F238E27FC236}">
                  <a16:creationId xmlns:a16="http://schemas.microsoft.com/office/drawing/2014/main" id="{B6A80C0A-8FA1-4D60-A44F-79707B61BF28}"/>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75" name="Rectangle 51">
              <a:extLst>
                <a:ext uri="{FF2B5EF4-FFF2-40B4-BE49-F238E27FC236}">
                  <a16:creationId xmlns:a16="http://schemas.microsoft.com/office/drawing/2014/main" id="{4224A5B7-DFC9-4385-A306-0CE3BD843D9E}"/>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0276" name="Rectangle 52">
              <a:extLst>
                <a:ext uri="{FF2B5EF4-FFF2-40B4-BE49-F238E27FC236}">
                  <a16:creationId xmlns:a16="http://schemas.microsoft.com/office/drawing/2014/main" id="{3C14C3E9-D8F2-4C2D-93E2-9FD92BCF3647}"/>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3298" name="Rectangle 2">
            <a:extLst>
              <a:ext uri="{FF2B5EF4-FFF2-40B4-BE49-F238E27FC236}">
                <a16:creationId xmlns:a16="http://schemas.microsoft.com/office/drawing/2014/main" id="{3E840EA7-6525-4000-AF77-410ED7A06FCD}"/>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83299" name="Rectangle 3">
            <a:extLst>
              <a:ext uri="{FF2B5EF4-FFF2-40B4-BE49-F238E27FC236}">
                <a16:creationId xmlns:a16="http://schemas.microsoft.com/office/drawing/2014/main" id="{518FEF69-3429-4940-B763-DE3BC9F3EBA0}"/>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%ebx,(%ecx)	# *yp = ebx </a:t>
            </a:r>
          </a:p>
        </p:txBody>
      </p:sp>
      <p:sp>
        <p:nvSpPr>
          <p:cNvPr id="183300" name="Rectangle 4">
            <a:extLst>
              <a:ext uri="{FF2B5EF4-FFF2-40B4-BE49-F238E27FC236}">
                <a16:creationId xmlns:a16="http://schemas.microsoft.com/office/drawing/2014/main" id="{016FB628-4FE1-4876-804C-B5A5AC9079FB}"/>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3301" name="Rectangle 5">
            <a:extLst>
              <a:ext uri="{FF2B5EF4-FFF2-40B4-BE49-F238E27FC236}">
                <a16:creationId xmlns:a16="http://schemas.microsoft.com/office/drawing/2014/main" id="{CC21A5F9-3FA5-4B71-A682-B06FFB23C4DC}"/>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3302" name="Rectangle 6">
            <a:extLst>
              <a:ext uri="{FF2B5EF4-FFF2-40B4-BE49-F238E27FC236}">
                <a16:creationId xmlns:a16="http://schemas.microsoft.com/office/drawing/2014/main" id="{A8A7F8B2-12EF-4D25-A36F-6AC455256AC6}"/>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83303" name="Rectangle 7">
            <a:extLst>
              <a:ext uri="{FF2B5EF4-FFF2-40B4-BE49-F238E27FC236}">
                <a16:creationId xmlns:a16="http://schemas.microsoft.com/office/drawing/2014/main" id="{1C1B07A9-7C08-4DC9-9033-2E8B450322F2}"/>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3304" name="Line 8">
            <a:extLst>
              <a:ext uri="{FF2B5EF4-FFF2-40B4-BE49-F238E27FC236}">
                <a16:creationId xmlns:a16="http://schemas.microsoft.com/office/drawing/2014/main" id="{DC20662D-535E-46DA-9D34-260A57776C8E}"/>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83305" name="Text Box 9">
            <a:extLst>
              <a:ext uri="{FF2B5EF4-FFF2-40B4-BE49-F238E27FC236}">
                <a16:creationId xmlns:a16="http://schemas.microsoft.com/office/drawing/2014/main" id="{168F1D2E-F48D-49B7-9C89-8AA01358A15C}"/>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83306" name="Text Box 10">
            <a:extLst>
              <a:ext uri="{FF2B5EF4-FFF2-40B4-BE49-F238E27FC236}">
                <a16:creationId xmlns:a16="http://schemas.microsoft.com/office/drawing/2014/main" id="{FEF9417E-65C0-404E-8D71-4106AA673734}"/>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83307" name="Text Box 11">
            <a:extLst>
              <a:ext uri="{FF2B5EF4-FFF2-40B4-BE49-F238E27FC236}">
                <a16:creationId xmlns:a16="http://schemas.microsoft.com/office/drawing/2014/main" id="{39200133-BFFF-4B64-B9BA-106D23956EC6}"/>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83308" name="Text Box 12">
            <a:extLst>
              <a:ext uri="{FF2B5EF4-FFF2-40B4-BE49-F238E27FC236}">
                <a16:creationId xmlns:a16="http://schemas.microsoft.com/office/drawing/2014/main" id="{6A8A5D92-49A1-4521-8D0B-4A20AAD29F78}"/>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83309" name="Text Box 13">
            <a:extLst>
              <a:ext uri="{FF2B5EF4-FFF2-40B4-BE49-F238E27FC236}">
                <a16:creationId xmlns:a16="http://schemas.microsoft.com/office/drawing/2014/main" id="{C1A8ACC9-0B3B-4292-BCEA-04708297ABB3}"/>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83310" name="Text Box 14">
            <a:extLst>
              <a:ext uri="{FF2B5EF4-FFF2-40B4-BE49-F238E27FC236}">
                <a16:creationId xmlns:a16="http://schemas.microsoft.com/office/drawing/2014/main" id="{26170747-1908-480D-B579-EA8508549998}"/>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83311" name="Rectangle 15">
            <a:extLst>
              <a:ext uri="{FF2B5EF4-FFF2-40B4-BE49-F238E27FC236}">
                <a16:creationId xmlns:a16="http://schemas.microsoft.com/office/drawing/2014/main" id="{263E131C-383B-4E16-AE37-CF0210D5F28A}"/>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3312" name="Text Box 16">
            <a:extLst>
              <a:ext uri="{FF2B5EF4-FFF2-40B4-BE49-F238E27FC236}">
                <a16:creationId xmlns:a16="http://schemas.microsoft.com/office/drawing/2014/main" id="{1EFCAF8F-4812-491D-A0EB-A8CE83DA3127}"/>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83313" name="Rectangle 17">
            <a:extLst>
              <a:ext uri="{FF2B5EF4-FFF2-40B4-BE49-F238E27FC236}">
                <a16:creationId xmlns:a16="http://schemas.microsoft.com/office/drawing/2014/main" id="{F73C42B9-C0A6-4CA4-BBAF-E0FDA03B71C6}"/>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456</a:t>
            </a:r>
          </a:p>
        </p:txBody>
      </p:sp>
      <p:sp>
        <p:nvSpPr>
          <p:cNvPr id="183314" name="Rectangle 18">
            <a:extLst>
              <a:ext uri="{FF2B5EF4-FFF2-40B4-BE49-F238E27FC236}">
                <a16:creationId xmlns:a16="http://schemas.microsoft.com/office/drawing/2014/main" id="{873ECD34-57E5-4555-9246-E69891BFD2EA}"/>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3315" name="Rectangle 19">
            <a:extLst>
              <a:ext uri="{FF2B5EF4-FFF2-40B4-BE49-F238E27FC236}">
                <a16:creationId xmlns:a16="http://schemas.microsoft.com/office/drawing/2014/main" id="{154AE14E-9395-41E1-AA70-F45DC3CE1996}"/>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16" name="Rectangle 20">
            <a:extLst>
              <a:ext uri="{FF2B5EF4-FFF2-40B4-BE49-F238E27FC236}">
                <a16:creationId xmlns:a16="http://schemas.microsoft.com/office/drawing/2014/main" id="{4ED171C0-8F12-4B5E-B2A3-4CAFEAB556CC}"/>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17" name="Rectangle 21">
            <a:extLst>
              <a:ext uri="{FF2B5EF4-FFF2-40B4-BE49-F238E27FC236}">
                <a16:creationId xmlns:a16="http://schemas.microsoft.com/office/drawing/2014/main" id="{2A14CA2C-3C94-46B6-9F3A-ECE4D411E0FC}"/>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18" name="Text Box 22">
            <a:extLst>
              <a:ext uri="{FF2B5EF4-FFF2-40B4-BE49-F238E27FC236}">
                <a16:creationId xmlns:a16="http://schemas.microsoft.com/office/drawing/2014/main" id="{0813E486-5814-468D-98FA-852C23463122}"/>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83319" name="Text Box 23">
            <a:extLst>
              <a:ext uri="{FF2B5EF4-FFF2-40B4-BE49-F238E27FC236}">
                <a16:creationId xmlns:a16="http://schemas.microsoft.com/office/drawing/2014/main" id="{C3A3E5E7-497D-476E-8434-78EA41ED349C}"/>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83320" name="Text Box 24">
            <a:extLst>
              <a:ext uri="{FF2B5EF4-FFF2-40B4-BE49-F238E27FC236}">
                <a16:creationId xmlns:a16="http://schemas.microsoft.com/office/drawing/2014/main" id="{9615ADEF-F14F-4BA7-8033-02DD5457E9DC}"/>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83321" name="Text Box 25">
            <a:extLst>
              <a:ext uri="{FF2B5EF4-FFF2-40B4-BE49-F238E27FC236}">
                <a16:creationId xmlns:a16="http://schemas.microsoft.com/office/drawing/2014/main" id="{209CEE10-08C0-4806-82B9-C52145D15958}"/>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83322" name="Text Box 26">
            <a:extLst>
              <a:ext uri="{FF2B5EF4-FFF2-40B4-BE49-F238E27FC236}">
                <a16:creationId xmlns:a16="http://schemas.microsoft.com/office/drawing/2014/main" id="{FB7F3D67-39D8-4A2B-BB79-9F6F1DB9B547}"/>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83323" name="Text Box 27">
            <a:extLst>
              <a:ext uri="{FF2B5EF4-FFF2-40B4-BE49-F238E27FC236}">
                <a16:creationId xmlns:a16="http://schemas.microsoft.com/office/drawing/2014/main" id="{37A48970-413E-47CE-B7FA-064880B36822}"/>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83324" name="Text Box 28">
            <a:extLst>
              <a:ext uri="{FF2B5EF4-FFF2-40B4-BE49-F238E27FC236}">
                <a16:creationId xmlns:a16="http://schemas.microsoft.com/office/drawing/2014/main" id="{4B1F3F2B-894F-4751-9C15-401A8D342EDC}"/>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83325" name="Text Box 29">
            <a:extLst>
              <a:ext uri="{FF2B5EF4-FFF2-40B4-BE49-F238E27FC236}">
                <a16:creationId xmlns:a16="http://schemas.microsoft.com/office/drawing/2014/main" id="{EEB67D03-D3B3-4C25-8883-D0B7817086AD}"/>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83326" name="Text Box 30">
            <a:extLst>
              <a:ext uri="{FF2B5EF4-FFF2-40B4-BE49-F238E27FC236}">
                <a16:creationId xmlns:a16="http://schemas.microsoft.com/office/drawing/2014/main" id="{C0C8C994-AB59-45BD-B4F2-D38FA4D7A048}"/>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83327" name="Text Box 31">
            <a:extLst>
              <a:ext uri="{FF2B5EF4-FFF2-40B4-BE49-F238E27FC236}">
                <a16:creationId xmlns:a16="http://schemas.microsoft.com/office/drawing/2014/main" id="{06AFE417-2884-45BF-A4FA-F07ECEBA797C}"/>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83328" name="Text Box 32">
            <a:extLst>
              <a:ext uri="{FF2B5EF4-FFF2-40B4-BE49-F238E27FC236}">
                <a16:creationId xmlns:a16="http://schemas.microsoft.com/office/drawing/2014/main" id="{E0A7D8AB-4611-48DC-B1CC-BAEBB8199D17}"/>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83329" name="Rectangle 33">
            <a:extLst>
              <a:ext uri="{FF2B5EF4-FFF2-40B4-BE49-F238E27FC236}">
                <a16:creationId xmlns:a16="http://schemas.microsoft.com/office/drawing/2014/main" id="{B93AFD36-3150-4C80-9581-0F7EDC21A95F}"/>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83330" name="Rectangle 34">
            <a:extLst>
              <a:ext uri="{FF2B5EF4-FFF2-40B4-BE49-F238E27FC236}">
                <a16:creationId xmlns:a16="http://schemas.microsoft.com/office/drawing/2014/main" id="{05C15E6F-6525-49CB-91C0-30F6EF8F7357}"/>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83331" name="Group 35">
            <a:extLst>
              <a:ext uri="{FF2B5EF4-FFF2-40B4-BE49-F238E27FC236}">
                <a16:creationId xmlns:a16="http://schemas.microsoft.com/office/drawing/2014/main" id="{5A01453E-48C1-4858-A801-4C7E338A79E9}"/>
              </a:ext>
            </a:extLst>
          </p:cNvPr>
          <p:cNvGrpSpPr/>
          <p:nvPr/>
        </p:nvGrpSpPr>
        <p:grpSpPr>
          <a:xfrm>
            <a:off x="533400" y="1524000"/>
            <a:ext cx="685800" cy="3581400"/>
            <a:chOff x="3984" y="1008"/>
            <a:chExt cx="1584" cy="2256"/>
          </a:xfrm>
        </p:grpSpPr>
        <p:sp>
          <p:nvSpPr>
            <p:cNvPr id="183332" name="Rectangle 36">
              <a:extLst>
                <a:ext uri="{FF2B5EF4-FFF2-40B4-BE49-F238E27FC236}">
                  <a16:creationId xmlns:a16="http://schemas.microsoft.com/office/drawing/2014/main" id="{31A38907-BB73-4356-B4BD-6E4C6CF8592F}"/>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83333" name="Rectangle 37">
              <a:extLst>
                <a:ext uri="{FF2B5EF4-FFF2-40B4-BE49-F238E27FC236}">
                  <a16:creationId xmlns:a16="http://schemas.microsoft.com/office/drawing/2014/main" id="{9E923527-7015-4CFE-A66D-4BA99FE5C127}"/>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83334" name="Rectangle 38">
              <a:extLst>
                <a:ext uri="{FF2B5EF4-FFF2-40B4-BE49-F238E27FC236}">
                  <a16:creationId xmlns:a16="http://schemas.microsoft.com/office/drawing/2014/main" id="{A599F16A-46D9-4478-8F5B-1163E513C78A}"/>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83335" name="Rectangle 39">
              <a:extLst>
                <a:ext uri="{FF2B5EF4-FFF2-40B4-BE49-F238E27FC236}">
                  <a16:creationId xmlns:a16="http://schemas.microsoft.com/office/drawing/2014/main" id="{39238DFD-CDF9-45FB-AC2C-7B5FD955A75E}"/>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83336" name="Rectangle 40">
              <a:extLst>
                <a:ext uri="{FF2B5EF4-FFF2-40B4-BE49-F238E27FC236}">
                  <a16:creationId xmlns:a16="http://schemas.microsoft.com/office/drawing/2014/main" id="{A9DB8D1B-5D2B-421A-BF53-01EF5717D81D}"/>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83337" name="Rectangle 41">
              <a:extLst>
                <a:ext uri="{FF2B5EF4-FFF2-40B4-BE49-F238E27FC236}">
                  <a16:creationId xmlns:a16="http://schemas.microsoft.com/office/drawing/2014/main" id="{DC824DEC-1BF2-4634-A2CE-3959247FBFF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83338" name="Rectangle 42">
              <a:extLst>
                <a:ext uri="{FF2B5EF4-FFF2-40B4-BE49-F238E27FC236}">
                  <a16:creationId xmlns:a16="http://schemas.microsoft.com/office/drawing/2014/main" id="{79415135-12CA-4D8F-9E25-A5850A469E5C}"/>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83339" name="Rectangle 43">
              <a:extLst>
                <a:ext uri="{FF2B5EF4-FFF2-40B4-BE49-F238E27FC236}">
                  <a16:creationId xmlns:a16="http://schemas.microsoft.com/office/drawing/2014/main" id="{40421FCC-C592-40F8-A205-73C56784DDB6}"/>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83340" name="Group 44">
            <a:extLst>
              <a:ext uri="{FF2B5EF4-FFF2-40B4-BE49-F238E27FC236}">
                <a16:creationId xmlns:a16="http://schemas.microsoft.com/office/drawing/2014/main" id="{4B70E93E-CBEE-4771-83BE-4AF25FCD7AF2}"/>
              </a:ext>
            </a:extLst>
          </p:cNvPr>
          <p:cNvGrpSpPr/>
          <p:nvPr/>
        </p:nvGrpSpPr>
        <p:grpSpPr>
          <a:xfrm>
            <a:off x="1219200" y="1524000"/>
            <a:ext cx="1066800" cy="3581400"/>
            <a:chOff x="3984" y="1008"/>
            <a:chExt cx="1584" cy="2256"/>
          </a:xfrm>
        </p:grpSpPr>
        <p:sp>
          <p:nvSpPr>
            <p:cNvPr id="183341" name="Rectangle 45">
              <a:extLst>
                <a:ext uri="{FF2B5EF4-FFF2-40B4-BE49-F238E27FC236}">
                  <a16:creationId xmlns:a16="http://schemas.microsoft.com/office/drawing/2014/main" id="{5E412DD8-5C1E-4563-8B87-DF52081D8165}"/>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3342" name="Rectangle 46">
              <a:extLst>
                <a:ext uri="{FF2B5EF4-FFF2-40B4-BE49-F238E27FC236}">
                  <a16:creationId xmlns:a16="http://schemas.microsoft.com/office/drawing/2014/main" id="{D8B606E0-9946-4812-8F24-CC90E84036CB}"/>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3343" name="Rectangle 47">
              <a:extLst>
                <a:ext uri="{FF2B5EF4-FFF2-40B4-BE49-F238E27FC236}">
                  <a16:creationId xmlns:a16="http://schemas.microsoft.com/office/drawing/2014/main" id="{341F4187-1FDF-4772-A749-4EA901FC0DD1}"/>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3344" name="Rectangle 48">
              <a:extLst>
                <a:ext uri="{FF2B5EF4-FFF2-40B4-BE49-F238E27FC236}">
                  <a16:creationId xmlns:a16="http://schemas.microsoft.com/office/drawing/2014/main" id="{D4025428-0A5D-484B-B4FE-5F268538721C}"/>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83345" name="Rectangle 49">
              <a:extLst>
                <a:ext uri="{FF2B5EF4-FFF2-40B4-BE49-F238E27FC236}">
                  <a16:creationId xmlns:a16="http://schemas.microsoft.com/office/drawing/2014/main" id="{504AEAF7-1CC6-4929-A437-D2708665D135}"/>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46" name="Rectangle 50">
              <a:extLst>
                <a:ext uri="{FF2B5EF4-FFF2-40B4-BE49-F238E27FC236}">
                  <a16:creationId xmlns:a16="http://schemas.microsoft.com/office/drawing/2014/main" id="{21369E4C-9CDB-42B6-88B3-9CFA9AFED2FA}"/>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47" name="Rectangle 51">
              <a:extLst>
                <a:ext uri="{FF2B5EF4-FFF2-40B4-BE49-F238E27FC236}">
                  <a16:creationId xmlns:a16="http://schemas.microsoft.com/office/drawing/2014/main" id="{73EE0B46-F05D-4D60-87DE-4D8210ECBC35}"/>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3348" name="Rectangle 52">
              <a:extLst>
                <a:ext uri="{FF2B5EF4-FFF2-40B4-BE49-F238E27FC236}">
                  <a16:creationId xmlns:a16="http://schemas.microsoft.com/office/drawing/2014/main" id="{6D4999F7-C98E-4DC4-A7B0-8445C65CA528}"/>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4322" name="Rectangle 2">
            <a:extLst>
              <a:ext uri="{FF2B5EF4-FFF2-40B4-BE49-F238E27FC236}">
                <a16:creationId xmlns:a16="http://schemas.microsoft.com/office/drawing/2014/main" id="{45D6BABA-929C-45B6-A8C1-A6247D9AA2C2}"/>
              </a:ext>
            </a:extLst>
          </p:cNvPr>
          <p:cNvSpPr>
            <a:spLocks noGrp="1" noChangeArrowheads="1"/>
          </p:cNvSpPr>
          <p:nvPr>
            <p:ph type="title"/>
          </p:nvPr>
        </p:nvSpPr>
        <p:spPr>
          <a:xfrm>
            <a:off x="265113" y="285750"/>
            <a:ext cx="559593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Swap</a:t>
            </a:r>
          </a:p>
        </p:txBody>
      </p:sp>
      <p:sp>
        <p:nvSpPr>
          <p:cNvPr id="184323" name="Rectangle 3">
            <a:extLst>
              <a:ext uri="{FF2B5EF4-FFF2-40B4-BE49-F238E27FC236}">
                <a16:creationId xmlns:a16="http://schemas.microsoft.com/office/drawing/2014/main" id="{0A230E64-38A0-482D-BA02-2033DF3AB650}"/>
              </a:ext>
            </a:extLst>
          </p:cNvPr>
          <p:cNvSpPr>
            <a:spLocks noChangeArrowheads="1"/>
          </p:cNvSpPr>
          <p:nvPr/>
        </p:nvSpPr>
        <p:spPr bwMode="auto">
          <a:xfrm>
            <a:off x="2590800" y="4419600"/>
            <a:ext cx="5943600" cy="2070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 pos="3149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 pos="3149600"/>
              </a:tabLst>
              <a:defRPr sz="2400">
                <a:solidFill>
                  <a:schemeClr val="tx1"/>
                </a:solidFill>
                <a:latin typeface="Times" panose="02020603050405020304" pitchFamily="18" charset="0"/>
              </a:defRPr>
            </a:lvl9pPr>
          </a:lstStyle>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12(%ebp),%ecx	# ecx = yp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8(%ebp),%edx	# edx = xp</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(%ecx),%eax	# eax = *yp (t1)</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(%edx),%ebx	# ebx = *xp (t0)</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%eax,(%edx)	# *xp = eax</a:t>
            </a:r>
          </a:p>
          <a:p>
            <a:pPr algn="l" fontAlgn="base">
              <a:lnSpc>
                <a:spcPct val="12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t>
            </a:r>
            <a:r>
              <a:rPr kumimoji="0" lang="en-US" altLang="en-US" sz="1800" b="1" i="0" normalizeH="0" noProof="0">
                <a:solidFill>
                  <a:srgbClr val="CC0000"/>
                </a:solidFill>
                <a:uLnTx/>
                <a:uFillTx/>
                <a:latin typeface="Courier New" panose="02070309020205020404" pitchFamily="49" charset="0"/>
              </a:rPr>
              <a:t>movl %ebx,(%ecx)	# *yp = ebx</a:t>
            </a:r>
            <a:r>
              <a:rPr kumimoji="0" lang="en-US" altLang="en-US" sz="1800" b="1" i="0" normalizeH="0" noProof="0">
                <a:solidFill>
                  <a:srgbClr val="000066"/>
                </a:solidFill>
                <a:uLnTx/>
                <a:uFillTx/>
                <a:latin typeface="Courier New" panose="02070309020205020404" pitchFamily="49" charset="0"/>
              </a:rPr>
              <a:t> </a:t>
            </a:r>
          </a:p>
        </p:txBody>
      </p:sp>
      <p:sp>
        <p:nvSpPr>
          <p:cNvPr id="184324" name="Rectangle 4">
            <a:extLst>
              <a:ext uri="{FF2B5EF4-FFF2-40B4-BE49-F238E27FC236}">
                <a16:creationId xmlns:a16="http://schemas.microsoft.com/office/drawing/2014/main" id="{580E92FE-3AEA-4D4D-9005-62C2A99D7228}"/>
              </a:ext>
            </a:extLst>
          </p:cNvPr>
          <p:cNvSpPr>
            <a:spLocks noChangeArrowheads="1"/>
          </p:cNvSpPr>
          <p:nvPr/>
        </p:nvSpPr>
        <p:spPr bwMode="auto">
          <a:xfrm>
            <a:off x="6553200" y="2362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4325" name="Rectangle 5">
            <a:extLst>
              <a:ext uri="{FF2B5EF4-FFF2-40B4-BE49-F238E27FC236}">
                <a16:creationId xmlns:a16="http://schemas.microsoft.com/office/drawing/2014/main" id="{685F19D9-58A8-4F26-8E4C-BE10A40BD143}"/>
              </a:ext>
            </a:extLst>
          </p:cNvPr>
          <p:cNvSpPr>
            <a:spLocks noChangeArrowheads="1"/>
          </p:cNvSpPr>
          <p:nvPr/>
        </p:nvSpPr>
        <p:spPr bwMode="auto">
          <a:xfrm>
            <a:off x="6553200" y="2743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4326" name="Rectangle 6">
            <a:extLst>
              <a:ext uri="{FF2B5EF4-FFF2-40B4-BE49-F238E27FC236}">
                <a16:creationId xmlns:a16="http://schemas.microsoft.com/office/drawing/2014/main" id="{BA124ACA-2D04-40EC-A559-ADC0D49E782C}"/>
              </a:ext>
            </a:extLst>
          </p:cNvPr>
          <p:cNvSpPr>
            <a:spLocks noChangeArrowheads="1"/>
          </p:cNvSpPr>
          <p:nvPr/>
        </p:nvSpPr>
        <p:spPr bwMode="auto">
          <a:xfrm>
            <a:off x="6553200" y="3124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84327" name="Rectangle 7">
            <a:extLst>
              <a:ext uri="{FF2B5EF4-FFF2-40B4-BE49-F238E27FC236}">
                <a16:creationId xmlns:a16="http://schemas.microsoft.com/office/drawing/2014/main" id="{BCE58F3B-A4AD-4FB1-8120-FB8C02A91801}"/>
              </a:ext>
            </a:extLst>
          </p:cNvPr>
          <p:cNvSpPr>
            <a:spLocks noChangeArrowheads="1"/>
          </p:cNvSpPr>
          <p:nvPr/>
        </p:nvSpPr>
        <p:spPr bwMode="auto">
          <a:xfrm>
            <a:off x="6553200" y="3505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4328" name="Line 8">
            <a:extLst>
              <a:ext uri="{FF2B5EF4-FFF2-40B4-BE49-F238E27FC236}">
                <a16:creationId xmlns:a16="http://schemas.microsoft.com/office/drawing/2014/main" id="{3B4386B7-24DC-476E-A508-20CA13DFEB28}"/>
              </a:ext>
            </a:extLst>
          </p:cNvPr>
          <p:cNvSpPr>
            <a:spLocks noChangeShapeType="1"/>
          </p:cNvSpPr>
          <p:nvPr/>
        </p:nvSpPr>
        <p:spPr bwMode="auto">
          <a:xfrm>
            <a:off x="5715000" y="3733800"/>
            <a:ext cx="457200"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84329" name="Text Box 9">
            <a:extLst>
              <a:ext uri="{FF2B5EF4-FFF2-40B4-BE49-F238E27FC236}">
                <a16:creationId xmlns:a16="http://schemas.microsoft.com/office/drawing/2014/main" id="{9B7A47F8-07AF-40D9-8EC9-52ACF557B805}"/>
              </a:ext>
            </a:extLst>
          </p:cNvPr>
          <p:cNvSpPr txBox="1">
            <a:spLocks noChangeArrowheads="1"/>
          </p:cNvSpPr>
          <p:nvPr/>
        </p:nvSpPr>
        <p:spPr bwMode="auto">
          <a:xfrm>
            <a:off x="4953000" y="3581400"/>
            <a:ext cx="731838"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84330" name="Text Box 10">
            <a:extLst>
              <a:ext uri="{FF2B5EF4-FFF2-40B4-BE49-F238E27FC236}">
                <a16:creationId xmlns:a16="http://schemas.microsoft.com/office/drawing/2014/main" id="{0CC562AA-22C4-491B-94FB-E8825988B7AF}"/>
              </a:ext>
            </a:extLst>
          </p:cNvPr>
          <p:cNvSpPr txBox="1">
            <a:spLocks noChangeArrowheads="1"/>
          </p:cNvSpPr>
          <p:nvPr/>
        </p:nvSpPr>
        <p:spPr bwMode="auto">
          <a:xfrm>
            <a:off x="6019800" y="3505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84331" name="Text Box 11">
            <a:extLst>
              <a:ext uri="{FF2B5EF4-FFF2-40B4-BE49-F238E27FC236}">
                <a16:creationId xmlns:a16="http://schemas.microsoft.com/office/drawing/2014/main" id="{EF800657-F85A-461D-A806-CF24C6B5E173}"/>
              </a:ext>
            </a:extLst>
          </p:cNvPr>
          <p:cNvSpPr txBox="1">
            <a:spLocks noChangeArrowheads="1"/>
          </p:cNvSpPr>
          <p:nvPr/>
        </p:nvSpPr>
        <p:spPr bwMode="auto">
          <a:xfrm>
            <a:off x="6019800" y="3124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84332" name="Text Box 12">
            <a:extLst>
              <a:ext uri="{FF2B5EF4-FFF2-40B4-BE49-F238E27FC236}">
                <a16:creationId xmlns:a16="http://schemas.microsoft.com/office/drawing/2014/main" id="{CAC84775-A395-44C8-915F-D75764784D2D}"/>
              </a:ext>
            </a:extLst>
          </p:cNvPr>
          <p:cNvSpPr txBox="1">
            <a:spLocks noChangeArrowheads="1"/>
          </p:cNvSpPr>
          <p:nvPr/>
        </p:nvSpPr>
        <p:spPr bwMode="auto">
          <a:xfrm>
            <a:off x="6019800" y="2743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84333" name="Text Box 13">
            <a:extLst>
              <a:ext uri="{FF2B5EF4-FFF2-40B4-BE49-F238E27FC236}">
                <a16:creationId xmlns:a16="http://schemas.microsoft.com/office/drawing/2014/main" id="{68BA9D98-669F-4E77-B39B-3C738D57D210}"/>
              </a:ext>
            </a:extLst>
          </p:cNvPr>
          <p:cNvSpPr txBox="1">
            <a:spLocks noChangeArrowheads="1"/>
          </p:cNvSpPr>
          <p:nvPr/>
        </p:nvSpPr>
        <p:spPr bwMode="auto">
          <a:xfrm>
            <a:off x="6019800" y="2362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84334" name="Text Box 14">
            <a:extLst>
              <a:ext uri="{FF2B5EF4-FFF2-40B4-BE49-F238E27FC236}">
                <a16:creationId xmlns:a16="http://schemas.microsoft.com/office/drawing/2014/main" id="{8AAEA579-FF47-4F6A-AEE5-75E56B0E3F96}"/>
              </a:ext>
            </a:extLst>
          </p:cNvPr>
          <p:cNvSpPr txBox="1">
            <a:spLocks noChangeArrowheads="1"/>
          </p:cNvSpPr>
          <p:nvPr/>
        </p:nvSpPr>
        <p:spPr bwMode="auto">
          <a:xfrm>
            <a:off x="5638800" y="1905000"/>
            <a:ext cx="844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84335" name="Rectangle 15">
            <a:extLst>
              <a:ext uri="{FF2B5EF4-FFF2-40B4-BE49-F238E27FC236}">
                <a16:creationId xmlns:a16="http://schemas.microsoft.com/office/drawing/2014/main" id="{C6581416-DA8B-4E09-9E9B-40277AC16CDE}"/>
              </a:ext>
            </a:extLst>
          </p:cNvPr>
          <p:cNvSpPr>
            <a:spLocks noChangeArrowheads="1"/>
          </p:cNvSpPr>
          <p:nvPr/>
        </p:nvSpPr>
        <p:spPr bwMode="auto">
          <a:xfrm>
            <a:off x="6553200" y="3886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p>
        </p:txBody>
      </p:sp>
      <p:sp>
        <p:nvSpPr>
          <p:cNvPr id="184336" name="Text Box 16">
            <a:extLst>
              <a:ext uri="{FF2B5EF4-FFF2-40B4-BE49-F238E27FC236}">
                <a16:creationId xmlns:a16="http://schemas.microsoft.com/office/drawing/2014/main" id="{4A8D57BA-8C10-427F-A20C-9EDECF07A0C2}"/>
              </a:ext>
            </a:extLst>
          </p:cNvPr>
          <p:cNvSpPr txBox="1">
            <a:spLocks noChangeArrowheads="1"/>
          </p:cNvSpPr>
          <p:nvPr/>
        </p:nvSpPr>
        <p:spPr bwMode="auto">
          <a:xfrm>
            <a:off x="6019800" y="3886200"/>
            <a:ext cx="595313"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 </a:t>
            </a:r>
          </a:p>
        </p:txBody>
      </p:sp>
      <p:sp>
        <p:nvSpPr>
          <p:cNvPr id="184337" name="Rectangle 17">
            <a:extLst>
              <a:ext uri="{FF2B5EF4-FFF2-40B4-BE49-F238E27FC236}">
                <a16:creationId xmlns:a16="http://schemas.microsoft.com/office/drawing/2014/main" id="{96EDBAB4-2DC7-4685-A120-47216378CF9B}"/>
              </a:ext>
            </a:extLst>
          </p:cNvPr>
          <p:cNvSpPr>
            <a:spLocks noChangeArrowheads="1"/>
          </p:cNvSpPr>
          <p:nvPr/>
        </p:nvSpPr>
        <p:spPr bwMode="auto">
          <a:xfrm>
            <a:off x="6553200" y="457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4338" name="Rectangle 18">
            <a:extLst>
              <a:ext uri="{FF2B5EF4-FFF2-40B4-BE49-F238E27FC236}">
                <a16:creationId xmlns:a16="http://schemas.microsoft.com/office/drawing/2014/main" id="{725F585C-351C-4D0C-B737-B9D0991F35F1}"/>
              </a:ext>
            </a:extLst>
          </p:cNvPr>
          <p:cNvSpPr>
            <a:spLocks noChangeArrowheads="1"/>
          </p:cNvSpPr>
          <p:nvPr/>
        </p:nvSpPr>
        <p:spPr bwMode="auto">
          <a:xfrm>
            <a:off x="6553200" y="838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CC0000"/>
                </a:solidFill>
                <a:uLnTx/>
                <a:uFillTx/>
                <a:latin typeface="Courier New" panose="02070309020205020404" pitchFamily="49" charset="0"/>
              </a:rPr>
              <a:t>123</a:t>
            </a:r>
          </a:p>
        </p:txBody>
      </p:sp>
      <p:sp>
        <p:nvSpPr>
          <p:cNvPr id="184339" name="Rectangle 19">
            <a:extLst>
              <a:ext uri="{FF2B5EF4-FFF2-40B4-BE49-F238E27FC236}">
                <a16:creationId xmlns:a16="http://schemas.microsoft.com/office/drawing/2014/main" id="{B54CBB8A-99EC-49C7-BDDB-CC6206E75E76}"/>
              </a:ext>
            </a:extLst>
          </p:cNvPr>
          <p:cNvSpPr>
            <a:spLocks noChangeArrowheads="1"/>
          </p:cNvSpPr>
          <p:nvPr/>
        </p:nvSpPr>
        <p:spPr bwMode="auto">
          <a:xfrm>
            <a:off x="6553200" y="1219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40" name="Rectangle 20">
            <a:extLst>
              <a:ext uri="{FF2B5EF4-FFF2-40B4-BE49-F238E27FC236}">
                <a16:creationId xmlns:a16="http://schemas.microsoft.com/office/drawing/2014/main" id="{1AF0209F-9357-4A18-A70D-8089A40ABFA7}"/>
              </a:ext>
            </a:extLst>
          </p:cNvPr>
          <p:cNvSpPr>
            <a:spLocks noChangeArrowheads="1"/>
          </p:cNvSpPr>
          <p:nvPr/>
        </p:nvSpPr>
        <p:spPr bwMode="auto">
          <a:xfrm>
            <a:off x="65532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41" name="Rectangle 21">
            <a:extLst>
              <a:ext uri="{FF2B5EF4-FFF2-40B4-BE49-F238E27FC236}">
                <a16:creationId xmlns:a16="http://schemas.microsoft.com/office/drawing/2014/main" id="{6B79FBC7-29AC-4908-9E95-C186F93BA682}"/>
              </a:ext>
            </a:extLst>
          </p:cNvPr>
          <p:cNvSpPr>
            <a:spLocks noChangeArrowheads="1"/>
          </p:cNvSpPr>
          <p:nvPr/>
        </p:nvSpPr>
        <p:spPr bwMode="auto">
          <a:xfrm>
            <a:off x="6553200" y="1981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42" name="Text Box 22">
            <a:extLst>
              <a:ext uri="{FF2B5EF4-FFF2-40B4-BE49-F238E27FC236}">
                <a16:creationId xmlns:a16="http://schemas.microsoft.com/office/drawing/2014/main" id="{1A68EFFD-6333-4593-8C95-77AE5A62CBBC}"/>
              </a:ext>
            </a:extLst>
          </p:cNvPr>
          <p:cNvSpPr txBox="1">
            <a:spLocks noChangeArrowheads="1"/>
          </p:cNvSpPr>
          <p:nvPr/>
        </p:nvSpPr>
        <p:spPr bwMode="auto">
          <a:xfrm>
            <a:off x="7620000" y="0"/>
            <a:ext cx="10985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Address</a:t>
            </a:r>
          </a:p>
        </p:txBody>
      </p:sp>
      <p:sp>
        <p:nvSpPr>
          <p:cNvPr id="184343" name="Text Box 23">
            <a:extLst>
              <a:ext uri="{FF2B5EF4-FFF2-40B4-BE49-F238E27FC236}">
                <a16:creationId xmlns:a16="http://schemas.microsoft.com/office/drawing/2014/main" id="{A709A56F-648F-4B71-A984-AB9AB4FC74A0}"/>
              </a:ext>
            </a:extLst>
          </p:cNvPr>
          <p:cNvSpPr txBox="1">
            <a:spLocks noChangeArrowheads="1"/>
          </p:cNvSpPr>
          <p:nvPr/>
        </p:nvSpPr>
        <p:spPr bwMode="auto">
          <a:xfrm>
            <a:off x="7696200" y="4572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 </a:t>
            </a:r>
          </a:p>
        </p:txBody>
      </p:sp>
      <p:sp>
        <p:nvSpPr>
          <p:cNvPr id="184344" name="Text Box 24">
            <a:extLst>
              <a:ext uri="{FF2B5EF4-FFF2-40B4-BE49-F238E27FC236}">
                <a16:creationId xmlns:a16="http://schemas.microsoft.com/office/drawing/2014/main" id="{F81A0F14-5DAB-47C2-BEA3-E1F01EE774CB}"/>
              </a:ext>
            </a:extLst>
          </p:cNvPr>
          <p:cNvSpPr txBox="1">
            <a:spLocks noChangeArrowheads="1"/>
          </p:cNvSpPr>
          <p:nvPr/>
        </p:nvSpPr>
        <p:spPr bwMode="auto">
          <a:xfrm>
            <a:off x="7696200" y="8524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 </a:t>
            </a:r>
          </a:p>
        </p:txBody>
      </p:sp>
      <p:sp>
        <p:nvSpPr>
          <p:cNvPr id="184345" name="Text Box 25">
            <a:extLst>
              <a:ext uri="{FF2B5EF4-FFF2-40B4-BE49-F238E27FC236}">
                <a16:creationId xmlns:a16="http://schemas.microsoft.com/office/drawing/2014/main" id="{5E0C33B8-8640-471D-AD3C-6B1C702AC5E3}"/>
              </a:ext>
            </a:extLst>
          </p:cNvPr>
          <p:cNvSpPr txBox="1">
            <a:spLocks noChangeArrowheads="1"/>
          </p:cNvSpPr>
          <p:nvPr/>
        </p:nvSpPr>
        <p:spPr bwMode="auto">
          <a:xfrm>
            <a:off x="7696200" y="124777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0x11c </a:t>
            </a:r>
          </a:p>
        </p:txBody>
      </p:sp>
      <p:sp>
        <p:nvSpPr>
          <p:cNvPr id="184346" name="Text Box 26">
            <a:extLst>
              <a:ext uri="{FF2B5EF4-FFF2-40B4-BE49-F238E27FC236}">
                <a16:creationId xmlns:a16="http://schemas.microsoft.com/office/drawing/2014/main" id="{E0C36B53-8C27-4D9A-8E86-3D27C06714CC}"/>
              </a:ext>
            </a:extLst>
          </p:cNvPr>
          <p:cNvSpPr txBox="1">
            <a:spLocks noChangeArrowheads="1"/>
          </p:cNvSpPr>
          <p:nvPr/>
        </p:nvSpPr>
        <p:spPr bwMode="auto">
          <a:xfrm>
            <a:off x="7696200" y="164306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0x118 </a:t>
            </a:r>
          </a:p>
        </p:txBody>
      </p:sp>
      <p:sp>
        <p:nvSpPr>
          <p:cNvPr id="184347" name="Text Box 27">
            <a:extLst>
              <a:ext uri="{FF2B5EF4-FFF2-40B4-BE49-F238E27FC236}">
                <a16:creationId xmlns:a16="http://schemas.microsoft.com/office/drawing/2014/main" id="{1DF0BFE7-45FD-45E1-9683-E90E3DE14EDE}"/>
              </a:ext>
            </a:extLst>
          </p:cNvPr>
          <p:cNvSpPr txBox="1">
            <a:spLocks noChangeArrowheads="1"/>
          </p:cNvSpPr>
          <p:nvPr/>
        </p:nvSpPr>
        <p:spPr bwMode="auto">
          <a:xfrm>
            <a:off x="7696200" y="203835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0x114 </a:t>
            </a:r>
          </a:p>
        </p:txBody>
      </p:sp>
      <p:sp>
        <p:nvSpPr>
          <p:cNvPr id="184348" name="Text Box 28">
            <a:extLst>
              <a:ext uri="{FF2B5EF4-FFF2-40B4-BE49-F238E27FC236}">
                <a16:creationId xmlns:a16="http://schemas.microsoft.com/office/drawing/2014/main" id="{676B753C-7802-4464-A0B7-C1E69CC5F39E}"/>
              </a:ext>
            </a:extLst>
          </p:cNvPr>
          <p:cNvSpPr txBox="1">
            <a:spLocks noChangeArrowheads="1"/>
          </p:cNvSpPr>
          <p:nvPr/>
        </p:nvSpPr>
        <p:spPr bwMode="auto">
          <a:xfrm>
            <a:off x="7696200" y="243363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0x110 </a:t>
            </a:r>
          </a:p>
        </p:txBody>
      </p:sp>
      <p:sp>
        <p:nvSpPr>
          <p:cNvPr id="184349" name="Text Box 29">
            <a:extLst>
              <a:ext uri="{FF2B5EF4-FFF2-40B4-BE49-F238E27FC236}">
                <a16:creationId xmlns:a16="http://schemas.microsoft.com/office/drawing/2014/main" id="{2D768088-FDA8-4D0E-B2BA-B5DA19F955D6}"/>
              </a:ext>
            </a:extLst>
          </p:cNvPr>
          <p:cNvSpPr txBox="1">
            <a:spLocks noChangeArrowheads="1"/>
          </p:cNvSpPr>
          <p:nvPr/>
        </p:nvSpPr>
        <p:spPr bwMode="auto">
          <a:xfrm>
            <a:off x="7696200" y="2828925"/>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0x10c</a:t>
            </a:r>
          </a:p>
        </p:txBody>
      </p:sp>
      <p:sp>
        <p:nvSpPr>
          <p:cNvPr id="184350" name="Text Box 30">
            <a:extLst>
              <a:ext uri="{FF2B5EF4-FFF2-40B4-BE49-F238E27FC236}">
                <a16:creationId xmlns:a16="http://schemas.microsoft.com/office/drawing/2014/main" id="{84C81B82-8D2B-4D80-8FFF-F8598627676B}"/>
              </a:ext>
            </a:extLst>
          </p:cNvPr>
          <p:cNvSpPr txBox="1">
            <a:spLocks noChangeArrowheads="1"/>
          </p:cNvSpPr>
          <p:nvPr/>
        </p:nvSpPr>
        <p:spPr bwMode="auto">
          <a:xfrm>
            <a:off x="7696200" y="3224213"/>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0x108 </a:t>
            </a:r>
          </a:p>
        </p:txBody>
      </p:sp>
      <p:sp>
        <p:nvSpPr>
          <p:cNvPr id="184351" name="Text Box 31">
            <a:extLst>
              <a:ext uri="{FF2B5EF4-FFF2-40B4-BE49-F238E27FC236}">
                <a16:creationId xmlns:a16="http://schemas.microsoft.com/office/drawing/2014/main" id="{E03B6792-6C7D-47DE-97B6-F82C2282523A}"/>
              </a:ext>
            </a:extLst>
          </p:cNvPr>
          <p:cNvSpPr txBox="1">
            <a:spLocks noChangeArrowheads="1"/>
          </p:cNvSpPr>
          <p:nvPr/>
        </p:nvSpPr>
        <p:spPr bwMode="auto">
          <a:xfrm>
            <a:off x="7696200" y="3619500"/>
            <a:ext cx="12192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 </a:t>
            </a:r>
          </a:p>
        </p:txBody>
      </p:sp>
      <p:sp>
        <p:nvSpPr>
          <p:cNvPr id="184352" name="Text Box 32">
            <a:extLst>
              <a:ext uri="{FF2B5EF4-FFF2-40B4-BE49-F238E27FC236}">
                <a16:creationId xmlns:a16="http://schemas.microsoft.com/office/drawing/2014/main" id="{6941C7AE-DF72-4A9C-BE89-45014B43C825}"/>
              </a:ext>
            </a:extLst>
          </p:cNvPr>
          <p:cNvSpPr txBox="1">
            <a:spLocks noChangeArrowheads="1"/>
          </p:cNvSpPr>
          <p:nvPr/>
        </p:nvSpPr>
        <p:spPr bwMode="auto">
          <a:xfrm>
            <a:off x="7696200" y="4014788"/>
            <a:ext cx="12192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 </a:t>
            </a:r>
          </a:p>
        </p:txBody>
      </p:sp>
      <p:sp>
        <p:nvSpPr>
          <p:cNvPr id="184353" name="Rectangle 33">
            <a:extLst>
              <a:ext uri="{FF2B5EF4-FFF2-40B4-BE49-F238E27FC236}">
                <a16:creationId xmlns:a16="http://schemas.microsoft.com/office/drawing/2014/main" id="{E979EFF0-CB73-424B-B764-5E15C30FEDF5}"/>
              </a:ext>
            </a:extLst>
          </p:cNvPr>
          <p:cNvSpPr>
            <a:spLocks noChangeArrowheads="1"/>
          </p:cNvSpPr>
          <p:nvPr/>
        </p:nvSpPr>
        <p:spPr bwMode="auto">
          <a:xfrm>
            <a:off x="5029200" y="2362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yp</a:t>
            </a:r>
          </a:p>
        </p:txBody>
      </p:sp>
      <p:sp>
        <p:nvSpPr>
          <p:cNvPr id="184354" name="Rectangle 34">
            <a:extLst>
              <a:ext uri="{FF2B5EF4-FFF2-40B4-BE49-F238E27FC236}">
                <a16:creationId xmlns:a16="http://schemas.microsoft.com/office/drawing/2014/main" id="{CC1E0223-1BF2-4D38-BD86-E72F224F74B0}"/>
              </a:ext>
            </a:extLst>
          </p:cNvPr>
          <p:cNvSpPr>
            <a:spLocks noChangeArrowheads="1"/>
          </p:cNvSpPr>
          <p:nvPr/>
        </p:nvSpPr>
        <p:spPr bwMode="auto">
          <a:xfrm>
            <a:off x="5029200" y="2743200"/>
            <a:ext cx="65405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type="none" w="sm" len="sm"/>
              </a14:hiddenLine>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xp</a:t>
            </a:r>
          </a:p>
        </p:txBody>
      </p:sp>
      <p:grpSp>
        <p:nvGrpSpPr>
          <p:cNvPr id="184355" name="Group 35">
            <a:extLst>
              <a:ext uri="{FF2B5EF4-FFF2-40B4-BE49-F238E27FC236}">
                <a16:creationId xmlns:a16="http://schemas.microsoft.com/office/drawing/2014/main" id="{9F0EC96A-0FA7-4244-AE3C-594742D836EC}"/>
              </a:ext>
            </a:extLst>
          </p:cNvPr>
          <p:cNvGrpSpPr/>
          <p:nvPr/>
        </p:nvGrpSpPr>
        <p:grpSpPr>
          <a:xfrm>
            <a:off x="533400" y="1524000"/>
            <a:ext cx="685800" cy="3581400"/>
            <a:chOff x="3984" y="1008"/>
            <a:chExt cx="1584" cy="2256"/>
          </a:xfrm>
        </p:grpSpPr>
        <p:sp>
          <p:nvSpPr>
            <p:cNvPr id="184356" name="Rectangle 36">
              <a:extLst>
                <a:ext uri="{FF2B5EF4-FFF2-40B4-BE49-F238E27FC236}">
                  <a16:creationId xmlns:a16="http://schemas.microsoft.com/office/drawing/2014/main" id="{A2936398-ED0E-4060-AC8C-EE64ED98A7E2}"/>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%eax</a:t>
              </a:r>
            </a:p>
          </p:txBody>
        </p:sp>
        <p:sp>
          <p:nvSpPr>
            <p:cNvPr id="184357" name="Rectangle 37">
              <a:extLst>
                <a:ext uri="{FF2B5EF4-FFF2-40B4-BE49-F238E27FC236}">
                  <a16:creationId xmlns:a16="http://schemas.microsoft.com/office/drawing/2014/main" id="{B387AF1C-FDBC-4B4B-814C-09F7FA5AFBAC}"/>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84358" name="Rectangle 38">
              <a:extLst>
                <a:ext uri="{FF2B5EF4-FFF2-40B4-BE49-F238E27FC236}">
                  <a16:creationId xmlns:a16="http://schemas.microsoft.com/office/drawing/2014/main" id="{DA05148B-C2E1-4FB5-B0DD-47413125E3C2}"/>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84359" name="Rectangle 39">
              <a:extLst>
                <a:ext uri="{FF2B5EF4-FFF2-40B4-BE49-F238E27FC236}">
                  <a16:creationId xmlns:a16="http://schemas.microsoft.com/office/drawing/2014/main" id="{C5606887-FC76-4907-8D03-0CF2C434B644}"/>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%ebx</a:t>
              </a:r>
            </a:p>
          </p:txBody>
        </p:sp>
        <p:sp>
          <p:nvSpPr>
            <p:cNvPr id="184360" name="Rectangle 40">
              <a:extLst>
                <a:ext uri="{FF2B5EF4-FFF2-40B4-BE49-F238E27FC236}">
                  <a16:creationId xmlns:a16="http://schemas.microsoft.com/office/drawing/2014/main" id="{B32D154F-C0CE-4A67-94D3-72294DF159E0}"/>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%esi</a:t>
              </a:r>
            </a:p>
          </p:txBody>
        </p:sp>
        <p:sp>
          <p:nvSpPr>
            <p:cNvPr id="184361" name="Rectangle 41">
              <a:extLst>
                <a:ext uri="{FF2B5EF4-FFF2-40B4-BE49-F238E27FC236}">
                  <a16:creationId xmlns:a16="http://schemas.microsoft.com/office/drawing/2014/main" id="{ED965647-EBB7-4F15-AA7E-1134780047C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%edi</a:t>
              </a:r>
            </a:p>
          </p:txBody>
        </p:sp>
        <p:sp>
          <p:nvSpPr>
            <p:cNvPr id="184362" name="Rectangle 42">
              <a:extLst>
                <a:ext uri="{FF2B5EF4-FFF2-40B4-BE49-F238E27FC236}">
                  <a16:creationId xmlns:a16="http://schemas.microsoft.com/office/drawing/2014/main" id="{4403A3EB-349F-4233-B1E2-908219A47470}"/>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%esp</a:t>
              </a:r>
            </a:p>
          </p:txBody>
        </p:sp>
        <p:sp>
          <p:nvSpPr>
            <p:cNvPr id="184363" name="Rectangle 43">
              <a:extLst>
                <a:ext uri="{FF2B5EF4-FFF2-40B4-BE49-F238E27FC236}">
                  <a16:creationId xmlns:a16="http://schemas.microsoft.com/office/drawing/2014/main" id="{CBA0C49A-D324-44CF-A2F6-9FBBA3EBEB07}"/>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grpSp>
      <p:grpSp>
        <p:nvGrpSpPr>
          <p:cNvPr id="184364" name="Group 44">
            <a:extLst>
              <a:ext uri="{FF2B5EF4-FFF2-40B4-BE49-F238E27FC236}">
                <a16:creationId xmlns:a16="http://schemas.microsoft.com/office/drawing/2014/main" id="{7565E78E-A4CB-4A62-80D9-9FDEADE907E0}"/>
              </a:ext>
            </a:extLst>
          </p:cNvPr>
          <p:cNvGrpSpPr/>
          <p:nvPr/>
        </p:nvGrpSpPr>
        <p:grpSpPr>
          <a:xfrm>
            <a:off x="1219200" y="1524000"/>
            <a:ext cx="1066800" cy="3581400"/>
            <a:chOff x="3984" y="1008"/>
            <a:chExt cx="1584" cy="2256"/>
          </a:xfrm>
        </p:grpSpPr>
        <p:sp>
          <p:nvSpPr>
            <p:cNvPr id="184365" name="Rectangle 45">
              <a:extLst>
                <a:ext uri="{FF2B5EF4-FFF2-40B4-BE49-F238E27FC236}">
                  <a16:creationId xmlns:a16="http://schemas.microsoft.com/office/drawing/2014/main" id="{D1FE61FE-74C4-4720-AA8B-0F30D9D15B67}"/>
                </a:ext>
              </a:extLst>
            </p:cNvPr>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456</a:t>
              </a:r>
            </a:p>
          </p:txBody>
        </p:sp>
        <p:sp>
          <p:nvSpPr>
            <p:cNvPr id="184366" name="Rectangle 46">
              <a:extLst>
                <a:ext uri="{FF2B5EF4-FFF2-40B4-BE49-F238E27FC236}">
                  <a16:creationId xmlns:a16="http://schemas.microsoft.com/office/drawing/2014/main" id="{95D8760E-630D-4B00-BEDC-A595147835C7}"/>
                </a:ext>
              </a:extLst>
            </p:cNvPr>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0x124</a:t>
              </a:r>
            </a:p>
          </p:txBody>
        </p:sp>
        <p:sp>
          <p:nvSpPr>
            <p:cNvPr id="184367" name="Rectangle 47">
              <a:extLst>
                <a:ext uri="{FF2B5EF4-FFF2-40B4-BE49-F238E27FC236}">
                  <a16:creationId xmlns:a16="http://schemas.microsoft.com/office/drawing/2014/main" id="{CE815142-2FB2-4EE9-814E-D5431267CC35}"/>
                </a:ext>
              </a:extLst>
            </p:cNvPr>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0x120</a:t>
              </a:r>
            </a:p>
          </p:txBody>
        </p:sp>
        <p:sp>
          <p:nvSpPr>
            <p:cNvPr id="184368" name="Rectangle 48">
              <a:extLst>
                <a:ext uri="{FF2B5EF4-FFF2-40B4-BE49-F238E27FC236}">
                  <a16:creationId xmlns:a16="http://schemas.microsoft.com/office/drawing/2014/main" id="{FF87F1B5-343D-4FA9-B0A6-4FF122AC29D9}"/>
                </a:ext>
              </a:extLst>
            </p:cNvPr>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123</a:t>
              </a:r>
            </a:p>
          </p:txBody>
        </p:sp>
        <p:sp>
          <p:nvSpPr>
            <p:cNvPr id="184369" name="Rectangle 49">
              <a:extLst>
                <a:ext uri="{FF2B5EF4-FFF2-40B4-BE49-F238E27FC236}">
                  <a16:creationId xmlns:a16="http://schemas.microsoft.com/office/drawing/2014/main" id="{4B91C815-FF79-4DAB-BFD0-9E4FF1816B23}"/>
                </a:ext>
              </a:extLst>
            </p:cNvPr>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70" name="Rectangle 50">
              <a:extLst>
                <a:ext uri="{FF2B5EF4-FFF2-40B4-BE49-F238E27FC236}">
                  <a16:creationId xmlns:a16="http://schemas.microsoft.com/office/drawing/2014/main" id="{58878116-3E3C-41C1-AFFA-2E82A35BF59D}"/>
                </a:ext>
              </a:extLst>
            </p:cNvPr>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71" name="Rectangle 51">
              <a:extLst>
                <a:ext uri="{FF2B5EF4-FFF2-40B4-BE49-F238E27FC236}">
                  <a16:creationId xmlns:a16="http://schemas.microsoft.com/office/drawing/2014/main" id="{DB30B0C7-6F67-4144-8A2C-A5A17AAA2B28}"/>
                </a:ext>
              </a:extLst>
            </p:cNvPr>
            <p:cNvSpPr>
              <a:spLocks noChangeArrowheads="1"/>
            </p:cNvSpPr>
            <p:nvPr/>
          </p:nvSpPr>
          <p:spPr bwMode="auto">
            <a:xfrm>
              <a:off x="3984" y="2736"/>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ltLang="en-US">
                <a:latin typeface="Courier New" panose="02070309020205020404" pitchFamily="49" charset="0"/>
              </a:endParaRPr>
            </a:p>
          </p:txBody>
        </p:sp>
        <p:sp>
          <p:nvSpPr>
            <p:cNvPr id="184372" name="Rectangle 52">
              <a:extLst>
                <a:ext uri="{FF2B5EF4-FFF2-40B4-BE49-F238E27FC236}">
                  <a16:creationId xmlns:a16="http://schemas.microsoft.com/office/drawing/2014/main" id="{229CAC6A-6643-4876-AC99-6F058C1DE8BB}"/>
                </a:ext>
              </a:extLst>
            </p:cNvPr>
            <p:cNvSpPr>
              <a:spLocks noChangeArrowheads="1"/>
            </p:cNvSpPr>
            <p:nvPr/>
          </p:nvSpPr>
          <p:spPr bwMode="auto">
            <a:xfrm>
              <a:off x="3984" y="3024"/>
              <a:ext cx="1584" cy="240"/>
            </a:xfrm>
            <a:prstGeom prst="rect">
              <a:avLst/>
            </a:prstGeom>
            <a:solidFill>
              <a:schemeClr val="bg2"/>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0x104</a:t>
              </a:r>
            </a:p>
          </p:txBody>
        </p:sp>
      </p:grpSp>
    </p:spTree>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1794" name="Rectangle 2">
            <a:extLst>
              <a:ext uri="{FF2B5EF4-FFF2-40B4-BE49-F238E27FC236}">
                <a16:creationId xmlns:a16="http://schemas.microsoft.com/office/drawing/2014/main" id="{AC6D443F-FC0F-407C-BC26-06CB15902BAA}"/>
              </a:ext>
            </a:extLst>
          </p:cNvPr>
          <p:cNvSpPr>
            <a:spLocks noGrp="1" noChangeArrowheads="1"/>
          </p:cNvSpPr>
          <p:nvPr>
            <p:ph type="title"/>
          </p:nvPr>
        </p:nvSpPr>
        <p:spPr>
          <a:xfrm>
            <a:off x="331788" y="285750"/>
            <a:ext cx="7516812"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Indexed Addressing Modes</a:t>
            </a:r>
          </a:p>
        </p:txBody>
      </p:sp>
      <p:sp>
        <p:nvSpPr>
          <p:cNvPr id="161795" name="Rectangle 3">
            <a:extLst>
              <a:ext uri="{FF2B5EF4-FFF2-40B4-BE49-F238E27FC236}">
                <a16:creationId xmlns:a16="http://schemas.microsoft.com/office/drawing/2014/main" id="{7B75370A-ECB5-49A8-BBEC-2F315312B50B}"/>
              </a:ext>
            </a:extLst>
          </p:cNvPr>
          <p:cNvSpPr>
            <a:spLocks noGrp="1" noChangeArrowheads="1"/>
          </p:cNvSpPr>
          <p:nvPr>
            <p:ph type="body" idx="4294967295"/>
          </p:nvPr>
        </p:nvSpPr>
        <p:spPr>
          <a:xfrm>
            <a:off x="290513" y="914400"/>
            <a:ext cx="8307387" cy="5530850"/>
          </a:xfrm>
        </p:spPr>
        <p:txBody>
          <a:bodyPr/>
          <a:lstStyle>
            <a:defPPr/>
          </a:lstStyle>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Most General Form</a:t>
            </a:r>
          </a:p>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		D(Rb,Ri,S)	Mem[Reg[Rb]+S*Reg[Ri]+ D]</a:t>
            </a:r>
          </a:p>
          <a:p>
            <a:pPr marL="560388" marR="0" lvl="1" indent="-222250" algn="l" defTabSz="895350" fontAlgn="base">
              <a:lnSpc>
                <a:spcPct val="100000"/>
              </a:lnSpc>
              <a:spcBef>
                <a:spcPct val="25000"/>
              </a:spcBef>
              <a:spcAft>
                <a:spcPct val="0"/>
              </a:spcAft>
              <a:buSzPct val="75000"/>
              <a:buChar char="n"/>
              <a:tabLst>
                <a:tab pos="1206500"/>
                <a:tab pos="3657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 	Constant “displacement” 1, 2, or 4 bytes</a:t>
            </a:r>
          </a:p>
          <a:p>
            <a:pPr marL="560388" marR="0" lvl="1" indent="-222250" algn="l" defTabSz="895350" fontAlgn="base">
              <a:lnSpc>
                <a:spcPct val="100000"/>
              </a:lnSpc>
              <a:spcBef>
                <a:spcPct val="25000"/>
              </a:spcBef>
              <a:spcAft>
                <a:spcPct val="0"/>
              </a:spcAft>
              <a:buSzPct val="75000"/>
              <a:buChar char="n"/>
              <a:tabLst>
                <a:tab pos="1206500"/>
                <a:tab pos="3657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Rb: 	Base register: Any of 8 integer registers</a:t>
            </a:r>
          </a:p>
          <a:p>
            <a:pPr marL="560388" marR="0" lvl="1" indent="-222250" algn="l" defTabSz="895350" fontAlgn="base">
              <a:lnSpc>
                <a:spcPct val="100000"/>
              </a:lnSpc>
              <a:spcBef>
                <a:spcPct val="25000"/>
              </a:spcBef>
              <a:spcAft>
                <a:spcPct val="0"/>
              </a:spcAft>
              <a:buSzPct val="75000"/>
              <a:buChar char="n"/>
              <a:tabLst>
                <a:tab pos="1206500"/>
                <a:tab pos="3657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Ri:	Index register: Any, except for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%esp</a:t>
            </a:r>
          </a:p>
          <a:p>
            <a:pPr marL="839788" marR="0" lvl="2" indent="-165100" algn="l" defTabSz="895350" fontAlgn="base">
              <a:lnSpc>
                <a:spcPct val="107000"/>
              </a:lnSpc>
              <a:spcBef>
                <a:spcPct val="10000"/>
              </a:spcBef>
              <a:spcAft>
                <a:spcPct val="0"/>
              </a:spcAft>
              <a:buSzPct val="90000"/>
              <a:buChar char="l"/>
              <a:tabLst>
                <a:tab pos="1206500"/>
                <a:tab pos="36576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Unlikely you’d use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%ebp</a:t>
            </a:r>
            <a:r>
              <a:rPr kumimoji="0" lang="en-US" altLang="en-US" sz="1800" b="0"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either</a:t>
            </a:r>
          </a:p>
          <a:p>
            <a:pPr marL="560388" marR="0" lvl="1" indent="-222250" algn="l" defTabSz="895350" fontAlgn="base">
              <a:lnSpc>
                <a:spcPct val="100000"/>
              </a:lnSpc>
              <a:spcBef>
                <a:spcPct val="25000"/>
              </a:spcBef>
              <a:spcAft>
                <a:spcPct val="0"/>
              </a:spcAft>
              <a:buSzPct val="75000"/>
              <a:buChar char="n"/>
              <a:tabLst>
                <a:tab pos="1206500"/>
                <a:tab pos="36576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 	Scale: 1, 2, 4, or 8</a:t>
            </a:r>
          </a:p>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Special Cases</a:t>
            </a:r>
          </a:p>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		(Rb,Ri)	Mem[Reg[Rb]+Reg[Ri]]</a:t>
            </a:r>
          </a:p>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		D(Rb,Ri)	Mem[Reg[Rb]+Reg[Ri]+D]</a:t>
            </a:r>
          </a:p>
          <a:p>
            <a:pPr marL="223838" marR="0" lvl="0" indent="-223838" algn="l" defTabSz="895350" fontAlgn="base">
              <a:lnSpc>
                <a:spcPct val="95000"/>
              </a:lnSpc>
              <a:spcBef>
                <a:spcPct val="50000"/>
              </a:spcBef>
              <a:spcAft>
                <a:spcPct val="0"/>
              </a:spcAft>
              <a:buSzTx/>
              <a:buNone/>
              <a:tabLst>
                <a:tab pos="1206500"/>
                <a:tab pos="36576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		(Rb,Ri,S)	Mem[Reg[Rb]+S*Reg[Ri]]</a:t>
            </a:r>
          </a:p>
        </p:txBody>
      </p:sp>
      <p:grpSp>
        <p:nvGrpSpPr>
          <p:cNvPr id="4" name="Group 3">
            <a:extLst>
              <a:ext uri="{FF2B5EF4-FFF2-40B4-BE49-F238E27FC236}">
                <a16:creationId xmlns:a16="http://schemas.microsoft.com/office/drawing/2014/main" id="{205A9294-9BC0-45FC-B2FC-71865D277A63}"/>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F5AE0B52-FC80-4908-B3A0-C53BCD712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AD66974-2160-4CD8-9604-A357CC1FC80C}"/>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BAC283DC-1386-40D4-AAA8-B448FE8CC086}"/>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2AC438CE-3742-4A5D-8B99-D822DCACC8DB}"/>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DC32F8B2-102D-421F-A654-7233FDBCA8AD}"/>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EBB5D8DB-E390-40D8-8BBE-01A665861658}"/>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F7A7D6B2-6B72-4787-A851-00546B078936}"/>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DE169714-D615-4833-9A6B-035236DCDAE0}"/>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7394" name="Rectangle 2">
            <a:extLst>
              <a:ext uri="{FF2B5EF4-FFF2-40B4-BE49-F238E27FC236}">
                <a16:creationId xmlns:a16="http://schemas.microsoft.com/office/drawing/2014/main" id="{CF7BEC82-C3EF-4A35-80AC-A2490215DB7A}"/>
              </a:ext>
            </a:extLst>
          </p:cNvPr>
          <p:cNvSpPr>
            <a:spLocks noGrp="1" noChangeArrowheads="1"/>
          </p:cNvSpPr>
          <p:nvPr>
            <p:ph type="title"/>
          </p:nvPr>
        </p:nvSpPr>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Address Computation Examples</a:t>
            </a:r>
          </a:p>
        </p:txBody>
      </p:sp>
      <p:sp>
        <p:nvSpPr>
          <p:cNvPr id="187398" name="Rectangle 6">
            <a:extLst>
              <a:ext uri="{FF2B5EF4-FFF2-40B4-BE49-F238E27FC236}">
                <a16:creationId xmlns:a16="http://schemas.microsoft.com/office/drawing/2014/main" id="{2535E700-0037-4FA2-81DA-0924F0339C43}"/>
              </a:ext>
            </a:extLst>
          </p:cNvPr>
          <p:cNvSpPr>
            <a:spLocks noChangeArrowheads="1"/>
          </p:cNvSpPr>
          <p:nvPr/>
        </p:nvSpPr>
        <p:spPr bwMode="auto">
          <a:xfrm>
            <a:off x="3810000" y="1600200"/>
            <a:ext cx="685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%edx</a:t>
            </a:r>
          </a:p>
        </p:txBody>
      </p:sp>
      <p:sp>
        <p:nvSpPr>
          <p:cNvPr id="187399" name="Rectangle 7">
            <a:extLst>
              <a:ext uri="{FF2B5EF4-FFF2-40B4-BE49-F238E27FC236}">
                <a16:creationId xmlns:a16="http://schemas.microsoft.com/office/drawing/2014/main" id="{9AFFB767-F468-40AD-8B17-3E7D3014011C}"/>
              </a:ext>
            </a:extLst>
          </p:cNvPr>
          <p:cNvSpPr>
            <a:spLocks noChangeArrowheads="1"/>
          </p:cNvSpPr>
          <p:nvPr/>
        </p:nvSpPr>
        <p:spPr bwMode="auto">
          <a:xfrm>
            <a:off x="3810000" y="2057400"/>
            <a:ext cx="685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%ecx</a:t>
            </a:r>
          </a:p>
        </p:txBody>
      </p:sp>
      <p:sp>
        <p:nvSpPr>
          <p:cNvPr id="187407" name="Rectangle 15">
            <a:extLst>
              <a:ext uri="{FF2B5EF4-FFF2-40B4-BE49-F238E27FC236}">
                <a16:creationId xmlns:a16="http://schemas.microsoft.com/office/drawing/2014/main" id="{CB90F017-CA32-404B-A752-BBA95165FA35}"/>
              </a:ext>
            </a:extLst>
          </p:cNvPr>
          <p:cNvSpPr>
            <a:spLocks noChangeArrowheads="1"/>
          </p:cNvSpPr>
          <p:nvPr/>
        </p:nvSpPr>
        <p:spPr bwMode="auto">
          <a:xfrm>
            <a:off x="4495800" y="16002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0xf000</a:t>
            </a:r>
          </a:p>
        </p:txBody>
      </p:sp>
      <p:sp>
        <p:nvSpPr>
          <p:cNvPr id="187408" name="Rectangle 16">
            <a:extLst>
              <a:ext uri="{FF2B5EF4-FFF2-40B4-BE49-F238E27FC236}">
                <a16:creationId xmlns:a16="http://schemas.microsoft.com/office/drawing/2014/main" id="{EF85EBE1-8DF7-4D0C-9A96-9BE7A21EAFB4}"/>
              </a:ext>
            </a:extLst>
          </p:cNvPr>
          <p:cNvSpPr>
            <a:spLocks noChangeArrowheads="1"/>
          </p:cNvSpPr>
          <p:nvPr/>
        </p:nvSpPr>
        <p:spPr bwMode="auto">
          <a:xfrm>
            <a:off x="4495800" y="2057400"/>
            <a:ext cx="1066800" cy="38100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0x100</a:t>
            </a:r>
          </a:p>
        </p:txBody>
      </p:sp>
      <p:graphicFrame>
        <p:nvGraphicFramePr>
          <p:cNvPr id="187509" name="Group 117">
            <a:extLst>
              <a:ext uri="{FF2B5EF4-FFF2-40B4-BE49-F238E27FC236}">
                <a16:creationId xmlns:a16="http://schemas.microsoft.com/office/drawing/2014/main" id="{28717D29-3217-4D08-B288-02EE25013DC4}"/>
              </a:ext>
            </a:extLst>
          </p:cNvPr>
          <p:cNvGraphicFramePr>
            <a:graphicFrameLocks noGrp="1"/>
          </p:cNvGraphicFramePr>
          <p:nvPr/>
        </p:nvGraphicFramePr>
        <p:xfrm>
          <a:off x="1066800" y="3124200"/>
          <a:ext cx="6934200" cy="2540000"/>
        </p:xfrm>
        <a:graphic>
          <a:graphicData uri="http://schemas.openxmlformats.org/drawingml/2006/table">
            <a:tbl>
              <a:tblPr/>
              <a:tblGrid>
                <a:gridCol w="2671763">
                  <a:extLst>
                    <a:ext uri="{9D8B030D-6E8A-4147-A177-3AD203B41FA5}">
                      <a16:colId xmlns:a16="http://schemas.microsoft.com/office/drawing/2014/main" val="2911751596"/>
                    </a:ext>
                  </a:extLst>
                </a:gridCol>
                <a:gridCol w="2741612">
                  <a:extLst>
                    <a:ext uri="{9D8B030D-6E8A-4147-A177-3AD203B41FA5}">
                      <a16:colId xmlns:a16="http://schemas.microsoft.com/office/drawing/2014/main" val="2255559644"/>
                    </a:ext>
                  </a:extLst>
                </a:gridCol>
                <a:gridCol w="1520825">
                  <a:extLst>
                    <a:ext uri="{9D8B030D-6E8A-4147-A177-3AD203B41FA5}">
                      <a16:colId xmlns:a16="http://schemas.microsoft.com/office/drawing/2014/main" val="3236087365"/>
                    </a:ext>
                  </a:extLst>
                </a:gridCol>
              </a:tblGrid>
              <a:tr h="508000">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00000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2"/>
                          </a:solidFill>
                          <a:effectLst>
                            <a:outerShdw blurRad="38100" dist="38100" dir="2700000" algn="tl">
                              <a:srgbClr val="000000"/>
                            </a:outerShdw>
                          </a:effectLst>
                          <a:latin typeface="Helvetica" panose="020b0604020202020204" pitchFamily="34" charset="0"/>
                        </a:rPr>
                        <a:t>Expression</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00000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2"/>
                          </a:solidFill>
                          <a:effectLst>
                            <a:outerShdw blurRad="38100" dist="38100" dir="2700000" algn="tl">
                              <a:srgbClr val="000000"/>
                            </a:outerShdw>
                          </a:effectLst>
                          <a:latin typeface="Helvetica" panose="020b0604020202020204" pitchFamily="34" charset="0"/>
                        </a:rPr>
                        <a:t>Computation</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00000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2"/>
                          </a:solidFill>
                          <a:effectLst>
                            <a:outerShdw blurRad="38100" dist="38100" dir="2700000" algn="tl">
                              <a:srgbClr val="000000"/>
                            </a:outerShdw>
                          </a:effectLst>
                          <a:latin typeface="Helvetica" panose="020b0604020202020204" pitchFamily="34" charset="0"/>
                        </a:rPr>
                        <a:t>Address</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28575"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solidFill>
                      <a:srgbClr val="FFFF99"/>
                    </a:solidFill>
                  </a:tcPr>
                </a:tc>
                <a:extLst>
                  <a:ext uri="{0D108BD9-81ED-4DB2-BD59-A6C34878D82A}">
                    <a16:rowId xmlns:a16="http://schemas.microsoft.com/office/drawing/2014/main" val="2560923924"/>
                  </a:ext>
                </a:extLst>
              </a:tr>
              <a:tr h="508000">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0x8(%edx)</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0xf000 + 0x8</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0xf008</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989091463"/>
                  </a:ext>
                </a:extLst>
              </a:tr>
              <a:tr h="508000">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(%edx,%ecx)</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0xf000 + 0x100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0xf100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3045083696"/>
                  </a:ext>
                </a:extLst>
              </a:tr>
              <a:tr h="508000">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(%edx,%ecx,4)</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0xf000 + 4*0x100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0xf400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12700"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1193159132"/>
                  </a:ext>
                </a:extLst>
              </a:tr>
              <a:tr h="508000">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0x80(,%edx,2)</a:t>
                      </a:r>
                    </a:p>
                  </a:txBody>
                  <a:tcPr marL="45720" marR="45720" horzOverflow="overflow">
                    <a:lnL w="28575"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2*0xf000 + 0x80</a:t>
                      </a:r>
                    </a:p>
                  </a:txBody>
                  <a:tcPr marL="45720" marR="45720" horzOverflow="overflow">
                    <a:lnL w="12700" cap="flat" cmpd="sng" algn="ctr">
                      <a:solidFill>
                        <a:schemeClr val="tx1"/>
                      </a:solidFill>
                      <a:prstDash val="solid"/>
                      <a:round/>
                      <a:headEnd type="none" w="med" len="med"/>
                      <a:tailEnd type="none" w="sm" len="sm"/>
                    </a:lnL>
                    <a:lnR w="12700"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tc>
                  <a:txBody>
                    <a:bodyPr vert="horz" wrap="square"/>
                    <a:lstStyle>
                      <a:defPPr/>
                      <a:lvl1pPr algn="l">
                        <a:lnSpc>
                          <a:spcPct val="95000"/>
                        </a:lnSpc>
                        <a:spcBef>
                          <a:spcPct val="50000"/>
                        </a:spcBef>
                        <a:buClr>
                          <a:schemeClr val="hlink"/>
                        </a:buClr>
                        <a:buFont typeface="Wingdings" pitchFamily="2" charset="2"/>
                        <a:defRPr sz="2000" b="1">
                          <a:solidFill>
                            <a:schemeClr val="tx2"/>
                          </a:solidFill>
                          <a:effectLst>
                            <a:outerShdw blurRad="38100" dist="38100" dir="2700000" algn="tl">
                              <a:srgbClr val="C0C0C0"/>
                            </a:outerShdw>
                          </a:effectLst>
                          <a:latin typeface="Helvetica" panose="020b0604020202020204" pitchFamily="34" charset="0"/>
                        </a:defRPr>
                      </a:lvl1pPr>
                      <a:lvl2pPr marL="498475" algn="l">
                        <a:spcBef>
                          <a:spcPct val="25000"/>
                        </a:spcBef>
                        <a:buClr>
                          <a:schemeClr val="hlink"/>
                        </a:buClr>
                        <a:buSzPct val="75000"/>
                        <a:buFont typeface="Wingdings" pitchFamily="2" charset="2"/>
                        <a:defRPr b="1">
                          <a:solidFill>
                            <a:schemeClr val="tx1"/>
                          </a:solidFill>
                          <a:latin typeface="Helvetica" panose="020b0604020202020204" pitchFamily="34" charset="0"/>
                        </a:defRPr>
                      </a:lvl2pPr>
                      <a:lvl3pPr marL="908050" algn="l">
                        <a:lnSpc>
                          <a:spcPct val="107000"/>
                        </a:lnSpc>
                        <a:spcBef>
                          <a:spcPct val="10000"/>
                        </a:spcBef>
                        <a:buClr>
                          <a:srgbClr val="005400"/>
                        </a:buClr>
                        <a:buSzPct val="90000"/>
                        <a:buFont typeface="Wingdings" pitchFamily="2" charset="2"/>
                        <a:defRPr sz="1600" b="1">
                          <a:solidFill>
                            <a:schemeClr val="folHlink"/>
                          </a:solidFill>
                          <a:latin typeface="Helvetica" panose="020b0604020202020204" pitchFamily="34" charset="0"/>
                        </a:defRPr>
                      </a:lvl3pPr>
                      <a:lvl4pPr algn="l">
                        <a:spcBef>
                          <a:spcPct val="20000"/>
                        </a:spcBef>
                        <a:defRPr sz="1600" b="1">
                          <a:solidFill>
                            <a:schemeClr val="tx1"/>
                          </a:solidFill>
                          <a:latin typeface="Helvetica" panose="020b0604020202020204" pitchFamily="34" charset="0"/>
                        </a:defRPr>
                      </a:lvl4pPr>
                      <a:lvl5pPr marL="2222500" algn="l">
                        <a:spcBef>
                          <a:spcPct val="20000"/>
                        </a:spcBef>
                        <a:defRPr>
                          <a:solidFill>
                            <a:schemeClr val="tx1"/>
                          </a:solidFill>
                          <a:latin typeface="Times New Roman" panose="02020603050405020304" pitchFamily="18" charset="0"/>
                        </a:defRPr>
                      </a:lvl5pPr>
                      <a:lvl6pPr marL="2679700" fontAlgn="base">
                        <a:spcBef>
                          <a:spcPct val="20000"/>
                        </a:spcBef>
                        <a:spcAft>
                          <a:spcPct val="0"/>
                        </a:spcAft>
                        <a:defRPr>
                          <a:solidFill>
                            <a:schemeClr val="tx1"/>
                          </a:solidFill>
                          <a:latin typeface="Times New Roman" panose="02020603050405020304" pitchFamily="18" charset="0"/>
                        </a:defRPr>
                      </a:lvl6pPr>
                      <a:lvl7pPr marL="3136900" fontAlgn="base">
                        <a:spcBef>
                          <a:spcPct val="20000"/>
                        </a:spcBef>
                        <a:spcAft>
                          <a:spcPct val="0"/>
                        </a:spcAft>
                        <a:defRPr>
                          <a:solidFill>
                            <a:schemeClr val="tx1"/>
                          </a:solidFill>
                          <a:latin typeface="Times New Roman" panose="02020603050405020304" pitchFamily="18" charset="0"/>
                        </a:defRPr>
                      </a:lvl7pPr>
                      <a:lvl8pPr marL="3594100" fontAlgn="base">
                        <a:spcBef>
                          <a:spcPct val="20000"/>
                        </a:spcBef>
                        <a:spcAft>
                          <a:spcPct val="0"/>
                        </a:spcAft>
                        <a:defRPr>
                          <a:solidFill>
                            <a:schemeClr val="tx1"/>
                          </a:solidFill>
                          <a:latin typeface="Times New Roman" panose="02020603050405020304" pitchFamily="18" charset="0"/>
                        </a:defRPr>
                      </a:lvl8pPr>
                      <a:lvl9pPr marL="4051300" fontAlgn="base">
                        <a:spcBef>
                          <a:spcPct val="20000"/>
                        </a:spcBef>
                        <a:spcAft>
                          <a:spcPct val="0"/>
                        </a:spcAft>
                        <a:defRPr>
                          <a:solidFill>
                            <a:schemeClr val="tx1"/>
                          </a:solidFill>
                          <a:latin typeface="Times New Roman" panose="02020603050405020304" pitchFamily="18" charset="0"/>
                        </a:defRPr>
                      </a:lvl9pPr>
                    </a:lstStyle>
                    <a:p>
                      <a:pPr marL="0" marR="0" lvl="0" indent="0" algn="r" defTabSz="914400" rtl="0" eaLnBrk="1" fontAlgn="base" latinLnBrk="0" hangingPunct="1">
                        <a:lnSpc>
                          <a:spcPct val="95000"/>
                        </a:lnSpc>
                        <a:spcBef>
                          <a:spcPct val="50000"/>
                        </a:spcBef>
                        <a:spcAft>
                          <a:spcPct val="0"/>
                        </a:spcAft>
                        <a:buClr>
                          <a:schemeClr val="hlink"/>
                        </a:buClr>
                        <a:buSzTx/>
                        <a:buFont typeface="Wingdings" pitchFamily="2" charset="2"/>
                        <a:buNone/>
                      </a:pPr>
                      <a:r>
                        <a:rPr kumimoji="0" lang="en-US" altLang="en-US" sz="2000" b="1" i="0" u="none" strike="noStrike" cap="none" normalizeH="0" baseline="0">
                          <a:ln>
                            <a:noFill/>
                          </a:ln>
                          <a:solidFill>
                            <a:schemeClr val="tx1"/>
                          </a:solidFill>
                          <a:effectLst>
                            <a:outerShdw blurRad="38100" dist="38100" dir="2700000" algn="tl">
                              <a:srgbClr val="C0C0C0"/>
                            </a:outerShdw>
                          </a:effectLst>
                          <a:latin typeface="Courier New" panose="02070309020205020404" pitchFamily="49" charset="0"/>
                        </a:rPr>
                        <a:t>0x1e080</a:t>
                      </a:r>
                    </a:p>
                  </a:txBody>
                  <a:tcPr marL="45720" marR="45720" horzOverflow="overflow">
                    <a:lnL w="12700" cap="flat" cmpd="sng" algn="ctr">
                      <a:solidFill>
                        <a:schemeClr val="tx1"/>
                      </a:solidFill>
                      <a:prstDash val="solid"/>
                      <a:round/>
                      <a:headEnd type="none" w="med" len="med"/>
                      <a:tailEnd type="none" w="sm" len="sm"/>
                    </a:lnL>
                    <a:lnR w="28575" cap="flat" cmpd="sng" algn="ctr">
                      <a:solidFill>
                        <a:schemeClr val="tx1"/>
                      </a:solidFill>
                      <a:prstDash val="solid"/>
                      <a:round/>
                      <a:headEnd type="none" w="med" len="med"/>
                      <a:tailEnd type="none" w="sm" len="sm"/>
                    </a:lnR>
                    <a:lnT w="12700" cap="flat" cmpd="sng" algn="ctr">
                      <a:solidFill>
                        <a:schemeClr val="tx1"/>
                      </a:solidFill>
                      <a:prstDash val="solid"/>
                      <a:round/>
                      <a:headEnd type="none" w="med" len="med"/>
                      <a:tailEnd type="none" w="sm" len="sm"/>
                    </a:lnT>
                    <a:lnB w="28575" cap="flat" cmpd="sng" algn="ctr">
                      <a:solidFill>
                        <a:schemeClr val="tx1"/>
                      </a:solidFill>
                      <a:prstDash val="solid"/>
                      <a:round/>
                      <a:headEnd type="none" w="med" len="med"/>
                      <a:tailEnd type="none" w="sm" len="sm"/>
                    </a:lnB>
                    <a:lnTlToBr>
                      <a:noFill/>
                    </a:lnTlToBr>
                    <a:lnBlToTr>
                      <a:noFill/>
                    </a:lnBlToTr>
                    <a:noFill/>
                  </a:tcPr>
                </a:tc>
                <a:extLst>
                  <a:ext uri="{0D108BD9-81ED-4DB2-BD59-A6C34878D82A}">
                    <a16:rowId xmlns:a16="http://schemas.microsoft.com/office/drawing/2014/main" val="4140902693"/>
                  </a:ext>
                </a:extLst>
              </a:tr>
            </a:tbl>
          </a:graphicData>
        </a:graphic>
      </p:graphicFrame>
      <p:grpSp>
        <p:nvGrpSpPr>
          <p:cNvPr id="33" name="Group 3">
            <a:extLst>
              <a:ext uri="{FF2B5EF4-FFF2-40B4-BE49-F238E27FC236}">
                <a16:creationId xmlns:a16="http://schemas.microsoft.com/office/drawing/2014/main" id="{10B92E54-3F3B-4AF4-B3EF-011C23127748}"/>
              </a:ext>
            </a:extLst>
          </p:cNvPr>
          <p:cNvGrpSpPr/>
          <p:nvPr/>
        </p:nvGrpSpPr>
        <p:grpSpPr>
          <a:xfrm>
            <a:off x="1" y="0"/>
            <a:ext cx="9143999" cy="6726583"/>
            <a:chExt cx="12192001" cy="6860735"/>
          </a:xfrm>
        </p:grpSpPr>
        <p:pic>
          <p:nvPicPr>
            <p:cNvPr id="34" name="Picture 2" descr="KL Deemed to be University Logo">
              <a:extLst>
                <a:ext uri="{FF2B5EF4-FFF2-40B4-BE49-F238E27FC236}">
                  <a16:creationId xmlns:a16="http://schemas.microsoft.com/office/drawing/2014/main" id="{875EF084-AF35-46BE-A55F-1FBDD8D37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94497624-1669-495C-9146-66E9494BEF43}"/>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6" name="Rectangle 35">
              <a:extLst>
                <a:ext uri="{FF2B5EF4-FFF2-40B4-BE49-F238E27FC236}">
                  <a16:creationId xmlns:a16="http://schemas.microsoft.com/office/drawing/2014/main" id="{B2E9F349-3434-4203-8FC9-7F0713A9171C}"/>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7" name="Rectangle 36">
              <a:extLst>
                <a:ext uri="{FF2B5EF4-FFF2-40B4-BE49-F238E27FC236}">
                  <a16:creationId xmlns:a16="http://schemas.microsoft.com/office/drawing/2014/main" id="{860C270C-1FF2-46ED-A93F-69D727E62444}"/>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8" name="Rectangle 37">
              <a:extLst>
                <a:ext uri="{FF2B5EF4-FFF2-40B4-BE49-F238E27FC236}">
                  <a16:creationId xmlns:a16="http://schemas.microsoft.com/office/drawing/2014/main" id="{6E956EC7-ED16-431E-904E-970CE42679BD}"/>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9" name="Rectangle 38">
              <a:extLst>
                <a:ext uri="{FF2B5EF4-FFF2-40B4-BE49-F238E27FC236}">
                  <a16:creationId xmlns:a16="http://schemas.microsoft.com/office/drawing/2014/main" id="{0833F918-7320-4871-BBF2-7D59E814231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40" name="Rectangle 39">
              <a:extLst>
                <a:ext uri="{FF2B5EF4-FFF2-40B4-BE49-F238E27FC236}">
                  <a16:creationId xmlns:a16="http://schemas.microsoft.com/office/drawing/2014/main" id="{26BF78DA-911C-4468-B1A3-922747C408B1}"/>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41" name="Rectangle 40">
              <a:extLst>
                <a:ext uri="{FF2B5EF4-FFF2-40B4-BE49-F238E27FC236}">
                  <a16:creationId xmlns:a16="http://schemas.microsoft.com/office/drawing/2014/main" id="{2E537ACB-C35F-4B32-B783-32C66767950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spd="med"/>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2818" name="Rectangle 2">
            <a:extLst>
              <a:ext uri="{FF2B5EF4-FFF2-40B4-BE49-F238E27FC236}">
                <a16:creationId xmlns:a16="http://schemas.microsoft.com/office/drawing/2014/main" id="{299969D9-54FD-424F-9FA6-97C9D90880C7}"/>
              </a:ext>
            </a:extLst>
          </p:cNvPr>
          <p:cNvSpPr>
            <a:spLocks noGrp="1" noChangeArrowheads="1"/>
          </p:cNvSpPr>
          <p:nvPr>
            <p:ph type="title"/>
          </p:nvPr>
        </p:nvSpPr>
        <p:spPr>
          <a:xfrm>
            <a:off x="381000" y="285750"/>
            <a:ext cx="7848600"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Address Computation Instruction</a:t>
            </a:r>
          </a:p>
        </p:txBody>
      </p:sp>
      <p:sp>
        <p:nvSpPr>
          <p:cNvPr id="162819" name="Rectangle 3">
            <a:extLst>
              <a:ext uri="{FF2B5EF4-FFF2-40B4-BE49-F238E27FC236}">
                <a16:creationId xmlns:a16="http://schemas.microsoft.com/office/drawing/2014/main" id="{EA26D67B-D385-4CA4-90B1-6EEE70D60599}"/>
              </a:ext>
            </a:extLst>
          </p:cNvPr>
          <p:cNvSpPr>
            <a:spLocks noGrp="1" noChangeArrowheads="1"/>
          </p:cNvSpPr>
          <p:nvPr>
            <p:ph type="body" idx="4294967295"/>
          </p:nvPr>
        </p:nvSpPr>
        <p:spPr>
          <a:xfrm>
            <a:off x="290513" y="1220788"/>
            <a:ext cx="8307387" cy="5224462"/>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Courier New" panose="02070309020205020404" pitchFamily="49" charset="0"/>
              </a:rPr>
              <a:t>leal</a:t>
            </a: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 </a:t>
            </a:r>
            <a:r>
              <a:rPr kumimoji="0" lang="en-US" altLang="en-US" sz="2400" b="1" i="1"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Src</a:t>
            </a: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a:t>
            </a:r>
            <a:r>
              <a:rPr kumimoji="0" lang="en-US" altLang="en-US" sz="2400" b="1" i="1"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Dest</a:t>
            </a:r>
            <a:endParaRPr lang="en-US" altLang="en-US"/>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is address mode expression</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Set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to address denoted by expression</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Uses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Computing address without doing memory reference</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E.g., translation of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p = &amp;x[i];</a:t>
            </a:r>
            <a:endParaRPr lang="en-US" altLang="en-US"/>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Computing arithmetic expressions of the form x + k*y</a:t>
            </a:r>
          </a:p>
          <a:p>
            <a:pPr marL="1146175" marR="0" lvl="2" indent="-238125" algn="l" defTabSz="914400" fontAlgn="base">
              <a:lnSpc>
                <a:spcPct val="107000"/>
              </a:lnSpc>
              <a:spcBef>
                <a:spcPct val="10000"/>
              </a:spcBef>
              <a:spcAft>
                <a:spcPct val="0"/>
              </a:spcAft>
              <a:buSzPct val="90000"/>
              <a:buChar char="l"/>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k = 1, 2, 4, or 8.</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CC0000"/>
                </a:solidFill>
                <a:uLnTx/>
                <a:uFillTx/>
                <a:latin typeface="+mn-lt"/>
                <a:ea typeface="+mn-ea"/>
                <a:cs typeface="+mn-cs"/>
                <a:sym typeface="Wingdings"/>
              </a:rPr>
              <a:t>LEARN THIS INSTRUCTION!!!</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Used heavily by compiler</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Appears regularly on exams</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endParaRPr lang="en-US" altLang="en-US"/>
          </a:p>
        </p:txBody>
      </p:sp>
      <p:grpSp>
        <p:nvGrpSpPr>
          <p:cNvPr id="4" name="Group 3">
            <a:extLst>
              <a:ext uri="{FF2B5EF4-FFF2-40B4-BE49-F238E27FC236}">
                <a16:creationId xmlns:a16="http://schemas.microsoft.com/office/drawing/2014/main" id="{2EAC03A8-A7D6-4712-B474-A14A189B5402}"/>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76346BC4-F49F-41C2-A615-8C3D62E28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24FE4E9-741B-42E0-92F4-38B4E3215E04}"/>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20F8E5AD-1FC0-490A-A9CA-CED7DDD7FF95}"/>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925DB181-49E2-4B4B-98A4-ECD8D8321CB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E4F06049-D32D-4CD4-B603-1AA0984735AD}"/>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08FD02E4-8C19-44A9-8621-B9EC0CA2C5AD}"/>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BF22F7D3-C35E-4C99-A3DF-4AD917140DF7}"/>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1476008A-C5EB-4396-A19C-941D33AED6B6}"/>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16281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2819">
                                            <p:txEl>
                                              <p:pRg st="9" end="9"/>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after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628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3842" name="Rectangle 2">
            <a:extLst>
              <a:ext uri="{FF2B5EF4-FFF2-40B4-BE49-F238E27FC236}">
                <a16:creationId xmlns:a16="http://schemas.microsoft.com/office/drawing/2014/main" id="{3F32C7C7-3B05-4D47-96DC-E768A2AB8CD2}"/>
              </a:ext>
            </a:extLst>
          </p:cNvPr>
          <p:cNvSpPr>
            <a:spLocks noGrp="1" noChangeArrowheads="1"/>
          </p:cNvSpPr>
          <p:nvPr>
            <p:ph type="title"/>
          </p:nvPr>
        </p:nvSpPr>
        <p:spPr>
          <a:xfrm>
            <a:off x="198438" y="285750"/>
            <a:ext cx="7802562"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Some Arithmetic Operations</a:t>
            </a:r>
          </a:p>
        </p:txBody>
      </p:sp>
      <p:sp>
        <p:nvSpPr>
          <p:cNvPr id="163843" name="Rectangle 3">
            <a:extLst>
              <a:ext uri="{FF2B5EF4-FFF2-40B4-BE49-F238E27FC236}">
                <a16:creationId xmlns:a16="http://schemas.microsoft.com/office/drawing/2014/main" id="{CE8E4039-4A83-452D-AE44-7D156557289E}"/>
              </a:ext>
            </a:extLst>
          </p:cNvPr>
          <p:cNvSpPr>
            <a:spLocks noGrp="1" noChangeArrowheads="1"/>
          </p:cNvSpPr>
          <p:nvPr>
            <p:ph type="body" idx="4294967295"/>
          </p:nvPr>
        </p:nvSpPr>
        <p:spPr>
          <a:xfrm>
            <a:off x="290513" y="1220788"/>
            <a:ext cx="8307387" cy="5224462"/>
          </a:xfrm>
        </p:spPr>
        <p:txBody>
          <a:bodyPr/>
          <a:lstStyle>
            <a:defPPr/>
          </a:lstStyle>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Format	Computation</a:t>
            </a:r>
          </a:p>
          <a:p>
            <a:pPr marL="223838" marR="0" lvl="0" indent="-223838" algn="l" defTabSz="895350" fontAlgn="base">
              <a:lnSpc>
                <a:spcPct val="95000"/>
              </a:lnSpc>
              <a:spcBef>
                <a:spcPct val="50000"/>
              </a:spcBef>
              <a:spcAft>
                <a:spcPct val="0"/>
              </a:spcAft>
              <a:buSzTx/>
              <a:buNone/>
              <a:tabLst>
                <a:tab pos="2857500"/>
                <a:tab pos="56007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Two Operand Instructions</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addl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subl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imull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endParaRPr lang="en-US" altLang="en-US"/>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sall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k</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&lt;&lt;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k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Also called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shll</a:t>
            </a:r>
            <a:endParaRPr lang="en-US" altLang="en-US"/>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sarl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k,</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&gt;&gt;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k</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Arithmetic</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shrl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k</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&gt;&gt;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k</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Logical</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k is an immediate value or contents of %cl</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xorl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endParaRPr lang="en-US" altLang="en-US"/>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andl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&amp;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endParaRPr lang="en-US" altLang="en-US"/>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orl  </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Src</a:t>
            </a:r>
            <a:endParaRPr lang="en-US" altLang="en-US"/>
          </a:p>
        </p:txBody>
      </p:sp>
      <p:grpSp>
        <p:nvGrpSpPr>
          <p:cNvPr id="4" name="Group 3">
            <a:extLst>
              <a:ext uri="{FF2B5EF4-FFF2-40B4-BE49-F238E27FC236}">
                <a16:creationId xmlns:a16="http://schemas.microsoft.com/office/drawing/2014/main" id="{472EF9DF-1FBB-497B-B218-FC75570DAEC5}"/>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78284D62-FDDB-4534-AB9C-7ED5DF7DF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77D6B8-C43E-427C-87CC-8332AD33CE6D}"/>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1795039D-18A2-4F7C-A22C-DEE5C1B081B6}"/>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B86F7271-D0DC-435D-A1AA-C00A83E064C1}"/>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9D955C6D-BE62-439C-B0FD-D1A178829FBA}"/>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28EDAAD4-01FB-47FA-9487-DD00B20D90E9}"/>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9C56C6C4-424C-475B-B78E-F60024B58E22}"/>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7B7FBFEA-7078-4266-9111-9ADE54DD05CB}"/>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5346" name="Rectangle 2">
            <a:extLst>
              <a:ext uri="{FF2B5EF4-FFF2-40B4-BE49-F238E27FC236}">
                <a16:creationId xmlns:a16="http://schemas.microsoft.com/office/drawing/2014/main" id="{F7DDFB55-AB93-4F56-9FDD-7B05A85AD7A9}"/>
              </a:ext>
            </a:extLst>
          </p:cNvPr>
          <p:cNvSpPr>
            <a:spLocks noGrp="1" noChangeArrowheads="1"/>
          </p:cNvSpPr>
          <p:nvPr>
            <p:ph type="title"/>
          </p:nvPr>
        </p:nvSpPr>
        <p:spPr>
          <a:xfrm>
            <a:off x="265113" y="285750"/>
            <a:ext cx="743108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Some Arithmetic Operations</a:t>
            </a:r>
          </a:p>
        </p:txBody>
      </p:sp>
      <p:sp>
        <p:nvSpPr>
          <p:cNvPr id="185347" name="Rectangle 3">
            <a:extLst>
              <a:ext uri="{FF2B5EF4-FFF2-40B4-BE49-F238E27FC236}">
                <a16:creationId xmlns:a16="http://schemas.microsoft.com/office/drawing/2014/main" id="{D0E659A0-B913-4AC9-988C-258EA4BB3B74}"/>
              </a:ext>
            </a:extLst>
          </p:cNvPr>
          <p:cNvSpPr>
            <a:spLocks noGrp="1" noChangeArrowheads="1"/>
          </p:cNvSpPr>
          <p:nvPr>
            <p:ph type="body" idx="4294967295"/>
          </p:nvPr>
        </p:nvSpPr>
        <p:spPr>
          <a:xfrm>
            <a:off x="290513" y="1220788"/>
            <a:ext cx="8307387" cy="5224462"/>
          </a:xfrm>
        </p:spPr>
        <p:txBody>
          <a:bodyPr/>
          <a:lstStyle>
            <a:defPPr/>
          </a:lstStyle>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8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Format	Computation</a:t>
            </a:r>
          </a:p>
          <a:p>
            <a:pPr marL="223838" marR="0" lvl="0" indent="-223838" algn="l" defTabSz="895350" fontAlgn="base">
              <a:lnSpc>
                <a:spcPct val="95000"/>
              </a:lnSpc>
              <a:spcBef>
                <a:spcPct val="50000"/>
              </a:spcBef>
              <a:spcAft>
                <a:spcPct val="0"/>
              </a:spcAft>
              <a:buSzTx/>
              <a:buNone/>
              <a:tabLst>
                <a:tab pos="2857500"/>
                <a:tab pos="56007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One Operand Instructions</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incl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+ 1</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decl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- 1</a:t>
            </a: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negl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endParaRPr lang="en-US" altLang="en-US">
              <a:latin typeface="Courier New" panose="02070309020205020404" pitchFamily="49" charset="0"/>
            </a:endParaRPr>
          </a:p>
          <a:p>
            <a:pPr marL="560388" marR="0" lvl="1" indent="-222250" algn="l" defTabSz="895350" fontAlgn="base">
              <a:lnSpc>
                <a:spcPct val="100000"/>
              </a:lnSpc>
              <a:spcBef>
                <a:spcPct val="25000"/>
              </a:spcBef>
              <a:spcAft>
                <a:spcPct val="0"/>
              </a:spcAft>
              <a:buSzPct val="75000"/>
              <a:buFont typeface="Wingdings" pitchFamily="2" charset="2"/>
              <a:buNone/>
              <a:tabLst>
                <a:tab pos="2857500"/>
                <a:tab pos="56007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notl</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Courier New" panose="02070309020205020404" pitchFamily="49" charset="0"/>
              </a:rPr>
              <a:t> = ~</a:t>
            </a:r>
            <a:r>
              <a:rPr kumimoji="0" lang="en-US" altLang="en-US" sz="2000" b="1" i="1"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Dest</a:t>
            </a:r>
            <a:endParaRPr lang="en-US" altLang="en-US"/>
          </a:p>
        </p:txBody>
      </p:sp>
      <p:grpSp>
        <p:nvGrpSpPr>
          <p:cNvPr id="4" name="Group 3">
            <a:extLst>
              <a:ext uri="{FF2B5EF4-FFF2-40B4-BE49-F238E27FC236}">
                <a16:creationId xmlns:a16="http://schemas.microsoft.com/office/drawing/2014/main" id="{28BD487C-99A5-40DF-9105-918CE8BD352C}"/>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0D7B1222-9162-49B6-8440-3F35B98F4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856E668-D5F8-4106-8319-953145D6B46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DAAFC932-1012-4D9C-9D52-92748F04AAA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F80495F3-E31D-4AFC-9AE6-C523537FB4B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95EF227A-FBA3-4EFE-AE4F-94FAB8551FAB}"/>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1B973944-FFEC-447A-9DAB-D292A6978B36}"/>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E793BA74-85AF-4AC0-B6AE-614A797C01E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04BE02FE-34DD-48CA-A08B-DDF2D38B337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4866" name="Rectangle 2">
            <a:extLst>
              <a:ext uri="{FF2B5EF4-FFF2-40B4-BE49-F238E27FC236}">
                <a16:creationId xmlns:a16="http://schemas.microsoft.com/office/drawing/2014/main" id="{34132B32-AE62-4C5D-9A01-C376C125D23D}"/>
              </a:ext>
            </a:extLst>
          </p:cNvPr>
          <p:cNvSpPr>
            <a:spLocks noGrp="1" noChangeArrowheads="1"/>
          </p:cNvSpPr>
          <p:nvPr>
            <p:ph type="title"/>
          </p:nvPr>
        </p:nvSpPr>
        <p:spPr>
          <a:xfrm>
            <a:off x="276225" y="304800"/>
            <a:ext cx="886777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Using </a:t>
            </a: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Courier New" panose="02070309020205020404" pitchFamily="49" charset="0"/>
              </a:rPr>
              <a:t>leal</a:t>
            </a: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 for</a:t>
            </a:r>
            <a:b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b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Arithmetic Expressions</a:t>
            </a:r>
          </a:p>
        </p:txBody>
      </p:sp>
      <p:sp>
        <p:nvSpPr>
          <p:cNvPr id="164867" name="Rectangle 3">
            <a:extLst>
              <a:ext uri="{FF2B5EF4-FFF2-40B4-BE49-F238E27FC236}">
                <a16:creationId xmlns:a16="http://schemas.microsoft.com/office/drawing/2014/main" id="{17A5BE94-D07F-4228-82FD-AFBF0B38C0FF}"/>
              </a:ext>
            </a:extLst>
          </p:cNvPr>
          <p:cNvSpPr>
            <a:spLocks noChangeArrowheads="1"/>
          </p:cNvSpPr>
          <p:nvPr/>
        </p:nvSpPr>
        <p:spPr bwMode="auto">
          <a:xfrm>
            <a:off x="152400" y="1752600"/>
            <a:ext cx="3429000" cy="3122613"/>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int arith</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x, int y, int z)</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x+y;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t2 = z+t1;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t3 = x+4;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t4 = y * 48;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t5 = t3 + t4;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rval = t2 * t5;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return rval;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64868" name="Rectangle 4">
            <a:extLst>
              <a:ext uri="{FF2B5EF4-FFF2-40B4-BE49-F238E27FC236}">
                <a16:creationId xmlns:a16="http://schemas.microsoft.com/office/drawing/2014/main" id="{DDB62EF2-339F-45E9-8BFF-FAF37B8813DF}"/>
              </a:ext>
            </a:extLst>
          </p:cNvPr>
          <p:cNvSpPr>
            <a:spLocks noChangeArrowheads="1"/>
          </p:cNvSpPr>
          <p:nvPr/>
        </p:nvSpPr>
        <p:spPr bwMode="auto">
          <a:xfrm>
            <a:off x="3657600" y="1143000"/>
            <a:ext cx="4114800" cy="4483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arith:</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pushl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(%edx,%eax),%ecx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(%edx,%edx,2),%edx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sall $4,%edx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addl 16(%ebp),%ecx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4(%edx,%eax),%eax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imull %ecx,%eax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popl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a:t>
            </a:r>
          </a:p>
        </p:txBody>
      </p:sp>
      <p:sp>
        <p:nvSpPr>
          <p:cNvPr id="164869" name="AutoShape 5">
            <a:extLst>
              <a:ext uri="{FF2B5EF4-FFF2-40B4-BE49-F238E27FC236}">
                <a16:creationId xmlns:a16="http://schemas.microsoft.com/office/drawing/2014/main" id="{36B03773-8414-468D-B15C-506792821DA6}"/>
              </a:ext>
            </a:extLst>
          </p:cNvPr>
          <p:cNvSpPr/>
          <p:nvPr/>
        </p:nvSpPr>
        <p:spPr bwMode="auto">
          <a:xfrm>
            <a:off x="7620000" y="2362200"/>
            <a:ext cx="304800" cy="2133600"/>
          </a:xfrm>
          <a:prstGeom prst="rightBrace">
            <a:avLst>
              <a:gd name="adj1" fmla="val 58333"/>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4870" name="Text Box 6">
            <a:extLst>
              <a:ext uri="{FF2B5EF4-FFF2-40B4-BE49-F238E27FC236}">
                <a16:creationId xmlns:a16="http://schemas.microsoft.com/office/drawing/2014/main" id="{3F7F8FE9-FFC8-4A5E-83A9-77F7535DD19D}"/>
              </a:ext>
            </a:extLst>
          </p:cNvPr>
          <p:cNvSpPr txBox="1">
            <a:spLocks noChangeArrowheads="1"/>
          </p:cNvSpPr>
          <p:nvPr/>
        </p:nvSpPr>
        <p:spPr bwMode="auto">
          <a:xfrm>
            <a:off x="8001000" y="3276600"/>
            <a:ext cx="755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Body</a:t>
            </a:r>
          </a:p>
        </p:txBody>
      </p:sp>
      <p:sp>
        <p:nvSpPr>
          <p:cNvPr id="164871" name="AutoShape 7">
            <a:extLst>
              <a:ext uri="{FF2B5EF4-FFF2-40B4-BE49-F238E27FC236}">
                <a16:creationId xmlns:a16="http://schemas.microsoft.com/office/drawing/2014/main" id="{57B96EF0-B2FF-44AC-8188-2646D3C50EB1}"/>
              </a:ext>
            </a:extLst>
          </p:cNvPr>
          <p:cNvSpPr/>
          <p:nvPr/>
        </p:nvSpPr>
        <p:spPr bwMode="auto">
          <a:xfrm>
            <a:off x="7696200" y="1447800"/>
            <a:ext cx="228600" cy="457200"/>
          </a:xfrm>
          <a:prstGeom prst="rightBrace">
            <a:avLst>
              <a:gd name="adj1" fmla="val 16667"/>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4872" name="Text Box 8">
            <a:extLst>
              <a:ext uri="{FF2B5EF4-FFF2-40B4-BE49-F238E27FC236}">
                <a16:creationId xmlns:a16="http://schemas.microsoft.com/office/drawing/2014/main" id="{1670F2E0-2B0D-491C-9590-DAD5019B20F2}"/>
              </a:ext>
            </a:extLst>
          </p:cNvPr>
          <p:cNvSpPr txBox="1">
            <a:spLocks noChangeArrowheads="1"/>
          </p:cNvSpPr>
          <p:nvPr/>
        </p:nvSpPr>
        <p:spPr bwMode="auto">
          <a:xfrm>
            <a:off x="8001000" y="1524000"/>
            <a:ext cx="539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Set</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Up</a:t>
            </a:r>
          </a:p>
        </p:txBody>
      </p:sp>
      <p:sp>
        <p:nvSpPr>
          <p:cNvPr id="164873" name="AutoShape 9">
            <a:extLst>
              <a:ext uri="{FF2B5EF4-FFF2-40B4-BE49-F238E27FC236}">
                <a16:creationId xmlns:a16="http://schemas.microsoft.com/office/drawing/2014/main" id="{C7BB0968-D2CE-4DD7-B98A-1456A39A79A2}"/>
              </a:ext>
            </a:extLst>
          </p:cNvPr>
          <p:cNvSpPr/>
          <p:nvPr/>
        </p:nvSpPr>
        <p:spPr bwMode="auto">
          <a:xfrm>
            <a:off x="7620000" y="4800600"/>
            <a:ext cx="304800" cy="685800"/>
          </a:xfrm>
          <a:prstGeom prst="rightBrace">
            <a:avLst>
              <a:gd name="adj1" fmla="val 18750"/>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4874" name="Text Box 10">
            <a:extLst>
              <a:ext uri="{FF2B5EF4-FFF2-40B4-BE49-F238E27FC236}">
                <a16:creationId xmlns:a16="http://schemas.microsoft.com/office/drawing/2014/main" id="{69504D1A-B9FB-43B3-B95B-73C932FAB6F9}"/>
              </a:ext>
            </a:extLst>
          </p:cNvPr>
          <p:cNvSpPr txBox="1">
            <a:spLocks noChangeArrowheads="1"/>
          </p:cNvSpPr>
          <p:nvPr/>
        </p:nvSpPr>
        <p:spPr bwMode="auto">
          <a:xfrm>
            <a:off x="7924800" y="4953000"/>
            <a:ext cx="857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Finish</a:t>
            </a:r>
          </a:p>
        </p:txBody>
      </p:sp>
      <p:grpSp>
        <p:nvGrpSpPr>
          <p:cNvPr id="11" name="Group 3">
            <a:extLst>
              <a:ext uri="{FF2B5EF4-FFF2-40B4-BE49-F238E27FC236}">
                <a16:creationId xmlns:a16="http://schemas.microsoft.com/office/drawing/2014/main" id="{E8D7BB5E-E6CE-4B64-B079-AF88E3069731}"/>
              </a:ext>
            </a:extLst>
          </p:cNvPr>
          <p:cNvGrpSpPr/>
          <p:nvPr/>
        </p:nvGrpSpPr>
        <p:grpSpPr>
          <a:xfrm>
            <a:off x="1" y="0"/>
            <a:ext cx="9143999" cy="6726583"/>
            <a:chExt cx="12192001" cy="6860735"/>
          </a:xfrm>
        </p:grpSpPr>
        <p:pic>
          <p:nvPicPr>
            <p:cNvPr id="12" name="Picture 2" descr="KL Deemed to be University Logo">
              <a:extLst>
                <a:ext uri="{FF2B5EF4-FFF2-40B4-BE49-F238E27FC236}">
                  <a16:creationId xmlns:a16="http://schemas.microsoft.com/office/drawing/2014/main" id="{79C7353C-C27C-4E1F-A804-80D4C39E1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28B7F8-E2D0-4212-B153-19990DA77BA9}"/>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7AB2B9B4-CA63-4954-95F6-F1AF5F6D5CA9}"/>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6AA2498D-1C15-4816-847F-F12F7722ED2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AD12471C-531D-45C4-8ABE-C2BFEDD78768}"/>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4B0AEC19-E36D-4211-A481-FE138A33D819}"/>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4C0A2A78-3436-4A65-8A32-A2797AE829FA}"/>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9" name="Rectangle 18">
              <a:extLst>
                <a:ext uri="{FF2B5EF4-FFF2-40B4-BE49-F238E27FC236}">
                  <a16:creationId xmlns:a16="http://schemas.microsoft.com/office/drawing/2014/main" id="{AB4091DF-1E37-449C-9504-B0F0A9587C29}"/>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5890" name="Rectangle 2">
            <a:extLst>
              <a:ext uri="{FF2B5EF4-FFF2-40B4-BE49-F238E27FC236}">
                <a16:creationId xmlns:a16="http://schemas.microsoft.com/office/drawing/2014/main" id="{460D5646-7AF4-488E-A2E2-3C56066A5C1F}"/>
              </a:ext>
            </a:extLst>
          </p:cNvPr>
          <p:cNvSpPr>
            <a:spLocks noGrp="1" noChangeArrowheads="1"/>
          </p:cNvSpPr>
          <p:nvPr>
            <p:ph type="title"/>
          </p:nvPr>
        </p:nvSpPr>
        <p:spPr>
          <a:xfrm>
            <a:off x="666750" y="285750"/>
            <a:ext cx="527367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a:t>
            </a: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Courier New" panose="02070309020205020404" pitchFamily="49" charset="0"/>
              </a:rPr>
              <a:t>arith</a:t>
            </a:r>
            <a:endParaRPr lang="en-US" altLang="en-US"/>
          </a:p>
        </p:txBody>
      </p:sp>
      <p:sp>
        <p:nvSpPr>
          <p:cNvPr id="165891" name="Rectangle 3">
            <a:extLst>
              <a:ext uri="{FF2B5EF4-FFF2-40B4-BE49-F238E27FC236}">
                <a16:creationId xmlns:a16="http://schemas.microsoft.com/office/drawing/2014/main" id="{2E55C6C7-85C8-44CE-B8D9-6FE0847E1B52}"/>
              </a:ext>
            </a:extLst>
          </p:cNvPr>
          <p:cNvSpPr>
            <a:spLocks noChangeArrowheads="1"/>
          </p:cNvSpPr>
          <p:nvPr/>
        </p:nvSpPr>
        <p:spPr bwMode="auto">
          <a:xfrm>
            <a:off x="1600200" y="1066800"/>
            <a:ext cx="3429000" cy="3122613"/>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int arith</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x, int y, int z)</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x+y;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t2 = z+t1;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t3 = x+4;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t4 = y * 48;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t5 = t3 + t4;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rval = t2 * t5;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return rval;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65892" name="Rectangle 4">
            <a:extLst>
              <a:ext uri="{FF2B5EF4-FFF2-40B4-BE49-F238E27FC236}">
                <a16:creationId xmlns:a16="http://schemas.microsoft.com/office/drawing/2014/main" id="{0F893197-4AA5-48E3-A24C-7ED7771F9A13}"/>
              </a:ext>
            </a:extLst>
          </p:cNvPr>
          <p:cNvSpPr>
            <a:spLocks noChangeArrowheads="1"/>
          </p:cNvSpPr>
          <p:nvPr/>
        </p:nvSpPr>
        <p:spPr bwMode="auto">
          <a:xfrm>
            <a:off x="838200" y="4267200"/>
            <a:ext cx="6781800" cy="2286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228600"/>
                <a:tab pos="36576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8(%ebp),%eax	# eax = 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12(%ebp),%edx	# edx = 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(%edx,%eax),%ecx	# ecx = x+y  (t1)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(%edx,%edx,2),%edx	# edx = 3*y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sall $4,%edx	# edx = 48*y (t4)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addl 16(%ebp),%ecx	# ecx = z+t1 (t2)</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4(%edx,%eax),%eax	# eax = 4+t4+x (t5)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imull %ecx,%eax	# eax = t5*t2 (rval)</a:t>
            </a:r>
          </a:p>
        </p:txBody>
      </p:sp>
      <p:grpSp>
        <p:nvGrpSpPr>
          <p:cNvPr id="165893" name="Group 5">
            <a:extLst>
              <a:ext uri="{FF2B5EF4-FFF2-40B4-BE49-F238E27FC236}">
                <a16:creationId xmlns:a16="http://schemas.microsoft.com/office/drawing/2014/main" id="{3E798E3C-7FCC-4039-99B7-35D4B017F7E5}"/>
              </a:ext>
            </a:extLst>
          </p:cNvPr>
          <p:cNvGrpSpPr/>
          <p:nvPr/>
        </p:nvGrpSpPr>
        <p:grpSpPr>
          <a:xfrm>
            <a:off x="5410200" y="1066800"/>
            <a:ext cx="3359150" cy="2971800"/>
            <a:chOff x="3408" y="672"/>
            <a:chExt cx="2116" cy="1872"/>
          </a:xfrm>
        </p:grpSpPr>
        <p:sp>
          <p:nvSpPr>
            <p:cNvPr id="165894" name="Rectangle 6">
              <a:extLst>
                <a:ext uri="{FF2B5EF4-FFF2-40B4-BE49-F238E27FC236}">
                  <a16:creationId xmlns:a16="http://schemas.microsoft.com/office/drawing/2014/main" id="{A5A6C125-F12F-4BDB-95D6-B83152F232D7}"/>
                </a:ext>
              </a:extLst>
            </p:cNvPr>
            <p:cNvSpPr>
              <a:spLocks noChangeArrowheads="1"/>
            </p:cNvSpPr>
            <p:nvPr/>
          </p:nvSpPr>
          <p:spPr bwMode="auto">
            <a:xfrm>
              <a:off x="3984" y="158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y</a:t>
              </a:r>
            </a:p>
          </p:txBody>
        </p:sp>
        <p:sp>
          <p:nvSpPr>
            <p:cNvPr id="165895" name="Rectangle 7">
              <a:extLst>
                <a:ext uri="{FF2B5EF4-FFF2-40B4-BE49-F238E27FC236}">
                  <a16:creationId xmlns:a16="http://schemas.microsoft.com/office/drawing/2014/main" id="{C12949DB-035F-4279-A794-5023D7BE601A}"/>
                </a:ext>
              </a:extLst>
            </p:cNvPr>
            <p:cNvSpPr>
              <a:spLocks noChangeArrowheads="1"/>
            </p:cNvSpPr>
            <p:nvPr/>
          </p:nvSpPr>
          <p:spPr bwMode="auto">
            <a:xfrm>
              <a:off x="3984" y="182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x</a:t>
              </a:r>
            </a:p>
          </p:txBody>
        </p:sp>
        <p:sp>
          <p:nvSpPr>
            <p:cNvPr id="165896" name="Rectangle 8">
              <a:extLst>
                <a:ext uri="{FF2B5EF4-FFF2-40B4-BE49-F238E27FC236}">
                  <a16:creationId xmlns:a16="http://schemas.microsoft.com/office/drawing/2014/main" id="{827F4F3A-1847-4DCB-804A-752E2C5DBCEF}"/>
                </a:ext>
              </a:extLst>
            </p:cNvPr>
            <p:cNvSpPr>
              <a:spLocks noChangeArrowheads="1"/>
            </p:cNvSpPr>
            <p:nvPr/>
          </p:nvSpPr>
          <p:spPr bwMode="auto">
            <a:xfrm>
              <a:off x="3984" y="206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Rtn adr</a:t>
              </a:r>
            </a:p>
          </p:txBody>
        </p:sp>
        <p:sp>
          <p:nvSpPr>
            <p:cNvPr id="165897" name="Rectangle 9">
              <a:extLst>
                <a:ext uri="{FF2B5EF4-FFF2-40B4-BE49-F238E27FC236}">
                  <a16:creationId xmlns:a16="http://schemas.microsoft.com/office/drawing/2014/main" id="{6C2A6A9D-676E-446C-BFCF-26311A549A8D}"/>
                </a:ext>
              </a:extLst>
            </p:cNvPr>
            <p:cNvSpPr>
              <a:spLocks noChangeArrowheads="1"/>
            </p:cNvSpPr>
            <p:nvPr/>
          </p:nvSpPr>
          <p:spPr bwMode="auto">
            <a:xfrm>
              <a:off x="3984" y="230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Old %</a:t>
              </a:r>
              <a:r>
                <a:rPr kumimoji="0" lang="en-US" altLang="en-US" b="1" i="0" normalizeH="0" noProof="0">
                  <a:solidFill>
                    <a:srgbClr val="000066"/>
                  </a:solidFill>
                  <a:uLnTx/>
                  <a:uFillTx/>
                  <a:latin typeface="Courier New" panose="02070309020205020404" pitchFamily="49" charset="0"/>
                </a:rPr>
                <a:t>ebp</a:t>
              </a:r>
              <a:endParaRPr lang="en-US" altLang="en-US"/>
            </a:p>
          </p:txBody>
        </p:sp>
        <p:sp>
          <p:nvSpPr>
            <p:cNvPr id="165898" name="Line 10">
              <a:extLst>
                <a:ext uri="{FF2B5EF4-FFF2-40B4-BE49-F238E27FC236}">
                  <a16:creationId xmlns:a16="http://schemas.microsoft.com/office/drawing/2014/main" id="{6FC9B911-B968-43AB-8EE8-A5A0E169B2A4}"/>
                </a:ext>
              </a:extLst>
            </p:cNvPr>
            <p:cNvSpPr>
              <a:spLocks noChangeShapeType="1"/>
            </p:cNvSpPr>
            <p:nvPr/>
          </p:nvSpPr>
          <p:spPr bwMode="auto">
            <a:xfrm flipH="1">
              <a:off x="4656" y="2400"/>
              <a:ext cx="288" cy="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5899" name="Text Box 11">
              <a:extLst>
                <a:ext uri="{FF2B5EF4-FFF2-40B4-BE49-F238E27FC236}">
                  <a16:creationId xmlns:a16="http://schemas.microsoft.com/office/drawing/2014/main" id="{88C532DB-23D9-4B83-8828-8A1DC495D555}"/>
                </a:ext>
              </a:extLst>
            </p:cNvPr>
            <p:cNvSpPr txBox="1">
              <a:spLocks noChangeArrowheads="1"/>
            </p:cNvSpPr>
            <p:nvPr/>
          </p:nvSpPr>
          <p:spPr bwMode="auto">
            <a:xfrm>
              <a:off x="5030" y="2292"/>
              <a:ext cx="461"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%ebp</a:t>
              </a:r>
            </a:p>
          </p:txBody>
        </p:sp>
        <p:sp>
          <p:nvSpPr>
            <p:cNvPr id="165900" name="Text Box 12">
              <a:extLst>
                <a:ext uri="{FF2B5EF4-FFF2-40B4-BE49-F238E27FC236}">
                  <a16:creationId xmlns:a16="http://schemas.microsoft.com/office/drawing/2014/main" id="{AEF703D5-8FF5-4D64-B931-BF69D1FC0060}"/>
                </a:ext>
              </a:extLst>
            </p:cNvPr>
            <p:cNvSpPr txBox="1">
              <a:spLocks noChangeArrowheads="1"/>
            </p:cNvSpPr>
            <p:nvPr/>
          </p:nvSpPr>
          <p:spPr bwMode="auto">
            <a:xfrm>
              <a:off x="3648" y="230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0 </a:t>
              </a:r>
            </a:p>
          </p:txBody>
        </p:sp>
        <p:sp>
          <p:nvSpPr>
            <p:cNvPr id="165901" name="Text Box 13">
              <a:extLst>
                <a:ext uri="{FF2B5EF4-FFF2-40B4-BE49-F238E27FC236}">
                  <a16:creationId xmlns:a16="http://schemas.microsoft.com/office/drawing/2014/main" id="{65012D4D-66C1-4570-A908-1CEB5A08C184}"/>
                </a:ext>
              </a:extLst>
            </p:cNvPr>
            <p:cNvSpPr txBox="1">
              <a:spLocks noChangeArrowheads="1"/>
            </p:cNvSpPr>
            <p:nvPr/>
          </p:nvSpPr>
          <p:spPr bwMode="auto">
            <a:xfrm>
              <a:off x="3648" y="206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4 </a:t>
              </a:r>
            </a:p>
          </p:txBody>
        </p:sp>
        <p:sp>
          <p:nvSpPr>
            <p:cNvPr id="165902" name="Text Box 14">
              <a:extLst>
                <a:ext uri="{FF2B5EF4-FFF2-40B4-BE49-F238E27FC236}">
                  <a16:creationId xmlns:a16="http://schemas.microsoft.com/office/drawing/2014/main" id="{1CED47AF-47AA-435E-945A-22E4AC3420F3}"/>
                </a:ext>
              </a:extLst>
            </p:cNvPr>
            <p:cNvSpPr txBox="1">
              <a:spLocks noChangeArrowheads="1"/>
            </p:cNvSpPr>
            <p:nvPr/>
          </p:nvSpPr>
          <p:spPr bwMode="auto">
            <a:xfrm>
              <a:off x="3648" y="182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 8 </a:t>
              </a:r>
            </a:p>
          </p:txBody>
        </p:sp>
        <p:sp>
          <p:nvSpPr>
            <p:cNvPr id="165903" name="Text Box 15">
              <a:extLst>
                <a:ext uri="{FF2B5EF4-FFF2-40B4-BE49-F238E27FC236}">
                  <a16:creationId xmlns:a16="http://schemas.microsoft.com/office/drawing/2014/main" id="{113AB490-9604-48D6-B4CE-0968EB527781}"/>
                </a:ext>
              </a:extLst>
            </p:cNvPr>
            <p:cNvSpPr txBox="1">
              <a:spLocks noChangeArrowheads="1"/>
            </p:cNvSpPr>
            <p:nvPr/>
          </p:nvSpPr>
          <p:spPr bwMode="auto">
            <a:xfrm>
              <a:off x="3648" y="158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12 </a:t>
              </a:r>
            </a:p>
          </p:txBody>
        </p:sp>
        <p:sp>
          <p:nvSpPr>
            <p:cNvPr id="165904" name="Text Box 16">
              <a:extLst>
                <a:ext uri="{FF2B5EF4-FFF2-40B4-BE49-F238E27FC236}">
                  <a16:creationId xmlns:a16="http://schemas.microsoft.com/office/drawing/2014/main" id="{813D4D4C-7D83-4CE6-BDDB-70901301A2D5}"/>
                </a:ext>
              </a:extLst>
            </p:cNvPr>
            <p:cNvSpPr txBox="1">
              <a:spLocks noChangeArrowheads="1"/>
            </p:cNvSpPr>
            <p:nvPr/>
          </p:nvSpPr>
          <p:spPr bwMode="auto">
            <a:xfrm>
              <a:off x="3408" y="1056"/>
              <a:ext cx="532"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Offset</a:t>
              </a:r>
            </a:p>
          </p:txBody>
        </p:sp>
        <p:sp>
          <p:nvSpPr>
            <p:cNvPr id="165905" name="Text Box 17">
              <a:extLst>
                <a:ext uri="{FF2B5EF4-FFF2-40B4-BE49-F238E27FC236}">
                  <a16:creationId xmlns:a16="http://schemas.microsoft.com/office/drawing/2014/main" id="{6CF28D22-26D2-42B5-9EEF-6AFEA89B159C}"/>
                </a:ext>
              </a:extLst>
            </p:cNvPr>
            <p:cNvSpPr txBox="1">
              <a:spLocks noChangeArrowheads="1"/>
            </p:cNvSpPr>
            <p:nvPr/>
          </p:nvSpPr>
          <p:spPr bwMode="auto">
            <a:xfrm>
              <a:off x="4896" y="864"/>
              <a:ext cx="62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Stack</a:t>
              </a:r>
            </a:p>
          </p:txBody>
        </p:sp>
        <p:sp>
          <p:nvSpPr>
            <p:cNvPr id="165906" name="Rectangle 18">
              <a:extLst>
                <a:ext uri="{FF2B5EF4-FFF2-40B4-BE49-F238E27FC236}">
                  <a16:creationId xmlns:a16="http://schemas.microsoft.com/office/drawing/2014/main" id="{44641C31-FADE-4944-BBC6-68F7C83D1741}"/>
                </a:ext>
              </a:extLst>
            </p:cNvPr>
            <p:cNvSpPr>
              <a:spLocks noChangeArrowheads="1"/>
            </p:cNvSpPr>
            <p:nvPr/>
          </p:nvSpPr>
          <p:spPr bwMode="auto">
            <a:xfrm>
              <a:off x="3984" y="672"/>
              <a:ext cx="672" cy="672"/>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t>
              </a:r>
              <a:endParaRPr lang="en-US" altLang="en-US">
                <a:latin typeface="Courier New" panose="02070309020205020404" pitchFamily="49" charset="0"/>
              </a:endParaRPr>
            </a:p>
          </p:txBody>
        </p:sp>
        <p:sp>
          <p:nvSpPr>
            <p:cNvPr id="165907" name="Rectangle 19">
              <a:extLst>
                <a:ext uri="{FF2B5EF4-FFF2-40B4-BE49-F238E27FC236}">
                  <a16:creationId xmlns:a16="http://schemas.microsoft.com/office/drawing/2014/main" id="{364E6D96-6494-45DB-BA79-43909944203D}"/>
                </a:ext>
              </a:extLst>
            </p:cNvPr>
            <p:cNvSpPr>
              <a:spLocks noChangeArrowheads="1"/>
            </p:cNvSpPr>
            <p:nvPr/>
          </p:nvSpPr>
          <p:spPr bwMode="auto">
            <a:xfrm>
              <a:off x="3984" y="1344"/>
              <a:ext cx="672" cy="240"/>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z</a:t>
              </a:r>
            </a:p>
          </p:txBody>
        </p:sp>
        <p:sp>
          <p:nvSpPr>
            <p:cNvPr id="165908" name="Text Box 20">
              <a:extLst>
                <a:ext uri="{FF2B5EF4-FFF2-40B4-BE49-F238E27FC236}">
                  <a16:creationId xmlns:a16="http://schemas.microsoft.com/office/drawing/2014/main" id="{283B959D-6BDE-4503-A8A3-477CCFA58D09}"/>
                </a:ext>
              </a:extLst>
            </p:cNvPr>
            <p:cNvSpPr txBox="1">
              <a:spLocks noChangeArrowheads="1"/>
            </p:cNvSpPr>
            <p:nvPr/>
          </p:nvSpPr>
          <p:spPr bwMode="auto">
            <a:xfrm>
              <a:off x="3648" y="1344"/>
              <a:ext cx="375"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Courier New" panose="02070309020205020404" pitchFamily="49" charset="0"/>
                </a:rPr>
                <a:t>16 </a:t>
              </a:r>
            </a:p>
          </p:txBody>
        </p:sp>
      </p:grpSp>
      <p:grpSp>
        <p:nvGrpSpPr>
          <p:cNvPr id="21" name="Group 3">
            <a:extLst>
              <a:ext uri="{FF2B5EF4-FFF2-40B4-BE49-F238E27FC236}">
                <a16:creationId xmlns:a16="http://schemas.microsoft.com/office/drawing/2014/main" id="{E9B00A43-522C-473D-9476-AF6C79A3C2F0}"/>
              </a:ext>
            </a:extLst>
          </p:cNvPr>
          <p:cNvGrpSpPr/>
          <p:nvPr/>
        </p:nvGrpSpPr>
        <p:grpSpPr>
          <a:xfrm>
            <a:off x="1" y="0"/>
            <a:ext cx="9143999" cy="6726583"/>
            <a:chExt cx="12192001" cy="6860735"/>
          </a:xfrm>
        </p:grpSpPr>
        <p:pic>
          <p:nvPicPr>
            <p:cNvPr id="22" name="Picture 2" descr="KL Deemed to be University Logo">
              <a:extLst>
                <a:ext uri="{FF2B5EF4-FFF2-40B4-BE49-F238E27FC236}">
                  <a16:creationId xmlns:a16="http://schemas.microsoft.com/office/drawing/2014/main" id="{204ED58F-C428-46F8-8367-126ACEC22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95C92A1-8568-40F7-AC38-368EA0D33B4E}"/>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4" name="Rectangle 23">
              <a:extLst>
                <a:ext uri="{FF2B5EF4-FFF2-40B4-BE49-F238E27FC236}">
                  <a16:creationId xmlns:a16="http://schemas.microsoft.com/office/drawing/2014/main" id="{2B14822E-AE16-4815-BD3E-B503E675F90D}"/>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5" name="Rectangle 24">
              <a:extLst>
                <a:ext uri="{FF2B5EF4-FFF2-40B4-BE49-F238E27FC236}">
                  <a16:creationId xmlns:a16="http://schemas.microsoft.com/office/drawing/2014/main" id="{1931628B-DD66-4E3D-B501-CAAE6BB23615}"/>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6" name="Rectangle 25">
              <a:extLst>
                <a:ext uri="{FF2B5EF4-FFF2-40B4-BE49-F238E27FC236}">
                  <a16:creationId xmlns:a16="http://schemas.microsoft.com/office/drawing/2014/main" id="{CC40150A-C645-45AA-9C02-20F425D90EDE}"/>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7" name="Rectangle 26">
              <a:extLst>
                <a:ext uri="{FF2B5EF4-FFF2-40B4-BE49-F238E27FC236}">
                  <a16:creationId xmlns:a16="http://schemas.microsoft.com/office/drawing/2014/main" id="{6D912936-7D34-4A1F-8F07-F02E66984531}"/>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8" name="Rectangle 27">
              <a:extLst>
                <a:ext uri="{FF2B5EF4-FFF2-40B4-BE49-F238E27FC236}">
                  <a16:creationId xmlns:a16="http://schemas.microsoft.com/office/drawing/2014/main" id="{03DEDED4-C522-4D4F-8EB9-0A39CDB83ECF}"/>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9" name="Rectangle 28">
              <a:extLst>
                <a:ext uri="{FF2B5EF4-FFF2-40B4-BE49-F238E27FC236}">
                  <a16:creationId xmlns:a16="http://schemas.microsoft.com/office/drawing/2014/main" id="{9BA5167E-2B97-4203-B767-1402766813D5}"/>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제목 1"/>
          <p:cNvSpPr>
            <a:spLocks noGrp="1"/>
          </p:cNvSpPr>
          <p:nvPr>
            <p:ph type="title"/>
          </p:nvPr>
        </p:nvSpPr>
        <p:spPr>
          <a:xfrm>
            <a:off x="838200" y="211015"/>
            <a:ext cx="10515600" cy="703385"/>
          </a:xfrm>
        </p:spPr>
        <p:txBody>
          <a:bodyPr>
            <a:normAutofit/>
          </a:bodyPr>
          <a:lstStyle>
            <a:defPPr/>
          </a:lstStyle>
          <a:p>
            <a:r>
              <a:rPr lang="en-US" altLang="ko-KR" b="1"/>
              <a:t>Load-Linked and Store-Conditional (Cont.)</a:t>
            </a:r>
            <a:endParaRPr lang="ko-KR" altLang="en-US" b="1"/>
          </a:p>
        </p:txBody>
      </p:sp>
      <p:sp>
        <p:nvSpPr>
          <p:cNvPr id="20" name="Content Placeholder 19"/>
          <p:cNvSpPr txBox="1">
            <a:spLocks noGrp="1"/>
          </p:cNvSpPr>
          <p:nvPr>
            <p:ph idx="1"/>
          </p:nvPr>
        </p:nvSpPr>
        <p:spPr>
          <a:xfrm>
            <a:off x="407963" y="801858"/>
            <a:ext cx="11226018" cy="4151906"/>
          </a:xfrm>
          <a:prstGeom prst="rect">
            <a:avLst/>
          </a:prstGeom>
          <a:noFill/>
          <a:ln>
            <a:solidFill>
              <a:schemeClr val="tx1"/>
            </a:solidFill>
          </a:ln>
        </p:spPr>
        <p:txBody>
          <a:bodyPr wrap="square" rtlCol="0">
            <a:spAutoFit/>
          </a:bodyPr>
          <a:lstStyle>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while</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while</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b="1" err="1">
                <a:solidFill>
                  <a:prstClr val="black"/>
                </a:solidFill>
                <a:latin typeface="Courier New" panose="02070309020205020404" pitchFamily="49" charset="0"/>
                <a:ea typeface="맑은 고딕" pitchFamily="50" charset="-127"/>
                <a:cs typeface="Courier New" pitchFamily="49" charset="0"/>
              </a:rPr>
              <a:t>LoadLinked</a:t>
            </a:r>
            <a:r>
              <a:rPr lang="en-US" altLang="ko-KR" sz="1400">
                <a:solidFill>
                  <a:prstClr val="black"/>
                </a:solidFill>
                <a:latin typeface="Courier New" panose="02070309020205020404" pitchFamily="49" charset="0"/>
                <a:ea typeface="맑은 고딕" pitchFamily="50" charset="-127"/>
                <a:cs typeface="Courier New" pitchFamily="49" charset="0"/>
              </a:rPr>
              <a:t>(&amp;lock-&gt;flag)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00B0F0"/>
                </a:solidFill>
                <a:latin typeface="Courier New" panose="02070309020205020404" pitchFamily="49" charset="0"/>
                <a:ea typeface="맑은 고딕" pitchFamily="50" charset="-127"/>
                <a:cs typeface="Courier New" pitchFamily="49" charset="0"/>
              </a:rPr>
              <a:t>// spin until it’s zero</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if</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b="1" err="1">
                <a:solidFill>
                  <a:prstClr val="black"/>
                </a:solidFill>
                <a:latin typeface="Courier New" panose="02070309020205020404" pitchFamily="49" charset="0"/>
                <a:ea typeface="맑은 고딕" pitchFamily="50" charset="-127"/>
                <a:cs typeface="Courier New" pitchFamily="49" charset="0"/>
              </a:rPr>
              <a:t>StoreConditional</a:t>
            </a:r>
            <a:r>
              <a:rPr lang="en-US" altLang="ko-KR" sz="1400">
                <a:solidFill>
                  <a:prstClr val="black"/>
                </a:solidFill>
                <a:latin typeface="Courier New" panose="02070309020205020404" pitchFamily="49" charset="0"/>
                <a:ea typeface="맑은 고딕" pitchFamily="50" charset="-127"/>
                <a:cs typeface="Courier New" pitchFamily="49" charset="0"/>
              </a:rPr>
              <a:t>(&amp;lock-&gt;flag,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return</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if set-it-to-1 was a success: all done</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otherwise: try it all over again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unlock(lock_t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lock-&gt;flag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1" name="TextBox 20"/>
          <p:cNvSpPr txBox="1"/>
          <p:nvPr/>
        </p:nvSpPr>
        <p:spPr>
          <a:xfrm>
            <a:off x="1012874" y="5430129"/>
            <a:ext cx="7735589" cy="1169551"/>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a:solidFill>
                  <a:prstClr val="black"/>
                </a:solidFill>
                <a:latin typeface="Courier New" panose="02070309020205020404" pitchFamily="49" charset="0"/>
                <a:ea typeface="맑은 고딕" pitchFamily="50" charset="-127"/>
                <a:cs typeface="Courier New" pitchFamily="49" charset="0"/>
              </a:rPr>
              <a:t> 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chemeClr val="accent6">
                    <a:lumMod val="75000"/>
                  </a:schemeClr>
                </a:solidFill>
                <a:latin typeface="Courier New" panose="02070309020205020404" pitchFamily="49" charset="0"/>
                <a:ea typeface="맑은 고딕" pitchFamily="50" charset="-127"/>
                <a:cs typeface="Courier New" pitchFamily="49" charset="0"/>
              </a:rPr>
              <a:t>while</a:t>
            </a:r>
            <a:r>
              <a:rPr lang="en-US" altLang="ko-KR" sz="1400">
                <a:solidFill>
                  <a:prstClr val="black"/>
                </a:solidFill>
                <a:latin typeface="Courier New" panose="02070309020205020404" pitchFamily="49" charset="0"/>
                <a:ea typeface="맑은 고딕" pitchFamily="50" charset="-127"/>
                <a:cs typeface="Courier New" pitchFamily="49" charset="0"/>
              </a:rPr>
              <a:t> (LoadLinked(&amp;lock-&gt;flag)||!StoreConditional(&amp;lock-&gt;flag,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00B0F0"/>
                </a:solidFill>
                <a:latin typeface="Courier New" panose="02070309020205020404" pitchFamily="49" charset="0"/>
                <a:ea typeface="맑은 고딕" pitchFamily="50" charset="-127"/>
                <a:cs typeface="Courier New" pitchFamily="49" charset="0"/>
              </a:rPr>
              <a:t>// spin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p>
        </p:txBody>
      </p:sp>
      <p:sp>
        <p:nvSpPr>
          <p:cNvPr id="22" name="TextBox 21"/>
          <p:cNvSpPr txBox="1"/>
          <p:nvPr/>
        </p:nvSpPr>
        <p:spPr>
          <a:xfrm>
            <a:off x="2447778" y="5008098"/>
            <a:ext cx="3204342" cy="307777"/>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Using LL/SC To Build A Lock</a:t>
            </a:r>
            <a:endParaRPr lang="ko-KR" altLang="en-US" sz="1400" b="1">
              <a:solidFill>
                <a:prstClr val="black"/>
              </a:solidFill>
              <a:latin typeface="맑은 고딕" pitchFamily="50" charset="-127"/>
              <a:ea typeface="맑은 고딕" pitchFamily="50" charset="-127"/>
            </a:endParaRPr>
          </a:p>
        </p:txBody>
      </p:sp>
      <p:sp>
        <p:nvSpPr>
          <p:cNvPr id="23" name="TextBox 22"/>
          <p:cNvSpPr txBox="1"/>
          <p:nvPr/>
        </p:nvSpPr>
        <p:spPr>
          <a:xfrm>
            <a:off x="8918916" y="5514535"/>
            <a:ext cx="2799471" cy="523220"/>
          </a:xfrm>
          <a:prstGeom prst="rect">
            <a:avLst/>
          </a:prstGeom>
          <a:noFill/>
        </p:spPr>
        <p:txBody>
          <a:bodyPr wrap="square" rtlCol="0">
            <a:spAutoFit/>
          </a:bodyPr>
          <a:lstStyle>
            <a:defPPr>
              <a:defRPr lang="en-US"/>
            </a:defPPr>
          </a:lstStyle>
          <a:p>
            <a:pPr/>
            <a:r>
              <a:rPr lang="en-US" altLang="ko-KR" sz="1400" b="1">
                <a:solidFill>
                  <a:prstClr val="black"/>
                </a:solidFill>
                <a:latin typeface="맑은 고딕" pitchFamily="50" charset="-127"/>
                <a:ea typeface="맑은 고딕" pitchFamily="50" charset="-127"/>
              </a:rPr>
              <a:t>A more concise form of the </a:t>
            </a:r>
            <a:r>
              <a:rPr lang="en-US" altLang="ko-KR" sz="1400" b="1">
                <a:solidFill>
                  <a:prstClr val="black"/>
                </a:solidFill>
                <a:latin typeface="Courier New" panose="02070309020205020404" pitchFamily="49" charset="0"/>
                <a:ea typeface="맑은 고딕" pitchFamily="50" charset="-127"/>
                <a:cs typeface="Courier New" pitchFamily="49" charset="0"/>
              </a:rPr>
              <a:t>lock() </a:t>
            </a:r>
            <a:r>
              <a:rPr lang="en-US" altLang="ko-KR" sz="1400" b="1">
                <a:solidFill>
                  <a:prstClr val="black"/>
                </a:solidFill>
                <a:latin typeface="맑은 고딕" pitchFamily="50" charset="-127"/>
                <a:ea typeface="맑은 고딕" pitchFamily="50" charset="-127"/>
              </a:rPr>
              <a:t>using LL/SC</a:t>
            </a:r>
            <a:endParaRPr lang="ko-KR" altLang="en-US" sz="1400" b="1">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2492227589"/>
      </p:ext>
    </p:extLst>
  </p:cSld>
  <p:clrMapOvr>
    <a:masterClrMapping/>
  </p:clrMapOvr>
  <p:transition/>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86370" name="Rectangle 2">
            <a:extLst>
              <a:ext uri="{FF2B5EF4-FFF2-40B4-BE49-F238E27FC236}">
                <a16:creationId xmlns:a16="http://schemas.microsoft.com/office/drawing/2014/main" id="{78185B78-4C66-4B55-BA32-E503697133F3}"/>
              </a:ext>
            </a:extLst>
          </p:cNvPr>
          <p:cNvSpPr>
            <a:spLocks noGrp="1" noChangeArrowheads="1"/>
          </p:cNvSpPr>
          <p:nvPr>
            <p:ph type="title"/>
          </p:nvPr>
        </p:nvSpPr>
        <p:spPr>
          <a:xfrm>
            <a:off x="666750" y="285750"/>
            <a:ext cx="527367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Understanding </a:t>
            </a: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Courier New" panose="02070309020205020404" pitchFamily="49" charset="0"/>
              </a:rPr>
              <a:t>arith</a:t>
            </a:r>
            <a:endParaRPr lang="en-US" altLang="en-US"/>
          </a:p>
        </p:txBody>
      </p:sp>
      <p:sp>
        <p:nvSpPr>
          <p:cNvPr id="186371" name="Rectangle 3">
            <a:extLst>
              <a:ext uri="{FF2B5EF4-FFF2-40B4-BE49-F238E27FC236}">
                <a16:creationId xmlns:a16="http://schemas.microsoft.com/office/drawing/2014/main" id="{E1537DC8-0955-4691-893C-C0A25959D957}"/>
              </a:ext>
            </a:extLst>
          </p:cNvPr>
          <p:cNvSpPr>
            <a:spLocks noChangeArrowheads="1"/>
          </p:cNvSpPr>
          <p:nvPr/>
        </p:nvSpPr>
        <p:spPr bwMode="auto">
          <a:xfrm>
            <a:off x="304800" y="1600200"/>
            <a:ext cx="3429000" cy="3122613"/>
          </a:xfrm>
          <a:prstGeom prst="rect">
            <a:avLst/>
          </a:prstGeom>
          <a:solidFill>
            <a:srgbClr val="FFFF9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int arith</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x, int y, int z)</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x+y;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t2 = z+t1;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t3 = x+4;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t4 = y * 48;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t5 = t3 + t4;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rval = t2 * t5;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return rval;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86372" name="Rectangle 4">
            <a:extLst>
              <a:ext uri="{FF2B5EF4-FFF2-40B4-BE49-F238E27FC236}">
                <a16:creationId xmlns:a16="http://schemas.microsoft.com/office/drawing/2014/main" id="{AA0AD584-6B4A-42EA-A98A-03771E097900}"/>
              </a:ext>
            </a:extLst>
          </p:cNvPr>
          <p:cNvSpPr>
            <a:spLocks noChangeArrowheads="1"/>
          </p:cNvSpPr>
          <p:nvPr/>
        </p:nvSpPr>
        <p:spPr bwMode="auto">
          <a:xfrm>
            <a:off x="4419600" y="990600"/>
            <a:ext cx="4419600" cy="4483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228600"/>
                <a:tab pos="36576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228600"/>
                <a:tab pos="36576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eax = 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8(%ebp),%eax	</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edx = 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12(%ebp),%edx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ecx = x+y  (t1)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(%edx,%eax),%ecx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edx = 3*y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(%edx,%edx,2),%edx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edx = 48*y (t4)</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sall $4,%edx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ecx = z+t1 (t2)</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addl 16(%ebp),%ecx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eax = 4+t4+x (t5)</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leal 4(%edx,%eax),%eax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eax = t5*t2 (rval)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imull %ecx,%eax</a:t>
            </a:r>
          </a:p>
        </p:txBody>
      </p:sp>
      <p:sp>
        <p:nvSpPr>
          <p:cNvPr id="186389" name="Line 21">
            <a:extLst>
              <a:ext uri="{FF2B5EF4-FFF2-40B4-BE49-F238E27FC236}">
                <a16:creationId xmlns:a16="http://schemas.microsoft.com/office/drawing/2014/main" id="{306FD10D-8329-49C4-8C29-44C9A6CE51DE}"/>
              </a:ext>
            </a:extLst>
          </p:cNvPr>
          <p:cNvSpPr>
            <a:spLocks noChangeShapeType="1"/>
          </p:cNvSpPr>
          <p:nvPr/>
        </p:nvSpPr>
        <p:spPr bwMode="auto">
          <a:xfrm flipV="1">
            <a:off x="2667000" y="2514600"/>
            <a:ext cx="1752600" cy="76200"/>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nvGrpSpPr>
          <p:cNvPr id="186397" name="Group 29">
            <a:extLst>
              <a:ext uri="{FF2B5EF4-FFF2-40B4-BE49-F238E27FC236}">
                <a16:creationId xmlns:a16="http://schemas.microsoft.com/office/drawing/2014/main" id="{296F6005-6136-41B6-908F-3F75F921A21D}"/>
              </a:ext>
            </a:extLst>
          </p:cNvPr>
          <p:cNvGrpSpPr/>
          <p:nvPr/>
        </p:nvGrpSpPr>
        <p:grpSpPr>
          <a:xfrm>
            <a:off x="2895600" y="3124200"/>
            <a:ext cx="1752600" cy="457200"/>
            <a:chOff x="1824" y="1968"/>
            <a:chExt cx="1104" cy="288"/>
          </a:xfrm>
        </p:grpSpPr>
        <p:sp>
          <p:nvSpPr>
            <p:cNvPr id="186390" name="Line 22">
              <a:extLst>
                <a:ext uri="{FF2B5EF4-FFF2-40B4-BE49-F238E27FC236}">
                  <a16:creationId xmlns:a16="http://schemas.microsoft.com/office/drawing/2014/main" id="{6A9DC57B-623D-4A12-AE51-04EEFB49BB17}"/>
                </a:ext>
              </a:extLst>
            </p:cNvPr>
            <p:cNvSpPr>
              <a:spLocks noChangeShapeType="1"/>
            </p:cNvSpPr>
            <p:nvPr/>
          </p:nvSpPr>
          <p:spPr bwMode="auto">
            <a:xfrm flipV="1">
              <a:off x="1824" y="1968"/>
              <a:ext cx="1056" cy="144"/>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86392" name="Line 24">
              <a:extLst>
                <a:ext uri="{FF2B5EF4-FFF2-40B4-BE49-F238E27FC236}">
                  <a16:creationId xmlns:a16="http://schemas.microsoft.com/office/drawing/2014/main" id="{8A307ADA-FB27-4965-A5EB-674552472205}"/>
                </a:ext>
              </a:extLst>
            </p:cNvPr>
            <p:cNvSpPr>
              <a:spLocks noChangeShapeType="1"/>
            </p:cNvSpPr>
            <p:nvPr/>
          </p:nvSpPr>
          <p:spPr bwMode="auto">
            <a:xfrm>
              <a:off x="1824" y="2160"/>
              <a:ext cx="1104" cy="96"/>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sp>
        <p:nvSpPr>
          <p:cNvPr id="186393" name="Line 25">
            <a:extLst>
              <a:ext uri="{FF2B5EF4-FFF2-40B4-BE49-F238E27FC236}">
                <a16:creationId xmlns:a16="http://schemas.microsoft.com/office/drawing/2014/main" id="{709D44BF-C02B-42A4-BFAA-98E7930724CB}"/>
              </a:ext>
            </a:extLst>
          </p:cNvPr>
          <p:cNvSpPr>
            <a:spLocks noChangeShapeType="1"/>
          </p:cNvSpPr>
          <p:nvPr/>
        </p:nvSpPr>
        <p:spPr bwMode="auto">
          <a:xfrm>
            <a:off x="2819400" y="2895600"/>
            <a:ext cx="1752600" cy="1219200"/>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nvGrpSpPr>
          <p:cNvPr id="186399" name="Group 31">
            <a:extLst>
              <a:ext uri="{FF2B5EF4-FFF2-40B4-BE49-F238E27FC236}">
                <a16:creationId xmlns:a16="http://schemas.microsoft.com/office/drawing/2014/main" id="{0D7FB368-FB60-4708-9EB2-9DB031EF7656}"/>
              </a:ext>
            </a:extLst>
          </p:cNvPr>
          <p:cNvGrpSpPr/>
          <p:nvPr/>
        </p:nvGrpSpPr>
        <p:grpSpPr>
          <a:xfrm>
            <a:off x="2514600" y="3124200"/>
            <a:ext cx="1981200" cy="1600200"/>
            <a:chOff x="1584" y="1968"/>
            <a:chExt cx="1248" cy="1008"/>
          </a:xfrm>
        </p:grpSpPr>
        <p:sp>
          <p:nvSpPr>
            <p:cNvPr id="186394" name="Line 26">
              <a:extLst>
                <a:ext uri="{FF2B5EF4-FFF2-40B4-BE49-F238E27FC236}">
                  <a16:creationId xmlns:a16="http://schemas.microsoft.com/office/drawing/2014/main" id="{841374D4-A656-4BEE-A8C7-65D93F9CB482}"/>
                </a:ext>
              </a:extLst>
            </p:cNvPr>
            <p:cNvSpPr>
              <a:spLocks noChangeShapeType="1"/>
            </p:cNvSpPr>
            <p:nvPr/>
          </p:nvSpPr>
          <p:spPr bwMode="auto">
            <a:xfrm>
              <a:off x="1872" y="2352"/>
              <a:ext cx="960" cy="624"/>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86395" name="Line 27">
              <a:extLst>
                <a:ext uri="{FF2B5EF4-FFF2-40B4-BE49-F238E27FC236}">
                  <a16:creationId xmlns:a16="http://schemas.microsoft.com/office/drawing/2014/main" id="{3CFD46D6-5521-47AD-8A5A-4CDECB06A86A}"/>
                </a:ext>
              </a:extLst>
            </p:cNvPr>
            <p:cNvSpPr>
              <a:spLocks noChangeShapeType="1"/>
            </p:cNvSpPr>
            <p:nvPr/>
          </p:nvSpPr>
          <p:spPr bwMode="auto">
            <a:xfrm>
              <a:off x="1584" y="1968"/>
              <a:ext cx="1248" cy="1008"/>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sp>
        <p:nvSpPr>
          <p:cNvPr id="186396" name="Line 28">
            <a:extLst>
              <a:ext uri="{FF2B5EF4-FFF2-40B4-BE49-F238E27FC236}">
                <a16:creationId xmlns:a16="http://schemas.microsoft.com/office/drawing/2014/main" id="{A769D93E-B256-4B21-BCCB-9998494BFB50}"/>
              </a:ext>
            </a:extLst>
          </p:cNvPr>
          <p:cNvSpPr>
            <a:spLocks noChangeShapeType="1"/>
          </p:cNvSpPr>
          <p:nvPr/>
        </p:nvSpPr>
        <p:spPr bwMode="auto">
          <a:xfrm>
            <a:off x="3276600" y="4038600"/>
            <a:ext cx="1219200" cy="1219200"/>
          </a:xfrm>
          <a:prstGeom prst="line">
            <a:avLst/>
          </a:prstGeom>
          <a:noFill/>
          <a:ln w="3810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chemeClr val="tx2"/>
                  </a:outerShdw>
                </a:effectLst>
              </a14:hiddenEffects>
            </a:ext>
          </a:extLst>
        </p:spPr>
        <p:txBody>
          <a:bodyPr lIns="45720" rIns="45720" anchor="ctr">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nvGrpSpPr>
          <p:cNvPr id="14" name="Group 3">
            <a:extLst>
              <a:ext uri="{FF2B5EF4-FFF2-40B4-BE49-F238E27FC236}">
                <a16:creationId xmlns:a16="http://schemas.microsoft.com/office/drawing/2014/main" id="{F5583E6C-CAB3-4975-B68A-530FD683BFD6}"/>
              </a:ext>
            </a:extLst>
          </p:cNvPr>
          <p:cNvGrpSpPr/>
          <p:nvPr/>
        </p:nvGrpSpPr>
        <p:grpSpPr>
          <a:xfrm>
            <a:off x="1" y="0"/>
            <a:ext cx="9143999" cy="6726583"/>
            <a:chExt cx="12192001" cy="6860735"/>
          </a:xfrm>
        </p:grpSpPr>
        <p:pic>
          <p:nvPicPr>
            <p:cNvPr id="15" name="Picture 2" descr="KL Deemed to be University Logo">
              <a:extLst>
                <a:ext uri="{FF2B5EF4-FFF2-40B4-BE49-F238E27FC236}">
                  <a16:creationId xmlns:a16="http://schemas.microsoft.com/office/drawing/2014/main" id="{AEE371A5-4B8A-4C34-8091-CE9305A2A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F8FD7AF-E809-462D-9F00-DDB5E1D8D7D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3754D488-95AA-435E-B07F-8C356B4A6FF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60F015AC-82A7-4285-BF15-C82AB43DCB7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9" name="Rectangle 18">
              <a:extLst>
                <a:ext uri="{FF2B5EF4-FFF2-40B4-BE49-F238E27FC236}">
                  <a16:creationId xmlns:a16="http://schemas.microsoft.com/office/drawing/2014/main" id="{58688958-095C-4291-A06D-3C558A1F7F82}"/>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0" name="Rectangle 19">
              <a:extLst>
                <a:ext uri="{FF2B5EF4-FFF2-40B4-BE49-F238E27FC236}">
                  <a16:creationId xmlns:a16="http://schemas.microsoft.com/office/drawing/2014/main" id="{04716705-A18A-484E-B682-03CFAFB5155E}"/>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1" name="Rectangle 20">
              <a:extLst>
                <a:ext uri="{FF2B5EF4-FFF2-40B4-BE49-F238E27FC236}">
                  <a16:creationId xmlns:a16="http://schemas.microsoft.com/office/drawing/2014/main" id="{6914428C-7A18-4782-93A0-363F9B2D81B3}"/>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2" name="Rectangle 21">
              <a:extLst>
                <a:ext uri="{FF2B5EF4-FFF2-40B4-BE49-F238E27FC236}">
                  <a16:creationId xmlns:a16="http://schemas.microsoft.com/office/drawing/2014/main" id="{5A98B39A-0245-4883-94EC-57204965CA93}"/>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63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863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63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639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6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6914" name="Rectangle 2">
            <a:extLst>
              <a:ext uri="{FF2B5EF4-FFF2-40B4-BE49-F238E27FC236}">
                <a16:creationId xmlns:a16="http://schemas.microsoft.com/office/drawing/2014/main" id="{D7FD64FA-8434-404E-9365-7FE3A7C4BC8E}"/>
              </a:ext>
            </a:extLst>
          </p:cNvPr>
          <p:cNvSpPr>
            <a:spLocks noGrp="1" noChangeArrowheads="1"/>
          </p:cNvSpPr>
          <p:nvPr>
            <p:ph type="title"/>
          </p:nvPr>
        </p:nvSpPr>
        <p:spPr>
          <a:xfrm>
            <a:off x="331788" y="285750"/>
            <a:ext cx="5183187"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Another Example</a:t>
            </a:r>
          </a:p>
        </p:txBody>
      </p:sp>
      <p:sp>
        <p:nvSpPr>
          <p:cNvPr id="166915" name="Rectangle 3">
            <a:extLst>
              <a:ext uri="{FF2B5EF4-FFF2-40B4-BE49-F238E27FC236}">
                <a16:creationId xmlns:a16="http://schemas.microsoft.com/office/drawing/2014/main" id="{A2309CBB-B47A-4492-9C32-AF386E2ACFA2}"/>
              </a:ext>
            </a:extLst>
          </p:cNvPr>
          <p:cNvSpPr>
            <a:spLocks noChangeArrowheads="1"/>
          </p:cNvSpPr>
          <p:nvPr/>
        </p:nvSpPr>
        <p:spPr bwMode="auto">
          <a:xfrm>
            <a:off x="381000" y="1447800"/>
            <a:ext cx="3733800" cy="229870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int logical(int x, int 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t1 = x^y;</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t2 = t1 &gt;&gt; 17;</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mask = (1&lt;&lt;13) - 7;</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int rval = t2 &amp; mask;</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return rval;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a:t>
            </a:r>
          </a:p>
        </p:txBody>
      </p:sp>
      <p:sp>
        <p:nvSpPr>
          <p:cNvPr id="166916" name="Rectangle 4">
            <a:extLst>
              <a:ext uri="{FF2B5EF4-FFF2-40B4-BE49-F238E27FC236}">
                <a16:creationId xmlns:a16="http://schemas.microsoft.com/office/drawing/2014/main" id="{97840851-B4C0-47ED-AAA6-89FCB89D82DF}"/>
              </a:ext>
            </a:extLst>
          </p:cNvPr>
          <p:cNvSpPr>
            <a:spLocks noChangeArrowheads="1"/>
          </p:cNvSpPr>
          <p:nvPr/>
        </p:nvSpPr>
        <p:spPr bwMode="auto">
          <a:xfrm>
            <a:off x="4343400" y="1143000"/>
            <a:ext cx="4114800" cy="3384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4572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4572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logical:</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pushl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%esp,%ebp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xorl 12(%ebp),%eax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sarl $17,%eax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andl $8185,%eax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endParaRPr lang="en-US" altLang="en-US" sz="1800">
              <a:latin typeface="Courier New" panose="02070309020205020404" pitchFamily="49" charset="0"/>
            </a:endParaRP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%ebp,%esp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popl %ebp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ret</a:t>
            </a:r>
          </a:p>
        </p:txBody>
      </p:sp>
      <p:sp>
        <p:nvSpPr>
          <p:cNvPr id="166917" name="AutoShape 5">
            <a:extLst>
              <a:ext uri="{FF2B5EF4-FFF2-40B4-BE49-F238E27FC236}">
                <a16:creationId xmlns:a16="http://schemas.microsoft.com/office/drawing/2014/main" id="{036CD339-0F51-4682-893B-CF5BF53B1C57}"/>
              </a:ext>
            </a:extLst>
          </p:cNvPr>
          <p:cNvSpPr/>
          <p:nvPr/>
        </p:nvSpPr>
        <p:spPr bwMode="auto">
          <a:xfrm>
            <a:off x="7620000" y="2362200"/>
            <a:ext cx="304800" cy="1066800"/>
          </a:xfrm>
          <a:prstGeom prst="rightBrace">
            <a:avLst>
              <a:gd name="adj1" fmla="val 29167"/>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6918" name="Text Box 6">
            <a:extLst>
              <a:ext uri="{FF2B5EF4-FFF2-40B4-BE49-F238E27FC236}">
                <a16:creationId xmlns:a16="http://schemas.microsoft.com/office/drawing/2014/main" id="{65DAD712-22C7-432B-89E4-1A1AB74975A9}"/>
              </a:ext>
            </a:extLst>
          </p:cNvPr>
          <p:cNvSpPr txBox="1">
            <a:spLocks noChangeArrowheads="1"/>
          </p:cNvSpPr>
          <p:nvPr/>
        </p:nvSpPr>
        <p:spPr bwMode="auto">
          <a:xfrm>
            <a:off x="8001000" y="3276600"/>
            <a:ext cx="7556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Body</a:t>
            </a:r>
          </a:p>
        </p:txBody>
      </p:sp>
      <p:sp>
        <p:nvSpPr>
          <p:cNvPr id="166919" name="AutoShape 7">
            <a:extLst>
              <a:ext uri="{FF2B5EF4-FFF2-40B4-BE49-F238E27FC236}">
                <a16:creationId xmlns:a16="http://schemas.microsoft.com/office/drawing/2014/main" id="{8A9B68EA-A920-4E77-92BD-AD227622592B}"/>
              </a:ext>
            </a:extLst>
          </p:cNvPr>
          <p:cNvSpPr/>
          <p:nvPr/>
        </p:nvSpPr>
        <p:spPr bwMode="auto">
          <a:xfrm>
            <a:off x="7696200" y="1447800"/>
            <a:ext cx="228600" cy="457200"/>
          </a:xfrm>
          <a:prstGeom prst="rightBrace">
            <a:avLst>
              <a:gd name="adj1" fmla="val 16667"/>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6920" name="Text Box 8">
            <a:extLst>
              <a:ext uri="{FF2B5EF4-FFF2-40B4-BE49-F238E27FC236}">
                <a16:creationId xmlns:a16="http://schemas.microsoft.com/office/drawing/2014/main" id="{D1E62F18-90DB-4716-919D-6B586197C677}"/>
              </a:ext>
            </a:extLst>
          </p:cNvPr>
          <p:cNvSpPr txBox="1">
            <a:spLocks noChangeArrowheads="1"/>
          </p:cNvSpPr>
          <p:nvPr/>
        </p:nvSpPr>
        <p:spPr bwMode="auto">
          <a:xfrm>
            <a:off x="8001000" y="1371600"/>
            <a:ext cx="53975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Set</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Up</a:t>
            </a:r>
          </a:p>
        </p:txBody>
      </p:sp>
      <p:sp>
        <p:nvSpPr>
          <p:cNvPr id="166921" name="AutoShape 9">
            <a:extLst>
              <a:ext uri="{FF2B5EF4-FFF2-40B4-BE49-F238E27FC236}">
                <a16:creationId xmlns:a16="http://schemas.microsoft.com/office/drawing/2014/main" id="{F5D81309-69E0-4860-A6ED-14221CF83034}"/>
              </a:ext>
            </a:extLst>
          </p:cNvPr>
          <p:cNvSpPr/>
          <p:nvPr/>
        </p:nvSpPr>
        <p:spPr bwMode="auto">
          <a:xfrm>
            <a:off x="7620000" y="3733800"/>
            <a:ext cx="304800" cy="685800"/>
          </a:xfrm>
          <a:prstGeom prst="rightBrace">
            <a:avLst>
              <a:gd name="adj1" fmla="val 18750"/>
              <a:gd name="adj2" fmla="val 50000"/>
            </a:avLst>
          </a:prstGeom>
          <a:noFill/>
          <a:ln w="25400">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6922" name="Text Box 10">
            <a:extLst>
              <a:ext uri="{FF2B5EF4-FFF2-40B4-BE49-F238E27FC236}">
                <a16:creationId xmlns:a16="http://schemas.microsoft.com/office/drawing/2014/main" id="{B6E268D7-F184-477A-960E-F7A808CCF40B}"/>
              </a:ext>
            </a:extLst>
          </p:cNvPr>
          <p:cNvSpPr txBox="1">
            <a:spLocks noChangeArrowheads="1"/>
          </p:cNvSpPr>
          <p:nvPr/>
        </p:nvSpPr>
        <p:spPr bwMode="auto">
          <a:xfrm>
            <a:off x="8077200" y="3962400"/>
            <a:ext cx="85725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Finish</a:t>
            </a:r>
          </a:p>
        </p:txBody>
      </p:sp>
      <p:sp>
        <p:nvSpPr>
          <p:cNvPr id="166923" name="Rectangle 11">
            <a:extLst>
              <a:ext uri="{FF2B5EF4-FFF2-40B4-BE49-F238E27FC236}">
                <a16:creationId xmlns:a16="http://schemas.microsoft.com/office/drawing/2014/main" id="{B28E9050-3B0A-4409-B27B-2070B0DFCEDE}"/>
              </a:ext>
            </a:extLst>
          </p:cNvPr>
          <p:cNvSpPr>
            <a:spLocks noChangeArrowheads="1"/>
          </p:cNvSpPr>
          <p:nvPr/>
        </p:nvSpPr>
        <p:spPr bwMode="auto">
          <a:xfrm>
            <a:off x="1143000" y="4953000"/>
            <a:ext cx="6477000"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114300"/>
                <a:tab pos="3149600"/>
                <a:tab pos="49784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114300"/>
                <a:tab pos="3149600"/>
                <a:tab pos="49784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movl 8(%ebp),%eax	eax = 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xorl 12(%ebp),%eax	eax = x^y	(t1)</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sarl $17,%eax	eax = t1&gt;&gt;17	(t2)</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	andl $8185,%eax	eax = t2 &amp; 8185</a:t>
            </a:r>
          </a:p>
        </p:txBody>
      </p:sp>
      <p:sp>
        <p:nvSpPr>
          <p:cNvPr id="166924" name="Text Box 12">
            <a:extLst>
              <a:ext uri="{FF2B5EF4-FFF2-40B4-BE49-F238E27FC236}">
                <a16:creationId xmlns:a16="http://schemas.microsoft.com/office/drawing/2014/main" id="{09EEC49D-33B1-4222-9D0C-79A26EECD2D0}"/>
              </a:ext>
            </a:extLst>
          </p:cNvPr>
          <p:cNvSpPr txBox="1">
            <a:spLocks noChangeArrowheads="1"/>
          </p:cNvSpPr>
          <p:nvPr/>
        </p:nvSpPr>
        <p:spPr bwMode="auto">
          <a:xfrm>
            <a:off x="762000" y="4267200"/>
            <a:ext cx="2851150" cy="392113"/>
          </a:xfrm>
          <a:prstGeom prst="rect">
            <a:avLst/>
          </a:prstGeom>
          <a:noFill/>
          <a:ln w="254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2</a:t>
            </a:r>
            <a:r>
              <a:rPr kumimoji="0" lang="en-US" altLang="en-US" b="1" i="0" normalizeH="0" baseline="30000" noProof="0">
                <a:solidFill>
                  <a:srgbClr val="000066"/>
                </a:solidFill>
                <a:uLnTx/>
                <a:uFillTx/>
                <a:latin typeface="Helvetica" panose="020b0604020202020204" pitchFamily="34" charset="0"/>
                <a:ea typeface="+mn-ea"/>
                <a:cs typeface="+mn-cs"/>
              </a:rPr>
              <a:t>13</a:t>
            </a:r>
            <a:r>
              <a:rPr kumimoji="0" lang="en-US" altLang="en-US" b="1" i="0" normalizeH="0" noProof="0">
                <a:solidFill>
                  <a:srgbClr val="000066"/>
                </a:solidFill>
                <a:uLnTx/>
                <a:uFillTx/>
                <a:latin typeface="Helvetica" panose="020b0604020202020204" pitchFamily="34" charset="0"/>
                <a:ea typeface="+mn-ea"/>
                <a:cs typeface="+mn-cs"/>
              </a:rPr>
              <a:t> = 8192, 2</a:t>
            </a:r>
            <a:r>
              <a:rPr kumimoji="0" lang="en-US" altLang="en-US" b="1" i="0" normalizeH="0" baseline="30000" noProof="0">
                <a:solidFill>
                  <a:srgbClr val="000066"/>
                </a:solidFill>
                <a:uLnTx/>
                <a:uFillTx/>
                <a:latin typeface="Helvetica" panose="020b0604020202020204" pitchFamily="34" charset="0"/>
                <a:ea typeface="+mn-ea"/>
                <a:cs typeface="+mn-cs"/>
              </a:rPr>
              <a:t>13</a:t>
            </a:r>
            <a:r>
              <a:rPr kumimoji="0" lang="en-US" altLang="en-US" b="1" i="0" normalizeH="0" noProof="0">
                <a:solidFill>
                  <a:srgbClr val="000066"/>
                </a:solidFill>
                <a:uLnTx/>
                <a:uFillTx/>
                <a:latin typeface="Helvetica" panose="020b0604020202020204" pitchFamily="34" charset="0"/>
                <a:ea typeface="+mn-ea"/>
                <a:cs typeface="+mn-cs"/>
              </a:rPr>
              <a:t> – 7 = 8185</a:t>
            </a:r>
          </a:p>
        </p:txBody>
      </p:sp>
      <p:grpSp>
        <p:nvGrpSpPr>
          <p:cNvPr id="13" name="Group 3">
            <a:extLst>
              <a:ext uri="{FF2B5EF4-FFF2-40B4-BE49-F238E27FC236}">
                <a16:creationId xmlns:a16="http://schemas.microsoft.com/office/drawing/2014/main" id="{FE952D59-4E51-43ED-A673-BEC1C80F678B}"/>
              </a:ext>
            </a:extLst>
          </p:cNvPr>
          <p:cNvGrpSpPr/>
          <p:nvPr/>
        </p:nvGrpSpPr>
        <p:grpSpPr>
          <a:xfrm>
            <a:off x="1" y="0"/>
            <a:ext cx="9143999" cy="6726583"/>
            <a:chExt cx="12192001" cy="6860735"/>
          </a:xfrm>
        </p:grpSpPr>
        <p:pic>
          <p:nvPicPr>
            <p:cNvPr id="14" name="Picture 2" descr="KL Deemed to be University Logo">
              <a:extLst>
                <a:ext uri="{FF2B5EF4-FFF2-40B4-BE49-F238E27FC236}">
                  <a16:creationId xmlns:a16="http://schemas.microsoft.com/office/drawing/2014/main" id="{96BC0272-593C-4BE6-9B19-9A98DD619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10873769-9DC9-4971-838E-8630D0659765}"/>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E211AF25-C4BC-4F2D-B2C3-484924118A25}"/>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7" name="Rectangle 16">
              <a:extLst>
                <a:ext uri="{FF2B5EF4-FFF2-40B4-BE49-F238E27FC236}">
                  <a16:creationId xmlns:a16="http://schemas.microsoft.com/office/drawing/2014/main" id="{F16234F8-2AA7-4885-903B-4A6C54B0266C}"/>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8" name="Rectangle 17">
              <a:extLst>
                <a:ext uri="{FF2B5EF4-FFF2-40B4-BE49-F238E27FC236}">
                  <a16:creationId xmlns:a16="http://schemas.microsoft.com/office/drawing/2014/main" id="{876B168C-3B46-4F6B-9B9C-FEB9B77641A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9" name="Rectangle 18">
              <a:extLst>
                <a:ext uri="{FF2B5EF4-FFF2-40B4-BE49-F238E27FC236}">
                  <a16:creationId xmlns:a16="http://schemas.microsoft.com/office/drawing/2014/main" id="{EAE91BD3-A05C-4AC1-B153-63046B0C7BF9}"/>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0" name="Rectangle 19">
              <a:extLst>
                <a:ext uri="{FF2B5EF4-FFF2-40B4-BE49-F238E27FC236}">
                  <a16:creationId xmlns:a16="http://schemas.microsoft.com/office/drawing/2014/main" id="{5F0CEEF8-92BF-4626-B851-602A011C6AC0}"/>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1" name="Rectangle 20">
              <a:extLst>
                <a:ext uri="{FF2B5EF4-FFF2-40B4-BE49-F238E27FC236}">
                  <a16:creationId xmlns:a16="http://schemas.microsoft.com/office/drawing/2014/main" id="{3A6B45CD-93F2-4253-9E19-053DF9981314}"/>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7938" name="Rectangle 2">
            <a:extLst>
              <a:ext uri="{FF2B5EF4-FFF2-40B4-BE49-F238E27FC236}">
                <a16:creationId xmlns:a16="http://schemas.microsoft.com/office/drawing/2014/main" id="{4A687323-D9E8-4FB1-AA0E-EA6CA4B174C7}"/>
              </a:ext>
            </a:extLst>
          </p:cNvPr>
          <p:cNvSpPr>
            <a:spLocks noGrp="1" noChangeArrowheads="1"/>
          </p:cNvSpPr>
          <p:nvPr>
            <p:ph type="title"/>
          </p:nvPr>
        </p:nvSpPr>
        <p:spPr>
          <a:xfrm>
            <a:off x="1289050" y="304800"/>
            <a:ext cx="5260975"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CISC Properties</a:t>
            </a:r>
          </a:p>
        </p:txBody>
      </p:sp>
      <p:sp>
        <p:nvSpPr>
          <p:cNvPr id="167939" name="Rectangle 3">
            <a:extLst>
              <a:ext uri="{FF2B5EF4-FFF2-40B4-BE49-F238E27FC236}">
                <a16:creationId xmlns:a16="http://schemas.microsoft.com/office/drawing/2014/main" id="{CF8D9EE0-BFE1-4E80-9113-062E7B0AF474}"/>
              </a:ext>
            </a:extLst>
          </p:cNvPr>
          <p:cNvSpPr>
            <a:spLocks noGrp="1" noChangeArrowheads="1"/>
          </p:cNvSpPr>
          <p:nvPr>
            <p:ph type="body" idx="4294967295"/>
          </p:nvPr>
        </p:nvSpPr>
        <p:spPr>
          <a:xfrm>
            <a:off x="290513" y="1220788"/>
            <a:ext cx="8307387" cy="5224462"/>
          </a:xfrm>
        </p:spPr>
        <p:txBody>
          <a:bodyPr/>
          <a:lstStyle>
            <a:defPPr/>
          </a:lstStyle>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Instruction can reference different operand types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Immediate, register, memory</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Arithmetic operations can read/write memory</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Memory reference can involve complex computation</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Rb + S*Ri + D</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Useful for arithmetic expressions, too</a:t>
            </a:r>
          </a:p>
          <a:p>
            <a:pPr marL="385763" marR="0" lvl="0" indent="-385763" algn="l" defTabSz="914400" fontAlgn="base">
              <a:lnSpc>
                <a:spcPct val="95000"/>
              </a:lnSpc>
              <a:spcBef>
                <a:spcPct val="50000"/>
              </a:spcBef>
              <a:spcAft>
                <a:spcPct val="0"/>
              </a:spcAft>
              <a:buSzTx/>
              <a:buNone/>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Instructions can have varying lengths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IA32 instructions can range from 1 to 15 bytes</a:t>
            </a:r>
          </a:p>
          <a:p>
            <a:pPr marL="744538" marR="0" lvl="1" indent="-246063" algn="l" defTabSz="914400" fontAlgn="base">
              <a:lnSpc>
                <a:spcPct val="100000"/>
              </a:lnSpc>
              <a:spcBef>
                <a:spcPct val="25000"/>
              </a:spcBef>
              <a:spcAft>
                <a:spcPct val="0"/>
              </a:spcAft>
              <a:buSzPct val="75000"/>
              <a:buChar char="n"/>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endParaRPr lang="en-US" altLang="en-US"/>
          </a:p>
        </p:txBody>
      </p:sp>
      <p:grpSp>
        <p:nvGrpSpPr>
          <p:cNvPr id="4" name="Group 3">
            <a:extLst>
              <a:ext uri="{FF2B5EF4-FFF2-40B4-BE49-F238E27FC236}">
                <a16:creationId xmlns:a16="http://schemas.microsoft.com/office/drawing/2014/main" id="{5C19E4B9-D489-4C3A-8662-855E55EA3D6C}"/>
              </a:ext>
            </a:extLst>
          </p:cNvPr>
          <p:cNvGrpSpPr/>
          <p:nvPr/>
        </p:nvGrpSpPr>
        <p:grpSpPr>
          <a:xfrm>
            <a:off x="1" y="0"/>
            <a:ext cx="9143999" cy="6726583"/>
            <a:chExt cx="12192001" cy="6860735"/>
          </a:xfrm>
        </p:grpSpPr>
        <p:pic>
          <p:nvPicPr>
            <p:cNvPr id="5" name="Picture 2" descr="KL Deemed to be University Logo">
              <a:extLst>
                <a:ext uri="{FF2B5EF4-FFF2-40B4-BE49-F238E27FC236}">
                  <a16:creationId xmlns:a16="http://schemas.microsoft.com/office/drawing/2014/main" id="{284A7F02-9241-4818-A244-B6B3AD41C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BCD240-6E21-42C5-89DC-64DD5D81F156}"/>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7" name="Rectangle 6">
              <a:extLst>
                <a:ext uri="{FF2B5EF4-FFF2-40B4-BE49-F238E27FC236}">
                  <a16:creationId xmlns:a16="http://schemas.microsoft.com/office/drawing/2014/main" id="{B824DA01-1473-4953-AAD0-FEC069F7A631}"/>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8" name="Rectangle 7">
              <a:extLst>
                <a:ext uri="{FF2B5EF4-FFF2-40B4-BE49-F238E27FC236}">
                  <a16:creationId xmlns:a16="http://schemas.microsoft.com/office/drawing/2014/main" id="{AA5BAB17-B624-4347-9FD4-936D9BA921A2}"/>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9" name="Rectangle 8">
              <a:extLst>
                <a:ext uri="{FF2B5EF4-FFF2-40B4-BE49-F238E27FC236}">
                  <a16:creationId xmlns:a16="http://schemas.microsoft.com/office/drawing/2014/main" id="{438C7A3A-2E10-4F82-AC76-C6A039A354B6}"/>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0" name="Rectangle 9">
              <a:extLst>
                <a:ext uri="{FF2B5EF4-FFF2-40B4-BE49-F238E27FC236}">
                  <a16:creationId xmlns:a16="http://schemas.microsoft.com/office/drawing/2014/main" id="{A8CC13BD-DFC9-4A31-A32E-E65804620E8F}"/>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AB0E018C-2C34-405E-8EDA-5ED7307DEE1E}"/>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92AC9F3B-3E63-4262-BB0A-018B24A9A63B}"/>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68962" name="Rectangle 2">
            <a:extLst>
              <a:ext uri="{FF2B5EF4-FFF2-40B4-BE49-F238E27FC236}">
                <a16:creationId xmlns:a16="http://schemas.microsoft.com/office/drawing/2014/main" id="{CA87886F-B65A-4C5E-A266-DFD6886E9460}"/>
              </a:ext>
            </a:extLst>
          </p:cNvPr>
          <p:cNvSpPr>
            <a:spLocks noGrp="1" noChangeArrowheads="1"/>
          </p:cNvSpPr>
          <p:nvPr>
            <p:ph type="title"/>
          </p:nvPr>
        </p:nvSpPr>
        <p:spPr>
          <a:xfrm>
            <a:off x="331788" y="285750"/>
            <a:ext cx="7669212" cy="555625"/>
          </a:xfrm>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Summary: Abstract Machines</a:t>
            </a:r>
          </a:p>
        </p:txBody>
      </p:sp>
      <p:sp>
        <p:nvSpPr>
          <p:cNvPr id="168963" name="Rectangle 3">
            <a:extLst>
              <a:ext uri="{FF2B5EF4-FFF2-40B4-BE49-F238E27FC236}">
                <a16:creationId xmlns:a16="http://schemas.microsoft.com/office/drawing/2014/main" id="{CE162C52-20C3-4937-8D1B-5E5AE433450B}"/>
              </a:ext>
            </a:extLst>
          </p:cNvPr>
          <p:cNvSpPr>
            <a:spLocks noChangeArrowheads="1"/>
          </p:cNvSpPr>
          <p:nvPr/>
        </p:nvSpPr>
        <p:spPr bwMode="auto">
          <a:xfrm>
            <a:off x="6554788" y="2187575"/>
            <a:ext cx="1797050" cy="146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1) loops</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2) conditionals</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3) </a:t>
            </a:r>
            <a:r>
              <a:rPr kumimoji="0" lang="en-US" altLang="en-US" b="1" i="0" normalizeH="0" noProof="0">
                <a:solidFill>
                  <a:srgbClr val="000066"/>
                </a:solidFill>
                <a:uLnTx/>
                <a:uFillTx/>
                <a:latin typeface="Courier New" panose="02070309020205020404" pitchFamily="49" charset="0"/>
              </a:rPr>
              <a:t>switch</a:t>
            </a:r>
            <a:endParaRPr lang="en-US" altLang="en-US"/>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4) Proc. call</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5) Proc. return</a:t>
            </a:r>
          </a:p>
        </p:txBody>
      </p:sp>
      <p:sp>
        <p:nvSpPr>
          <p:cNvPr id="168964" name="Rectangle 4">
            <a:extLst>
              <a:ext uri="{FF2B5EF4-FFF2-40B4-BE49-F238E27FC236}">
                <a16:creationId xmlns:a16="http://schemas.microsoft.com/office/drawing/2014/main" id="{F1395AE2-FD3D-475F-B5D8-F01EAAC209A7}"/>
              </a:ext>
            </a:extLst>
          </p:cNvPr>
          <p:cNvSpPr>
            <a:spLocks noChangeArrowheads="1"/>
          </p:cNvSpPr>
          <p:nvPr/>
        </p:nvSpPr>
        <p:spPr bwMode="auto">
          <a:xfrm>
            <a:off x="990600" y="1600200"/>
            <a:ext cx="2535238" cy="4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Machine Models</a:t>
            </a:r>
          </a:p>
        </p:txBody>
      </p:sp>
      <p:sp>
        <p:nvSpPr>
          <p:cNvPr id="168965" name="Rectangle 5">
            <a:extLst>
              <a:ext uri="{FF2B5EF4-FFF2-40B4-BE49-F238E27FC236}">
                <a16:creationId xmlns:a16="http://schemas.microsoft.com/office/drawing/2014/main" id="{561D0626-4EE0-4E38-B75D-38122C632A11}"/>
              </a:ext>
            </a:extLst>
          </p:cNvPr>
          <p:cNvSpPr>
            <a:spLocks noChangeArrowheads="1"/>
          </p:cNvSpPr>
          <p:nvPr/>
        </p:nvSpPr>
        <p:spPr bwMode="auto">
          <a:xfrm>
            <a:off x="4192588" y="1624013"/>
            <a:ext cx="927100" cy="4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Data </a:t>
            </a:r>
          </a:p>
        </p:txBody>
      </p:sp>
      <p:sp>
        <p:nvSpPr>
          <p:cNvPr id="168966" name="Rectangle 6">
            <a:extLst>
              <a:ext uri="{FF2B5EF4-FFF2-40B4-BE49-F238E27FC236}">
                <a16:creationId xmlns:a16="http://schemas.microsoft.com/office/drawing/2014/main" id="{5A0F9FAE-E117-4639-8DF3-9D36D90F86BA}"/>
              </a:ext>
            </a:extLst>
          </p:cNvPr>
          <p:cNvSpPr>
            <a:spLocks noChangeArrowheads="1"/>
          </p:cNvSpPr>
          <p:nvPr/>
        </p:nvSpPr>
        <p:spPr bwMode="auto">
          <a:xfrm>
            <a:off x="6554788" y="1624013"/>
            <a:ext cx="1349375" cy="4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Control </a:t>
            </a:r>
          </a:p>
        </p:txBody>
      </p:sp>
      <p:sp>
        <p:nvSpPr>
          <p:cNvPr id="168967" name="Rectangle 7">
            <a:extLst>
              <a:ext uri="{FF2B5EF4-FFF2-40B4-BE49-F238E27FC236}">
                <a16:creationId xmlns:a16="http://schemas.microsoft.com/office/drawing/2014/main" id="{B1DA6C7E-3BEE-41AC-80DF-9355C1058867}"/>
              </a:ext>
            </a:extLst>
          </p:cNvPr>
          <p:cNvSpPr>
            <a:spLocks noChangeArrowheads="1"/>
          </p:cNvSpPr>
          <p:nvPr/>
        </p:nvSpPr>
        <p:spPr bwMode="auto">
          <a:xfrm>
            <a:off x="4116388" y="2197100"/>
            <a:ext cx="1958975" cy="146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1) </a:t>
            </a:r>
            <a:r>
              <a:rPr kumimoji="0" lang="en-US" altLang="en-US" b="1" i="0" normalizeH="0" noProof="0">
                <a:solidFill>
                  <a:srgbClr val="000066"/>
                </a:solidFill>
                <a:uLnTx/>
                <a:uFillTx/>
                <a:latin typeface="Courier New" panose="02070309020205020404" pitchFamily="49" charset="0"/>
              </a:rPr>
              <a:t>char</a:t>
            </a:r>
            <a:endParaRPr lang="en-US" altLang="en-US"/>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2) </a:t>
            </a:r>
            <a:r>
              <a:rPr kumimoji="0" lang="en-US" altLang="en-US" b="1" i="0" normalizeH="0" noProof="0">
                <a:solidFill>
                  <a:srgbClr val="000066"/>
                </a:solidFill>
                <a:uLnTx/>
                <a:uFillTx/>
                <a:latin typeface="Courier New" panose="02070309020205020404" pitchFamily="49" charset="0"/>
              </a:rPr>
              <a:t>int</a:t>
            </a:r>
            <a:r>
              <a:rPr kumimoji="0" lang="en-US" altLang="en-US" b="1" i="0" normalizeH="0" noProof="0">
                <a:solidFill>
                  <a:srgbClr val="000066"/>
                </a:solidFill>
                <a:uLnTx/>
                <a:uFillTx/>
                <a:latin typeface="Helvetica" panose="020b0604020202020204" pitchFamily="34" charset="0"/>
                <a:ea typeface="+mn-ea"/>
                <a:cs typeface="+mn-cs"/>
              </a:rPr>
              <a:t>, </a:t>
            </a:r>
            <a:r>
              <a:rPr kumimoji="0" lang="en-US" altLang="en-US" b="1" i="0" normalizeH="0" noProof="0">
                <a:solidFill>
                  <a:srgbClr val="000066"/>
                </a:solidFill>
                <a:uLnTx/>
                <a:uFillTx/>
                <a:latin typeface="Courier New" panose="02070309020205020404" pitchFamily="49" charset="0"/>
              </a:rPr>
              <a:t>float</a:t>
            </a:r>
            <a:endParaRPr lang="en-US" altLang="en-US"/>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3) </a:t>
            </a:r>
            <a:r>
              <a:rPr kumimoji="0" lang="en-US" altLang="en-US" b="1" i="0" normalizeH="0" noProof="0">
                <a:solidFill>
                  <a:srgbClr val="000066"/>
                </a:solidFill>
                <a:uLnTx/>
                <a:uFillTx/>
                <a:latin typeface="Courier New" panose="02070309020205020404" pitchFamily="49" charset="0"/>
              </a:rPr>
              <a:t>double</a:t>
            </a:r>
            <a:endParaRPr lang="en-US" altLang="en-US"/>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4) </a:t>
            </a:r>
            <a:r>
              <a:rPr kumimoji="0" lang="en-US" altLang="en-US" b="1" i="0" normalizeH="0" noProof="0">
                <a:solidFill>
                  <a:srgbClr val="000066"/>
                </a:solidFill>
                <a:uLnTx/>
                <a:uFillTx/>
                <a:latin typeface="Courier New" panose="02070309020205020404" pitchFamily="49" charset="0"/>
              </a:rPr>
              <a:t>struct</a:t>
            </a:r>
            <a:r>
              <a:rPr kumimoji="0" lang="en-US" altLang="en-US" b="1" i="0" normalizeH="0" noProof="0">
                <a:solidFill>
                  <a:srgbClr val="000066"/>
                </a:solidFill>
                <a:uLnTx/>
                <a:uFillTx/>
                <a:latin typeface="Helvetica" panose="020b0604020202020204" pitchFamily="34" charset="0"/>
                <a:ea typeface="+mn-ea"/>
                <a:cs typeface="+mn-cs"/>
              </a:rPr>
              <a:t>, array</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5) pointer</a:t>
            </a:r>
          </a:p>
        </p:txBody>
      </p:sp>
      <p:grpSp>
        <p:nvGrpSpPr>
          <p:cNvPr id="168968" name="Group 8">
            <a:extLst>
              <a:ext uri="{FF2B5EF4-FFF2-40B4-BE49-F238E27FC236}">
                <a16:creationId xmlns:a16="http://schemas.microsoft.com/office/drawing/2014/main" id="{0C1EE374-0D44-4584-896A-B5D414FFAD57}"/>
              </a:ext>
            </a:extLst>
          </p:cNvPr>
          <p:cNvGrpSpPr/>
          <p:nvPr/>
        </p:nvGrpSpPr>
        <p:grpSpPr>
          <a:xfrm>
            <a:off x="1379538" y="2673350"/>
            <a:ext cx="1946275" cy="395288"/>
            <a:chOff x="869" y="1684"/>
            <a:chExt cx="1226" cy="249"/>
          </a:xfrm>
        </p:grpSpPr>
        <p:sp>
          <p:nvSpPr>
            <p:cNvPr id="168969" name="Rectangle 9">
              <a:extLst>
                <a:ext uri="{FF2B5EF4-FFF2-40B4-BE49-F238E27FC236}">
                  <a16:creationId xmlns:a16="http://schemas.microsoft.com/office/drawing/2014/main" id="{22967F04-564E-462C-A77A-ED2CB74617B0}"/>
                </a:ext>
              </a:extLst>
            </p:cNvPr>
            <p:cNvSpPr>
              <a:spLocks noChangeArrowheads="1"/>
            </p:cNvSpPr>
            <p:nvPr/>
          </p:nvSpPr>
          <p:spPr bwMode="auto">
            <a:xfrm>
              <a:off x="869" y="1684"/>
              <a:ext cx="470" cy="249"/>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mem</a:t>
              </a:r>
            </a:p>
          </p:txBody>
        </p:sp>
        <p:sp>
          <p:nvSpPr>
            <p:cNvPr id="168970" name="Rectangle 10">
              <a:extLst>
                <a:ext uri="{FF2B5EF4-FFF2-40B4-BE49-F238E27FC236}">
                  <a16:creationId xmlns:a16="http://schemas.microsoft.com/office/drawing/2014/main" id="{F0FF9244-EA05-47F6-A312-8AADC9B6B7B9}"/>
                </a:ext>
              </a:extLst>
            </p:cNvPr>
            <p:cNvSpPr>
              <a:spLocks noChangeArrowheads="1"/>
            </p:cNvSpPr>
            <p:nvPr/>
          </p:nvSpPr>
          <p:spPr bwMode="auto">
            <a:xfrm>
              <a:off x="1649" y="1684"/>
              <a:ext cx="446" cy="249"/>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proc</a:t>
              </a:r>
            </a:p>
          </p:txBody>
        </p:sp>
        <p:sp>
          <p:nvSpPr>
            <p:cNvPr id="168971" name="Line 11">
              <a:extLst>
                <a:ext uri="{FF2B5EF4-FFF2-40B4-BE49-F238E27FC236}">
                  <a16:creationId xmlns:a16="http://schemas.microsoft.com/office/drawing/2014/main" id="{9F111FC4-7A50-45D2-B7EF-19F5393ABE0B}"/>
                </a:ext>
              </a:extLst>
            </p:cNvPr>
            <p:cNvSpPr>
              <a:spLocks noChangeShapeType="1"/>
            </p:cNvSpPr>
            <p:nvPr/>
          </p:nvSpPr>
          <p:spPr bwMode="auto">
            <a:xfrm>
              <a:off x="1348" y="1824"/>
              <a:ext cx="28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grpSp>
      <p:sp>
        <p:nvSpPr>
          <p:cNvPr id="168972" name="Rectangle 12">
            <a:extLst>
              <a:ext uri="{FF2B5EF4-FFF2-40B4-BE49-F238E27FC236}">
                <a16:creationId xmlns:a16="http://schemas.microsoft.com/office/drawing/2014/main" id="{87086C99-212C-4D7E-AD9E-5C484F0D311B}"/>
              </a:ext>
            </a:extLst>
          </p:cNvPr>
          <p:cNvSpPr>
            <a:spLocks noChangeArrowheads="1"/>
          </p:cNvSpPr>
          <p:nvPr/>
        </p:nvSpPr>
        <p:spPr bwMode="auto">
          <a:xfrm>
            <a:off x="2181225" y="2125663"/>
            <a:ext cx="40481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C</a:t>
            </a:r>
          </a:p>
        </p:txBody>
      </p:sp>
      <p:sp>
        <p:nvSpPr>
          <p:cNvPr id="168979" name="Rectangle 19">
            <a:extLst>
              <a:ext uri="{FF2B5EF4-FFF2-40B4-BE49-F238E27FC236}">
                <a16:creationId xmlns:a16="http://schemas.microsoft.com/office/drawing/2014/main" id="{C3D1D29A-ACC7-4081-9EC7-9153CC91E4CD}"/>
              </a:ext>
            </a:extLst>
          </p:cNvPr>
          <p:cNvSpPr>
            <a:spLocks noChangeArrowheads="1"/>
          </p:cNvSpPr>
          <p:nvPr/>
        </p:nvSpPr>
        <p:spPr bwMode="auto">
          <a:xfrm>
            <a:off x="1524000" y="4267200"/>
            <a:ext cx="1620838" cy="4540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Assembly</a:t>
            </a:r>
          </a:p>
        </p:txBody>
      </p:sp>
      <p:sp>
        <p:nvSpPr>
          <p:cNvPr id="168980" name="Rectangle 20">
            <a:extLst>
              <a:ext uri="{FF2B5EF4-FFF2-40B4-BE49-F238E27FC236}">
                <a16:creationId xmlns:a16="http://schemas.microsoft.com/office/drawing/2014/main" id="{376B7AEA-8251-401C-9CF4-969AE8D6F02F}"/>
              </a:ext>
            </a:extLst>
          </p:cNvPr>
          <p:cNvSpPr>
            <a:spLocks noChangeArrowheads="1"/>
          </p:cNvSpPr>
          <p:nvPr/>
        </p:nvSpPr>
        <p:spPr bwMode="auto">
          <a:xfrm>
            <a:off x="4116388" y="4549775"/>
            <a:ext cx="3346450" cy="1465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1) byte</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2) 2-byte word</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3) 4-byte long word</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4) contiguous byte allocation</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5) address of initial byte</a:t>
            </a:r>
          </a:p>
        </p:txBody>
      </p:sp>
      <p:sp>
        <p:nvSpPr>
          <p:cNvPr id="168981" name="Rectangle 21">
            <a:extLst>
              <a:ext uri="{FF2B5EF4-FFF2-40B4-BE49-F238E27FC236}">
                <a16:creationId xmlns:a16="http://schemas.microsoft.com/office/drawing/2014/main" id="{4FFA2947-4833-4321-A8AC-536F03A338B1}"/>
              </a:ext>
            </a:extLst>
          </p:cNvPr>
          <p:cNvSpPr>
            <a:spLocks noChangeArrowheads="1"/>
          </p:cNvSpPr>
          <p:nvPr/>
        </p:nvSpPr>
        <p:spPr bwMode="auto">
          <a:xfrm>
            <a:off x="6554788" y="4573588"/>
            <a:ext cx="1822450" cy="9159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3) branch/jump</a:t>
            </a:r>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4) </a:t>
            </a:r>
            <a:r>
              <a:rPr kumimoji="0" lang="en-US" altLang="en-US" b="1" i="0" normalizeH="0" noProof="0">
                <a:solidFill>
                  <a:srgbClr val="000066"/>
                </a:solidFill>
                <a:uLnTx/>
                <a:uFillTx/>
                <a:latin typeface="Courier New" panose="02070309020205020404" pitchFamily="49" charset="0"/>
              </a:rPr>
              <a:t>call</a:t>
            </a:r>
            <a:endParaRPr lang="en-US" altLang="en-US"/>
          </a:p>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5) </a:t>
            </a:r>
            <a:r>
              <a:rPr kumimoji="0" lang="en-US" altLang="en-US" b="1" i="0" normalizeH="0" noProof="0">
                <a:solidFill>
                  <a:srgbClr val="000066"/>
                </a:solidFill>
                <a:uLnTx/>
                <a:uFillTx/>
                <a:latin typeface="Courier New" panose="02070309020205020404" pitchFamily="49" charset="0"/>
              </a:rPr>
              <a:t>ret</a:t>
            </a:r>
            <a:endParaRPr lang="en-US" altLang="en-US"/>
          </a:p>
        </p:txBody>
      </p:sp>
      <p:grpSp>
        <p:nvGrpSpPr>
          <p:cNvPr id="168984" name="Group 24">
            <a:extLst>
              <a:ext uri="{FF2B5EF4-FFF2-40B4-BE49-F238E27FC236}">
                <a16:creationId xmlns:a16="http://schemas.microsoft.com/office/drawing/2014/main" id="{C5C3F8CE-4DD9-49F7-A169-65F56839CD52}"/>
              </a:ext>
            </a:extLst>
          </p:cNvPr>
          <p:cNvGrpSpPr/>
          <p:nvPr/>
        </p:nvGrpSpPr>
        <p:grpSpPr>
          <a:xfrm>
            <a:off x="609600" y="4876800"/>
            <a:ext cx="3338513" cy="1365250"/>
            <a:chOff x="293" y="3124"/>
            <a:chExt cx="2103" cy="860"/>
          </a:xfrm>
        </p:grpSpPr>
        <p:sp>
          <p:nvSpPr>
            <p:cNvPr id="168973" name="Rectangle 13">
              <a:extLst>
                <a:ext uri="{FF2B5EF4-FFF2-40B4-BE49-F238E27FC236}">
                  <a16:creationId xmlns:a16="http://schemas.microsoft.com/office/drawing/2014/main" id="{2E4C4C62-B409-42A3-9CEC-432FB6E7BF39}"/>
                </a:ext>
              </a:extLst>
            </p:cNvPr>
            <p:cNvSpPr>
              <a:spLocks noChangeArrowheads="1"/>
            </p:cNvSpPr>
            <p:nvPr/>
          </p:nvSpPr>
          <p:spPr bwMode="auto">
            <a:xfrm>
              <a:off x="293" y="3220"/>
              <a:ext cx="470" cy="716"/>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mem</a:t>
              </a:r>
            </a:p>
          </p:txBody>
        </p:sp>
        <p:sp>
          <p:nvSpPr>
            <p:cNvPr id="168974" name="Rectangle 14">
              <a:extLst>
                <a:ext uri="{FF2B5EF4-FFF2-40B4-BE49-F238E27FC236}">
                  <a16:creationId xmlns:a16="http://schemas.microsoft.com/office/drawing/2014/main" id="{976C58A5-1F83-4F18-90FB-CB168225B88A}"/>
                </a:ext>
              </a:extLst>
            </p:cNvPr>
            <p:cNvSpPr>
              <a:spLocks noChangeArrowheads="1"/>
            </p:cNvSpPr>
            <p:nvPr/>
          </p:nvSpPr>
          <p:spPr bwMode="auto">
            <a:xfrm>
              <a:off x="1056" y="3220"/>
              <a:ext cx="480" cy="249"/>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regs</a:t>
              </a:r>
            </a:p>
          </p:txBody>
        </p:sp>
        <p:sp>
          <p:nvSpPr>
            <p:cNvPr id="168975" name="Line 15">
              <a:extLst>
                <a:ext uri="{FF2B5EF4-FFF2-40B4-BE49-F238E27FC236}">
                  <a16:creationId xmlns:a16="http://schemas.microsoft.com/office/drawing/2014/main" id="{DC364907-D79C-434D-9044-569E17C30623}"/>
                </a:ext>
              </a:extLst>
            </p:cNvPr>
            <p:cNvSpPr>
              <a:spLocks noChangeShapeType="1"/>
            </p:cNvSpPr>
            <p:nvPr/>
          </p:nvSpPr>
          <p:spPr bwMode="auto">
            <a:xfrm>
              <a:off x="772" y="3360"/>
              <a:ext cx="18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8976" name="Rectangle 16">
              <a:extLst>
                <a:ext uri="{FF2B5EF4-FFF2-40B4-BE49-F238E27FC236}">
                  <a16:creationId xmlns:a16="http://schemas.microsoft.com/office/drawing/2014/main" id="{D2EEB9F4-B2AA-4CCD-B4F4-46715FAE50A0}"/>
                </a:ext>
              </a:extLst>
            </p:cNvPr>
            <p:cNvSpPr>
              <a:spLocks noChangeArrowheads="1"/>
            </p:cNvSpPr>
            <p:nvPr/>
          </p:nvSpPr>
          <p:spPr bwMode="auto">
            <a:xfrm>
              <a:off x="1824" y="3220"/>
              <a:ext cx="411" cy="249"/>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alu</a:t>
              </a:r>
            </a:p>
          </p:txBody>
        </p:sp>
        <p:sp>
          <p:nvSpPr>
            <p:cNvPr id="168977" name="Rectangle 17">
              <a:extLst>
                <a:ext uri="{FF2B5EF4-FFF2-40B4-BE49-F238E27FC236}">
                  <a16:creationId xmlns:a16="http://schemas.microsoft.com/office/drawing/2014/main" id="{17CE556A-AA0D-4753-887E-BF2D5D16D1A6}"/>
                </a:ext>
              </a:extLst>
            </p:cNvPr>
            <p:cNvSpPr>
              <a:spLocks noChangeArrowheads="1"/>
            </p:cNvSpPr>
            <p:nvPr/>
          </p:nvSpPr>
          <p:spPr bwMode="auto">
            <a:xfrm>
              <a:off x="964" y="3124"/>
              <a:ext cx="1432" cy="86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9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endParaRPr lang="en-US"/>
            </a:p>
          </p:txBody>
        </p:sp>
        <p:sp>
          <p:nvSpPr>
            <p:cNvPr id="168978" name="Rectangle 18">
              <a:extLst>
                <a:ext uri="{FF2B5EF4-FFF2-40B4-BE49-F238E27FC236}">
                  <a16:creationId xmlns:a16="http://schemas.microsoft.com/office/drawing/2014/main" id="{A96D9FD6-80CA-4302-8BA0-DCADB0996ABE}"/>
                </a:ext>
              </a:extLst>
            </p:cNvPr>
            <p:cNvSpPr>
              <a:spLocks noChangeArrowheads="1"/>
            </p:cNvSpPr>
            <p:nvPr/>
          </p:nvSpPr>
          <p:spPr bwMode="auto">
            <a:xfrm>
              <a:off x="1536" y="3600"/>
              <a:ext cx="810"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processor</a:t>
              </a:r>
              <a:endParaRPr lang="en-US" altLang="en-US" b="0">
                <a:latin typeface="Courier" pitchFamily="49" charset="0"/>
              </a:endParaRPr>
            </a:p>
          </p:txBody>
        </p:sp>
        <p:sp>
          <p:nvSpPr>
            <p:cNvPr id="168982" name="Rectangle 22">
              <a:extLst>
                <a:ext uri="{FF2B5EF4-FFF2-40B4-BE49-F238E27FC236}">
                  <a16:creationId xmlns:a16="http://schemas.microsoft.com/office/drawing/2014/main" id="{C7493E08-D088-412F-BC01-AE9821006CBF}"/>
                </a:ext>
              </a:extLst>
            </p:cNvPr>
            <p:cNvSpPr>
              <a:spLocks noChangeArrowheads="1"/>
            </p:cNvSpPr>
            <p:nvPr/>
          </p:nvSpPr>
          <p:spPr bwMode="auto">
            <a:xfrm>
              <a:off x="336" y="3504"/>
              <a:ext cx="384" cy="336"/>
            </a:xfrm>
            <a:prstGeom prst="rect">
              <a:avLst/>
            </a:prstGeom>
            <a:solidFill>
              <a:schemeClr val="bg1"/>
            </a:solidFill>
            <a:ln w="254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Stack</a:t>
              </a:r>
            </a:p>
          </p:txBody>
        </p:sp>
        <p:sp>
          <p:nvSpPr>
            <p:cNvPr id="168983" name="Rectangle 23">
              <a:extLst>
                <a:ext uri="{FF2B5EF4-FFF2-40B4-BE49-F238E27FC236}">
                  <a16:creationId xmlns:a16="http://schemas.microsoft.com/office/drawing/2014/main" id="{89665307-F0AF-490C-B16A-92EF78D91FFF}"/>
                </a:ext>
              </a:extLst>
            </p:cNvPr>
            <p:cNvSpPr>
              <a:spLocks noChangeArrowheads="1"/>
            </p:cNvSpPr>
            <p:nvPr/>
          </p:nvSpPr>
          <p:spPr bwMode="auto">
            <a:xfrm>
              <a:off x="1056" y="3504"/>
              <a:ext cx="480"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stStyle>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Cond.</a:t>
              </a:r>
            </a:p>
            <a:p>
              <a:pPr algn="ctr"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b="1" i="0" normalizeH="0" noProof="0">
                  <a:solidFill>
                    <a:srgbClr val="000066"/>
                  </a:solidFill>
                  <a:uLnTx/>
                  <a:uFillTx/>
                  <a:latin typeface="Helvetica" panose="020b0604020202020204" pitchFamily="34" charset="0"/>
                  <a:ea typeface="+mn-ea"/>
                  <a:cs typeface="+mn-cs"/>
                </a:rPr>
                <a:t>Codes</a:t>
              </a:r>
            </a:p>
          </p:txBody>
        </p:sp>
      </p:grpSp>
      <p:grpSp>
        <p:nvGrpSpPr>
          <p:cNvPr id="25" name="Group 3">
            <a:extLst>
              <a:ext uri="{FF2B5EF4-FFF2-40B4-BE49-F238E27FC236}">
                <a16:creationId xmlns:a16="http://schemas.microsoft.com/office/drawing/2014/main" id="{333620BB-2586-4EC1-93F2-5E570B28D9E0}"/>
              </a:ext>
            </a:extLst>
          </p:cNvPr>
          <p:cNvGrpSpPr/>
          <p:nvPr/>
        </p:nvGrpSpPr>
        <p:grpSpPr>
          <a:xfrm>
            <a:off x="1" y="0"/>
            <a:ext cx="9143999" cy="6726583"/>
            <a:chExt cx="12192001" cy="6860735"/>
          </a:xfrm>
        </p:grpSpPr>
        <p:pic>
          <p:nvPicPr>
            <p:cNvPr id="26" name="Picture 2" descr="KL Deemed to be University Logo">
              <a:extLst>
                <a:ext uri="{FF2B5EF4-FFF2-40B4-BE49-F238E27FC236}">
                  <a16:creationId xmlns:a16="http://schemas.microsoft.com/office/drawing/2014/main" id="{26C29FDB-7DB8-43B9-9482-D2A993829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2B6B8FE9-7F41-4A98-B530-8FA83D2EDFE9}"/>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8" name="Rectangle 27">
              <a:extLst>
                <a:ext uri="{FF2B5EF4-FFF2-40B4-BE49-F238E27FC236}">
                  <a16:creationId xmlns:a16="http://schemas.microsoft.com/office/drawing/2014/main" id="{9B2BEF5C-F62D-4F2B-A144-36EBE3682C4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29" name="Rectangle 28">
              <a:extLst>
                <a:ext uri="{FF2B5EF4-FFF2-40B4-BE49-F238E27FC236}">
                  <a16:creationId xmlns:a16="http://schemas.microsoft.com/office/drawing/2014/main" id="{8A7C845F-2567-4E88-BE65-9DC15EFD7FFA}"/>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0" name="Rectangle 29">
              <a:extLst>
                <a:ext uri="{FF2B5EF4-FFF2-40B4-BE49-F238E27FC236}">
                  <a16:creationId xmlns:a16="http://schemas.microsoft.com/office/drawing/2014/main" id="{93FFB3A0-A438-4383-BD6B-6C3629A96B02}"/>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1" name="Rectangle 30">
              <a:extLst>
                <a:ext uri="{FF2B5EF4-FFF2-40B4-BE49-F238E27FC236}">
                  <a16:creationId xmlns:a16="http://schemas.microsoft.com/office/drawing/2014/main" id="{AF66F1C3-1EBC-49A1-9A92-9E021BC9C359}"/>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2" name="Rectangle 31">
              <a:extLst>
                <a:ext uri="{FF2B5EF4-FFF2-40B4-BE49-F238E27FC236}">
                  <a16:creationId xmlns:a16="http://schemas.microsoft.com/office/drawing/2014/main" id="{E5C4E8F7-5843-496F-B5DA-B890A361B790}"/>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33" name="Rectangle 32">
              <a:extLst>
                <a:ext uri="{FF2B5EF4-FFF2-40B4-BE49-F238E27FC236}">
                  <a16:creationId xmlns:a16="http://schemas.microsoft.com/office/drawing/2014/main" id="{FA621EAC-6819-4E3A-B573-6AE2BBA7D2C7}"/>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cSld>
    <p:spTree>
      <p:nvGrpSpPr>
        <p:cNvPr id="1" name=""/>
        <p:cNvGrpSpPr/>
        <p:nvPr/>
      </p:nvGrpSpPr>
      <p:grpSpPr>
        <a:xfrm>
          <a:off x="0" y="0"/>
          <a:ext cx="0" cy="0"/>
        </a:xfrm>
      </p:grpSpPr>
      <p:sp>
        <p:nvSpPr>
          <p:cNvPr id="173058" name="Rectangle 2">
            <a:extLst>
              <a:ext uri="{FF2B5EF4-FFF2-40B4-BE49-F238E27FC236}">
                <a16:creationId xmlns:a16="http://schemas.microsoft.com/office/drawing/2014/main" id="{E0BA1B0A-822A-419C-9E88-0E3ADD854CDB}"/>
              </a:ext>
            </a:extLst>
          </p:cNvPr>
          <p:cNvSpPr>
            <a:spLocks noGrp="1" noChangeArrowheads="1"/>
          </p:cNvSpPr>
          <p:nvPr>
            <p:ph type="title"/>
          </p:nvPr>
        </p:nvSpPr>
        <p:spPr>
          <a:xfrm>
            <a:off x="398463" y="285750"/>
            <a:ext cx="5327650" cy="573088"/>
          </a:xfrm>
        </p:spPr>
        <p:txBody>
          <a:bodyPr/>
          <a:lstStyle>
            <a:defPPr/>
          </a:lstStyle>
          <a:p>
            <a:pPr marL="0" marR="0" lvl="0" indent="0" algn="l" defTabSz="914400" fontAlgn="base">
              <a:lnSpc>
                <a:spcPct val="87000"/>
              </a:lnSpc>
              <a:spcBef>
                <a:spcPct val="0"/>
              </a:spcBef>
              <a:spcAft>
                <a:spcPct val="0"/>
              </a:spcAft>
              <a:buSzTx/>
              <a:buNone/>
              <a:defRPr kumimoji="0"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defRPr>
            </a:pPr>
            <a:r>
              <a:rPr kumimoji="0" lang="en-US" altLang="en-US" sz="3800" b="1" i="0" u="none" strike="noStrike" cap="none" spc="0" normalizeH="0" baseline="0" noProof="0">
                <a:ln w="9525" cap="flat" cmpd="sng" algn="ctr">
                  <a:noFill/>
                  <a:prstDash val="solid"/>
                  <a:round/>
                  <a:headEnd type="none" w="med" len="med"/>
                  <a:tailEnd type="none" w="med" len="med"/>
                </a:ln>
                <a:solidFill>
                  <a:srgbClr val="660033"/>
                </a:solidFill>
                <a:uLnTx/>
                <a:uFillTx/>
                <a:latin typeface="+mj-lt"/>
                <a:ea typeface="+mj-ea"/>
                <a:cs typeface="+mj-cs"/>
                <a:sym typeface="Wingdings"/>
              </a:rPr>
              <a:t>Whose Assembler?</a:t>
            </a:r>
          </a:p>
        </p:txBody>
      </p:sp>
      <p:sp>
        <p:nvSpPr>
          <p:cNvPr id="173059" name="Rectangle 3">
            <a:extLst>
              <a:ext uri="{FF2B5EF4-FFF2-40B4-BE49-F238E27FC236}">
                <a16:creationId xmlns:a16="http://schemas.microsoft.com/office/drawing/2014/main" id="{2B306AA0-5A2F-4553-B45E-03D51B639B5D}"/>
              </a:ext>
            </a:extLst>
          </p:cNvPr>
          <p:cNvSpPr>
            <a:spLocks noGrp="1" noChangeArrowheads="1"/>
          </p:cNvSpPr>
          <p:nvPr>
            <p:ph type="body" idx="4294967295"/>
          </p:nvPr>
        </p:nvSpPr>
        <p:spPr>
          <a:xfrm>
            <a:off x="290513" y="2971800"/>
            <a:ext cx="8701087" cy="3473450"/>
          </a:xfrm>
        </p:spPr>
        <p:txBody>
          <a:bodyPr/>
          <a:lstStyle>
            <a:defPPr/>
          </a:lstStyle>
          <a:p>
            <a:pPr marL="223838" marR="0" lvl="0" indent="-223838" algn="l" defTabSz="895350" fontAlgn="base">
              <a:lnSpc>
                <a:spcPct val="95000"/>
              </a:lnSpc>
              <a:spcBef>
                <a:spcPct val="50000"/>
              </a:spcBef>
              <a:spcAft>
                <a:spcPct val="0"/>
              </a:spcAft>
              <a:buSzTx/>
              <a:buNone/>
              <a:tabLst>
                <a:tab pos="3721100"/>
              </a:tabLst>
              <a:defRPr kumimoji="0"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defRPr>
            </a:pPr>
            <a:r>
              <a:rPr kumimoji="0" lang="en-US" altLang="en-US" sz="2400" b="1" i="0" u="none" strike="noStrike" cap="none" spc="0" normalizeH="0" baseline="0" noProof="0">
                <a:ln w="9525" cap="flat" cmpd="sng" algn="ctr">
                  <a:noFill/>
                  <a:prstDash val="solid"/>
                  <a:round/>
                  <a:headEnd type="none" w="med" len="med"/>
                  <a:tailEnd type="none" w="med" len="med"/>
                </a:ln>
                <a:solidFill>
                  <a:srgbClr val="003300"/>
                </a:solidFill>
                <a:uLnTx/>
                <a:uFillTx/>
                <a:latin typeface="+mn-lt"/>
                <a:ea typeface="+mn-ea"/>
                <a:cs typeface="+mn-cs"/>
                <a:sym typeface="Wingdings"/>
              </a:rPr>
              <a:t>Intel/Microsoft Differs from GAS</a:t>
            </a:r>
          </a:p>
          <a:p>
            <a:pPr marL="560388" marR="0" lvl="1" indent="-222250" algn="l" defTabSz="895350" fontAlgn="base">
              <a:lnSpc>
                <a:spcPct val="100000"/>
              </a:lnSpc>
              <a:spcBef>
                <a:spcPct val="25000"/>
              </a:spcBef>
              <a:spcAft>
                <a:spcPct val="0"/>
              </a:spcAft>
              <a:buSzPct val="75000"/>
              <a:buChar char="n"/>
              <a:tabLst>
                <a:tab pos="37211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Operands listed in opposite order</a:t>
            </a:r>
          </a:p>
          <a:p>
            <a:pPr marL="839788" marR="0" lvl="2" indent="-165100" algn="l" defTabSz="895350" fontAlgn="base">
              <a:lnSpc>
                <a:spcPct val="107000"/>
              </a:lnSpc>
              <a:spcBef>
                <a:spcPct val="10000"/>
              </a:spcBef>
              <a:spcAft>
                <a:spcPct val="0"/>
              </a:spcAft>
              <a:buSzPct val="90000"/>
              <a:buFont typeface="Wingdings" pitchFamily="2" charset="2"/>
              <a:buNone/>
              <a:tabLst>
                <a:tab pos="37211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mov</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Dest, Src	 </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movl</a:t>
            </a: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rPr>
              <a:t> Src, Dest</a:t>
            </a:r>
          </a:p>
          <a:p>
            <a:pPr marL="560388" marR="0" lvl="1" indent="-222250" algn="l" defTabSz="895350" fontAlgn="base">
              <a:lnSpc>
                <a:spcPct val="100000"/>
              </a:lnSpc>
              <a:spcBef>
                <a:spcPct val="25000"/>
              </a:spcBef>
              <a:spcAft>
                <a:spcPct val="0"/>
              </a:spcAft>
              <a:buSzPct val="75000"/>
              <a:buChar char="n"/>
              <a:tabLst>
                <a:tab pos="37211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Constants not preceded by ‘$’, Denote hex with ‘h’ at end</a:t>
            </a:r>
          </a:p>
          <a:p>
            <a:pPr marL="839788" marR="0" lvl="2" indent="-165100" algn="l" defTabSz="895350" fontAlgn="base">
              <a:lnSpc>
                <a:spcPct val="107000"/>
              </a:lnSpc>
              <a:spcBef>
                <a:spcPct val="10000"/>
              </a:spcBef>
              <a:spcAft>
                <a:spcPct val="0"/>
              </a:spcAft>
              <a:buSzPct val="90000"/>
              <a:buFont typeface="Wingdings" pitchFamily="2" charset="2"/>
              <a:buNone/>
              <a:tabLst>
                <a:tab pos="37211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100h	$0x100</a:t>
            </a:r>
            <a:endParaRPr lang="en-US" altLang="en-US"/>
          </a:p>
          <a:p>
            <a:pPr marL="560388" marR="0" lvl="1" indent="-222250" algn="l" defTabSz="895350" fontAlgn="base">
              <a:lnSpc>
                <a:spcPct val="100000"/>
              </a:lnSpc>
              <a:spcBef>
                <a:spcPct val="25000"/>
              </a:spcBef>
              <a:spcAft>
                <a:spcPct val="0"/>
              </a:spcAft>
              <a:buSzPct val="75000"/>
              <a:buChar char="n"/>
              <a:tabLst>
                <a:tab pos="37211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Operand size indicated by operands rather than operator suffix</a:t>
            </a:r>
          </a:p>
          <a:p>
            <a:pPr marL="839788" marR="0" lvl="2" indent="-165100" algn="l" defTabSz="895350" fontAlgn="base">
              <a:lnSpc>
                <a:spcPct val="107000"/>
              </a:lnSpc>
              <a:spcBef>
                <a:spcPct val="10000"/>
              </a:spcBef>
              <a:spcAft>
                <a:spcPct val="0"/>
              </a:spcAft>
              <a:buSzPct val="90000"/>
              <a:buFont typeface="Wingdings" pitchFamily="2" charset="2"/>
              <a:buNone/>
              <a:tabLst>
                <a:tab pos="37211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sub	subl</a:t>
            </a:r>
          </a:p>
          <a:p>
            <a:pPr marL="560388" marR="0" lvl="1" indent="-222250" algn="l" defTabSz="895350" fontAlgn="base">
              <a:lnSpc>
                <a:spcPct val="100000"/>
              </a:lnSpc>
              <a:spcBef>
                <a:spcPct val="25000"/>
              </a:spcBef>
              <a:spcAft>
                <a:spcPct val="0"/>
              </a:spcAft>
              <a:buSzPct val="75000"/>
              <a:buChar char="n"/>
              <a:tabLst>
                <a:tab pos="3721100"/>
              </a:tabLst>
              <a:defRPr kumimoji="0"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defRPr>
            </a:pPr>
            <a:r>
              <a:rPr kumimoji="0" lang="en-US" altLang="en-US" sz="2000" b="1" i="0" u="none" strike="noStrike" cap="none" spc="0" normalizeH="0" baseline="0" noProof="0">
                <a:ln w="9525" cap="flat" cmpd="sng" algn="ctr">
                  <a:noFill/>
                  <a:prstDash val="solid"/>
                  <a:round/>
                  <a:headEnd type="none" w="med" len="med"/>
                  <a:tailEnd type="none" w="med" len="med"/>
                </a:ln>
                <a:solidFill>
                  <a:srgbClr val="000066"/>
                </a:solidFill>
                <a:uLnTx/>
                <a:uFillTx/>
                <a:latin typeface="+mn-lt"/>
                <a:ea typeface="+mn-ea"/>
                <a:cs typeface="+mn-cs"/>
                <a:sym typeface="Wingdings"/>
              </a:rPr>
              <a:t>Addressing format shows effective address computation</a:t>
            </a:r>
          </a:p>
          <a:p>
            <a:pPr marL="839788" marR="0" lvl="2" indent="-165100" algn="l" defTabSz="895350" fontAlgn="base">
              <a:lnSpc>
                <a:spcPct val="107000"/>
              </a:lnSpc>
              <a:spcBef>
                <a:spcPct val="10000"/>
              </a:spcBef>
              <a:spcAft>
                <a:spcPct val="0"/>
              </a:spcAft>
              <a:buSzPct val="90000"/>
              <a:buFont typeface="Wingdings" pitchFamily="2" charset="2"/>
              <a:buNone/>
              <a:tabLst>
                <a:tab pos="3721100"/>
              </a:tabLst>
              <a:defRPr kumimoji="0"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mn-lt"/>
                <a:ea typeface="+mn-ea"/>
                <a:cs typeface="+mn-cs"/>
                <a:sym typeface="Wingdings"/>
              </a:defRPr>
            </a:pPr>
            <a:r>
              <a:rPr kumimoji="0" lang="en-US" altLang="en-US" sz="1800" b="1" i="0" u="none" strike="noStrike" cap="none" spc="0" normalizeH="0" baseline="0" noProof="0">
                <a:ln w="9525" cap="flat" cmpd="sng" algn="ctr">
                  <a:noFill/>
                  <a:prstDash val="solid"/>
                  <a:round/>
                  <a:headEnd type="none" w="med" len="med"/>
                  <a:tailEnd type="none" w="med" len="med"/>
                </a:ln>
                <a:solidFill>
                  <a:srgbClr val="000099"/>
                </a:solidFill>
                <a:uLnTx/>
                <a:uFillTx/>
                <a:latin typeface="Courier New" panose="02070309020205020404" pitchFamily="49" charset="0"/>
              </a:rPr>
              <a:t>[eax*4+100h]	$0x100(,%eax,4)</a:t>
            </a:r>
          </a:p>
        </p:txBody>
      </p:sp>
      <p:sp>
        <p:nvSpPr>
          <p:cNvPr id="173060" name="Rectangle 4">
            <a:extLst>
              <a:ext uri="{FF2B5EF4-FFF2-40B4-BE49-F238E27FC236}">
                <a16:creationId xmlns:a16="http://schemas.microsoft.com/office/drawing/2014/main" id="{0D275F46-17A1-44A8-8E80-D36FFEBFF4C1}"/>
              </a:ext>
            </a:extLst>
          </p:cNvPr>
          <p:cNvSpPr>
            <a:spLocks noChangeArrowheads="1"/>
          </p:cNvSpPr>
          <p:nvPr/>
        </p:nvSpPr>
        <p:spPr bwMode="auto">
          <a:xfrm>
            <a:off x="457200" y="1676400"/>
            <a:ext cx="4572000" cy="120015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685800"/>
                <a:tab pos="4406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685800"/>
                <a:tab pos="4406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lea	eax,[ecx+ecx*2]</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sub	esp,8</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cmp	dword ptr [ebp-8],0</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mov	eax,dword ptr [eax*4+100h]</a:t>
            </a:r>
          </a:p>
        </p:txBody>
      </p:sp>
      <p:sp>
        <p:nvSpPr>
          <p:cNvPr id="173061" name="Rectangle 5">
            <a:extLst>
              <a:ext uri="{FF2B5EF4-FFF2-40B4-BE49-F238E27FC236}">
                <a16:creationId xmlns:a16="http://schemas.microsoft.com/office/drawing/2014/main" id="{200DA627-8D1D-4220-8732-0CE144FEEDF1}"/>
              </a:ext>
            </a:extLst>
          </p:cNvPr>
          <p:cNvSpPr>
            <a:spLocks noChangeArrowheads="1"/>
          </p:cNvSpPr>
          <p:nvPr/>
        </p:nvSpPr>
        <p:spPr bwMode="auto">
          <a:xfrm>
            <a:off x="5181600" y="1676400"/>
            <a:ext cx="3657600" cy="1200150"/>
          </a:xfrm>
          <a:prstGeom prst="rect">
            <a:avLst/>
          </a:prstGeom>
          <a:noFill/>
          <a:ln w="12700">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defPPr>
              <a:defRPr lang="en-US"/>
            </a:defPPr>
            <a:lvl1pPr marL="0" algn="l" defTabSz="914400" rtl="0" eaLnBrk="0" fontAlgn="base" hangingPunct="0">
              <a:lnSpc>
                <a:spcPct val="90000"/>
              </a:lnSpc>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1pPr>
            <a:lvl2pPr marL="457200" algn="l" defTabSz="914400" rtl="0" eaLnBrk="0" fontAlgn="base" hangingPunct="0">
              <a:lnSpc>
                <a:spcPct val="90000"/>
              </a:lnSpc>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2pPr>
            <a:lvl3pPr marL="914400" algn="l" defTabSz="914400" rtl="0" eaLnBrk="0" fontAlgn="base" hangingPunct="0">
              <a:lnSpc>
                <a:spcPct val="90000"/>
              </a:lnSpc>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3pPr>
            <a:lvl4pPr marL="1371600" algn="l" defTabSz="914400" rtl="0" eaLnBrk="0" fontAlgn="base" hangingPunct="0">
              <a:lnSpc>
                <a:spcPct val="90000"/>
              </a:lnSpc>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4pPr>
            <a:lvl5pPr marL="1828800" algn="l" defTabSz="914400" rtl="0" eaLnBrk="0" fontAlgn="base" hangingPunct="0">
              <a:lnSpc>
                <a:spcPct val="90000"/>
              </a:lnSpc>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5pPr>
            <a:lvl6pPr marL="2286000" algn="l" defTabSz="914400" rtl="0" eaLnBrk="0" fontAlgn="base" latinLnBrk="0" hangingPunct="0">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6pPr>
            <a:lvl7pPr marL="2743200" algn="l" defTabSz="914400" rtl="0" eaLnBrk="0" fontAlgn="base" latinLnBrk="0" hangingPunct="0">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7pPr>
            <a:lvl8pPr marL="3200400" algn="l" defTabSz="914400" rtl="0" eaLnBrk="0" fontAlgn="base" latinLnBrk="0" hangingPunct="0">
              <a:spcBef>
                <a:spcPct val="0"/>
              </a:spcBef>
              <a:spcAft>
                <a:spcPct val="0"/>
              </a:spcAft>
              <a:tabLst>
                <a:tab pos="685800"/>
                <a:tab pos="1485900"/>
              </a:tabLst>
              <a:defRPr sz="2400" b="1" kern="1200">
                <a:solidFill>
                  <a:schemeClr val="tx1"/>
                </a:solidFill>
                <a:latin typeface="Times" panose="02020603050405020304" pitchFamily="18" charset="0"/>
                <a:ea typeface="+mn-ea"/>
                <a:cs typeface="+mn-cs"/>
              </a:defRPr>
            </a:lvl8pPr>
            <a:lvl9pPr eaLnBrk="0" fontAlgn="base" hangingPunct="0">
              <a:spcBef>
                <a:spcPct val="0"/>
              </a:spcBef>
              <a:spcAft>
                <a:spcPct val="0"/>
              </a:spcAft>
              <a:tabLst>
                <a:tab pos="685800"/>
                <a:tab pos="1485900"/>
              </a:tabLst>
              <a:defRPr sz="2400">
                <a:solidFill>
                  <a:schemeClr val="tx1"/>
                </a:solidFill>
                <a:latin typeface="Times" panose="02020603050405020304" pitchFamily="18" charset="0"/>
              </a:defRPr>
            </a:lvl9pPr>
          </a:lstStyle>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leal	(%ecx,%ecx,2),%eax</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subl	$8,%esp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cmpl	$0,-8(%ebp)</a:t>
            </a:r>
          </a:p>
          <a:p>
            <a:pPr algn="l" fontAlgn="base">
              <a:lnSpc>
                <a:spcPct val="100000"/>
              </a:lnSpc>
              <a:spcBef>
                <a:spcPct val="0"/>
              </a:spcBef>
              <a:spcAft>
                <a:spcPct val="0"/>
              </a:spcAft>
              <a:buNone/>
              <a:defRPr kumimoji="0" sz="2400" b="1" i="0" normalizeH="0" noProof="0">
                <a:solidFill>
                  <a:srgbClr val="000066"/>
                </a:solidFill>
                <a:uLnTx/>
                <a:uFillTx/>
                <a:latin typeface="Times" panose="02020603050405020304" pitchFamily="18" charset="0"/>
                <a:ea typeface="+mn-ea"/>
                <a:cs typeface="+mn-cs"/>
              </a:defRPr>
            </a:pPr>
            <a:r>
              <a:rPr kumimoji="0" lang="en-US" altLang="en-US" sz="1800" b="1" i="0" normalizeH="0" noProof="0">
                <a:solidFill>
                  <a:srgbClr val="000066"/>
                </a:solidFill>
                <a:uLnTx/>
                <a:uFillTx/>
                <a:latin typeface="Courier New" panose="02070309020205020404" pitchFamily="49" charset="0"/>
              </a:rPr>
              <a:t>movl	$0x100(,%eax,4),%eax</a:t>
            </a:r>
          </a:p>
        </p:txBody>
      </p:sp>
      <p:sp>
        <p:nvSpPr>
          <p:cNvPr id="173062" name="Text Box 6">
            <a:extLst>
              <a:ext uri="{FF2B5EF4-FFF2-40B4-BE49-F238E27FC236}">
                <a16:creationId xmlns:a16="http://schemas.microsoft.com/office/drawing/2014/main" id="{31620F96-371C-4B65-8F4C-37335533A92B}"/>
              </a:ext>
            </a:extLst>
          </p:cNvPr>
          <p:cNvSpPr txBox="1">
            <a:spLocks noChangeArrowheads="1"/>
          </p:cNvSpPr>
          <p:nvPr/>
        </p:nvSpPr>
        <p:spPr bwMode="auto">
          <a:xfrm>
            <a:off x="457200" y="1143000"/>
            <a:ext cx="3382963"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Intel/Microsoft Format</a:t>
            </a:r>
          </a:p>
        </p:txBody>
      </p:sp>
      <p:sp>
        <p:nvSpPr>
          <p:cNvPr id="173063" name="Text Box 7">
            <a:extLst>
              <a:ext uri="{FF2B5EF4-FFF2-40B4-BE49-F238E27FC236}">
                <a16:creationId xmlns:a16="http://schemas.microsoft.com/office/drawing/2014/main" id="{2163401F-6E1D-4CDD-8A7E-9E293A74EF47}"/>
              </a:ext>
            </a:extLst>
          </p:cNvPr>
          <p:cNvSpPr txBox="1">
            <a:spLocks noChangeArrowheads="1"/>
          </p:cNvSpPr>
          <p:nvPr/>
        </p:nvSpPr>
        <p:spPr bwMode="auto">
          <a:xfrm>
            <a:off x="5181600" y="1143000"/>
            <a:ext cx="26543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stStyle>
          <a:p>
            <a:pPr algn="l" fontAlgn="base">
              <a:lnSpc>
                <a:spcPct val="100000"/>
              </a:lnSpc>
              <a:spcBef>
                <a:spcPct val="0"/>
              </a:spcBef>
              <a:spcAft>
                <a:spcPct val="0"/>
              </a:spcAft>
              <a:buNone/>
              <a:defRPr kumimoji="0" b="1" i="0" normalizeH="0" noProof="0">
                <a:solidFill>
                  <a:srgbClr val="000066"/>
                </a:solidFill>
                <a:uLnTx/>
                <a:uFillTx/>
                <a:latin typeface="Helvetica" panose="020b0604020202020204" pitchFamily="34" charset="0"/>
                <a:ea typeface="+mn-ea"/>
                <a:cs typeface="+mn-cs"/>
              </a:defRPr>
            </a:pPr>
            <a:r>
              <a:rPr kumimoji="0" lang="en-US" altLang="en-US" sz="2400" b="1" i="0" normalizeH="0" noProof="0">
                <a:solidFill>
                  <a:srgbClr val="000066"/>
                </a:solidFill>
                <a:uLnTx/>
                <a:uFillTx/>
                <a:latin typeface="Helvetica" panose="020b0604020202020204" pitchFamily="34" charset="0"/>
                <a:ea typeface="+mn-ea"/>
                <a:cs typeface="+mn-cs"/>
              </a:rPr>
              <a:t>GAS/Gnu Format</a:t>
            </a:r>
          </a:p>
        </p:txBody>
      </p:sp>
      <p:grpSp>
        <p:nvGrpSpPr>
          <p:cNvPr id="8" name="Group 3">
            <a:extLst>
              <a:ext uri="{FF2B5EF4-FFF2-40B4-BE49-F238E27FC236}">
                <a16:creationId xmlns:a16="http://schemas.microsoft.com/office/drawing/2014/main" id="{9F759668-E557-467E-82FB-B0425942832E}"/>
              </a:ext>
            </a:extLst>
          </p:cNvPr>
          <p:cNvGrpSpPr/>
          <p:nvPr/>
        </p:nvGrpSpPr>
        <p:grpSpPr>
          <a:xfrm>
            <a:off x="1" y="0"/>
            <a:ext cx="9143999" cy="6726583"/>
            <a:chExt cx="12192001" cy="6860735"/>
          </a:xfrm>
        </p:grpSpPr>
        <p:pic>
          <p:nvPicPr>
            <p:cNvPr id="9" name="Picture 2" descr="KL Deemed to be University Logo">
              <a:extLst>
                <a:ext uri="{FF2B5EF4-FFF2-40B4-BE49-F238E27FC236}">
                  <a16:creationId xmlns:a16="http://schemas.microsoft.com/office/drawing/2014/main" id="{213C155A-1793-408F-AADB-8282D72F1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2E0E6F8-7A30-42FD-B5D5-73919C6EACFF}"/>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1" name="Rectangle 10">
              <a:extLst>
                <a:ext uri="{FF2B5EF4-FFF2-40B4-BE49-F238E27FC236}">
                  <a16:creationId xmlns:a16="http://schemas.microsoft.com/office/drawing/2014/main" id="{0F65C518-6E6B-4DA9-9F6A-A1EEF086B862}"/>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2" name="Rectangle 11">
              <a:extLst>
                <a:ext uri="{FF2B5EF4-FFF2-40B4-BE49-F238E27FC236}">
                  <a16:creationId xmlns:a16="http://schemas.microsoft.com/office/drawing/2014/main" id="{FCD13560-C2D7-4AE1-862A-E55C0B36C8CF}"/>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3" name="Rectangle 12">
              <a:extLst>
                <a:ext uri="{FF2B5EF4-FFF2-40B4-BE49-F238E27FC236}">
                  <a16:creationId xmlns:a16="http://schemas.microsoft.com/office/drawing/2014/main" id="{4F9D626D-8CB5-4127-8465-E009122C509C}"/>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4" name="Rectangle 13">
              <a:extLst>
                <a:ext uri="{FF2B5EF4-FFF2-40B4-BE49-F238E27FC236}">
                  <a16:creationId xmlns:a16="http://schemas.microsoft.com/office/drawing/2014/main" id="{A6262765-1018-4B37-B074-FE8BBF42C717}"/>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5" name="Rectangle 14">
              <a:extLst>
                <a:ext uri="{FF2B5EF4-FFF2-40B4-BE49-F238E27FC236}">
                  <a16:creationId xmlns:a16="http://schemas.microsoft.com/office/drawing/2014/main" id="{ECCB3556-14F2-48FA-AFFE-B46AA462D1E9}"/>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sp>
          <p:nvSpPr>
            <p:cNvPr id="16" name="Rectangle 15">
              <a:extLst>
                <a:ext uri="{FF2B5EF4-FFF2-40B4-BE49-F238E27FC236}">
                  <a16:creationId xmlns:a16="http://schemas.microsoft.com/office/drawing/2014/main" id="{A952BB7B-0238-444E-B381-5B925E0CBD64}"/>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1pPr>
              <a:lvl2pPr marL="4572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2pPr>
              <a:lvl3pPr marL="9144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3pPr>
              <a:lvl4pPr marL="13716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4pPr>
              <a:lvl5pPr marL="1828800" marR="0" indent="0" algn="ctr" defTabSz="914400" rtl="0" eaLnBrk="0" fontAlgn="base" latinLnBrk="0" hangingPunct="0">
                <a:lnSpc>
                  <a:spcPct val="9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1" i="0" u="none" strike="noStrike" kern="1200" cap="none" spc="0" normalizeH="0" baseline="0" noProof="0">
                  <a:solidFill>
                    <a:schemeClr val="lt1"/>
                  </a:solidFill>
                  <a:uLnTx/>
                  <a:uFillTx/>
                  <a:latin typeface="Helvetica"/>
                  <a:ea typeface="Arial" pitchFamily="34" charset="0"/>
                  <a:cs typeface="Arial" pitchFamily="34" charset="0"/>
                  <a:sym typeface="Wingdings"/>
                </a:defRPr>
              </a:lvl9pPr>
            </a:lstStyle>
            <a:p>
              <a:pPr marL="0" marR="0" indent="0" algn="ctr" defTabSz="914400" fontAlgn="base">
                <a:lnSpc>
                  <a:spcPct val="90000"/>
                </a:lnSpc>
                <a:spcBef>
                  <a:spcPct val="0"/>
                </a:spcBef>
                <a:spcAft>
                  <a:spcPct val="0"/>
                </a:spcAft>
                <a:buSzTx/>
                <a:buNone/>
                <a:defRPr kumimoji="0" sz="1800" b="1" i="0" u="none" strike="noStrike" cap="none" spc="0" normalizeH="0" baseline="0" noProof="0">
                  <a:solidFill>
                    <a:srgbClr val="FFFFFF"/>
                  </a:solidFill>
                  <a:uLnTx/>
                  <a:uFillTx/>
                  <a:latin typeface="Helvetica"/>
                  <a:ea typeface="Arial" pitchFamily="34" charset="0"/>
                  <a:cs typeface="Arial" pitchFamily="34" charset="0"/>
                  <a:sym typeface="Wingdings"/>
                </a:defRPr>
              </a:pPr>
              <a:endParaRPr lang="en-IN"/>
            </a:p>
          </p:txBody>
        </p:sp>
      </p:gr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 name="Rectangle 10">
            <a:extLst>
              <a:ext uri="{FF2B5EF4-FFF2-40B4-BE49-F238E27FC236}">
                <a16:creationId xmlns:a16="http://schemas.microsoft.com/office/drawing/2014/main" id="{0E309118-9194-4F8F-97C8-FD164DB1AF4D}"/>
              </a:ext>
            </a:extLst>
          </p:cNvPr>
          <p:cNvSpPr/>
          <p:nvPr/>
        </p:nvSpPr>
        <p:spPr>
          <a:xfrm>
            <a:off x="670651" y="2313710"/>
            <a:ext cx="10850697" cy="1970016"/>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5" name="Title 4">
            <a:extLst>
              <a:ext uri="{FF2B5EF4-FFF2-40B4-BE49-F238E27FC236}">
                <a16:creationId xmlns:a16="http://schemas.microsoft.com/office/drawing/2014/main" id="{5F143494-C438-4F85-8563-F756FD09FA89}"/>
              </a:ext>
            </a:extLst>
          </p:cNvPr>
          <p:cNvSpPr>
            <a:spLocks noGrp="1"/>
          </p:cNvSpPr>
          <p:nvPr>
            <p:ph type="title"/>
          </p:nvPr>
        </p:nvSpPr>
        <p:spPr>
          <a:xfrm>
            <a:off x="670650" y="2189018"/>
            <a:ext cx="10850697" cy="2299855"/>
          </a:xfrm>
        </p:spPr>
        <p:txBody>
          <a:bodyPr>
            <a:normAutofit/>
          </a:bodyPr>
          <a:lstStyle>
            <a:defPPr/>
          </a:lstStyle>
          <a:p>
            <a:pPr algn="ctr"/>
            <a:r>
              <a:rPr lang="en-US" sz="5400" b="1" spc="50">
                <a:ln w="0"/>
                <a:solidFill>
                  <a:schemeClr val="bg1"/>
                </a:solidFill>
                <a:effectLst>
                  <a:innerShdw blurRad="63500" dist="50800" dir="13500000">
                    <a:srgbClr val="000000">
                      <a:alpha val="50000"/>
                    </a:srgbClr>
                  </a:innerShdw>
                </a:effectLst>
                <a:latin typeface="+mn-lt"/>
              </a:rPr>
              <a:t>Implementation of locks in xv6</a:t>
            </a:r>
            <a:endParaRPr lang="en-IN" b="1" spc="50">
              <a:ln w="0"/>
              <a:solidFill>
                <a:schemeClr val="bg1"/>
              </a:solidFill>
              <a:effectLst>
                <a:innerShdw blurRad="63500" dist="50800" dir="13500000">
                  <a:srgbClr val="000000">
                    <a:alpha val="50000"/>
                  </a:srgbClr>
                </a:innerShdw>
              </a:effectLst>
              <a:latin typeface="+mn-lt"/>
            </a:endParaRPr>
          </a:p>
        </p:txBody>
      </p:sp>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0" y="6739549"/>
            <a:ext cx="10634098"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151C5FAD-B59B-440E-88F5-E5C427292DCE}"/>
              </a:ext>
            </a:extLst>
          </p:cNvPr>
          <p:cNvSpPr/>
          <p:nvPr/>
        </p:nvSpPr>
        <p:spPr>
          <a:xfrm>
            <a:off x="1"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98EC019E-BEB9-49A1-B463-36249D33CCA8}"/>
              </a:ext>
            </a:extLst>
          </p:cNvPr>
          <p:cNvSpPr/>
          <p:nvPr/>
        </p:nvSpPr>
        <p:spPr>
          <a:xfrm>
            <a:off x="11788048" y="2686280"/>
            <a:ext cx="403952" cy="1597445"/>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Tree>
    <p:extLst>
      <p:ext uri="{BB962C8B-B14F-4D97-AF65-F5344CB8AC3E}">
        <p14:creationId xmlns:p14="http://schemas.microsoft.com/office/powerpoint/2010/main" val="3727042000"/>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p:txBody>
          <a:bodyPr/>
          <a:lstStyle>
            <a:defPPr/>
          </a:lstStyle>
          <a:p>
            <a:pPr/>
            <a:r>
              <a:rPr lang="en-US" b="1"/>
              <a:t>Locking  Introduction</a:t>
            </a:r>
          </a:p>
        </p:txBody>
      </p:sp>
      <p:sp>
        <p:nvSpPr>
          <p:cNvPr id="16" name="Content Placeholder 15"/>
          <p:cNvSpPr>
            <a:spLocks noGrp="1"/>
          </p:cNvSpPr>
          <p:nvPr>
            <p:ph idx="1"/>
          </p:nvPr>
        </p:nvSpPr>
        <p:spPr/>
        <p:txBody>
          <a:bodyPr/>
          <a:lstStyle>
            <a:defPPr/>
          </a:lstStyle>
          <a:p>
            <a:pPr/>
            <a:r>
              <a:rPr lang="en-US"/>
              <a:t>xv6 runs on multiprocessors</a:t>
            </a:r>
          </a:p>
          <a:p>
            <a:pPr/>
            <a:r>
              <a:rPr lang="en-US"/>
              <a:t>Computers with multiple CPUs executing independently</a:t>
            </a:r>
          </a:p>
          <a:p>
            <a:pPr/>
            <a:r>
              <a:rPr lang="en-US"/>
              <a:t>These multiple CPUs share physical RAM, and xv6 exploits the sharing to maintain data structures that all CPUs read and write</a:t>
            </a:r>
          </a:p>
          <a:p>
            <a:pPr/>
            <a:r>
              <a:rPr lang="en-US"/>
              <a:t>This sharing raises the possibility of one CPU reading a data structure while another CPU is mid-way through updating it</a:t>
            </a:r>
          </a:p>
          <a:p>
            <a:pPr/>
            <a:r>
              <a:rPr lang="en-US"/>
              <a:t>When multiple CPUs updating the same data simultaneously; without careful design such parallel access is likely to yield incorrect results or a broken data structure.</a:t>
            </a:r>
          </a:p>
        </p:txBody>
      </p:sp>
    </p:spTree>
    <p:extLst>
      <p:ext uri="{BB962C8B-B14F-4D97-AF65-F5344CB8AC3E}">
        <p14:creationId xmlns:p14="http://schemas.microsoft.com/office/powerpoint/2010/main" val="2492227589"/>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normAutofit/>
          </a:bodyPr>
          <a:lstStyle>
            <a:defPPr/>
          </a:lstStyle>
          <a:p>
            <a:pPr algn="just"/>
            <a:r>
              <a:rPr lang="en-US"/>
              <a:t>Even on a uni-processor, an interrupt routine that uses the same data as some interruptible code could damage the data if the interrupt occurs at just the wrong time</a:t>
            </a:r>
          </a:p>
          <a:p>
            <a:pPr algn="just"/>
            <a:r>
              <a:rPr lang="en-US"/>
              <a:t>Any code that accesses shared data concurrently must have a strategy for maintaining correctness despite concurrency.</a:t>
            </a:r>
          </a:p>
          <a:p>
            <a:pPr algn="just"/>
            <a:r>
              <a:rPr lang="en-US"/>
              <a:t> The concurrency may arise from accesses by multiple cores, or by multiple threads, or by interrupt code. </a:t>
            </a:r>
          </a:p>
          <a:p>
            <a:pPr algn="just"/>
            <a:r>
              <a:rPr lang="en-US"/>
              <a:t>xv6 uses a handful of simple concurrency control strategies; much more sophistication is possible   </a:t>
            </a:r>
            <a:r>
              <a:rPr lang="en-US" b="1"/>
              <a:t>-    lock</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8"/>
          <p:cNvSpPr>
            <a:spLocks noGrp="1"/>
          </p:cNvSpPr>
          <p:nvPr>
            <p:ph type="title"/>
          </p:nvPr>
        </p:nvSpPr>
        <p:spPr/>
        <p:txBody>
          <a:bodyPr/>
          <a:lstStyle>
            <a:defPPr/>
          </a:lstStyle>
          <a:p>
            <a:pPr/>
            <a:r>
              <a:rPr lang="en-US" b="1"/>
              <a:t>Locking  Introduction </a:t>
            </a:r>
          </a:p>
        </p:txBody>
      </p:sp>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a:r>
              <a:rPr lang="en-US"/>
              <a:t>A lock provides mutual exclusion, ensuring that only one CPU at a time can hold the lock.</a:t>
            </a:r>
          </a:p>
          <a:p>
            <a:pPr/>
            <a:r>
              <a:rPr lang="en-US"/>
              <a:t> If a lock is associated with each shared data item, and the code always holds the associated lock when using a given item, then we can be sure that the item is used from only one CPU at a time.</a:t>
            </a:r>
          </a:p>
          <a:p>
            <a:pPr/>
            <a:r>
              <a:rPr lang="en-US"/>
              <a:t>In this situation, we say that the lock protects the data item.</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8"/>
          <p:cNvSpPr>
            <a:spLocks noGrp="1"/>
          </p:cNvSpPr>
          <p:nvPr>
            <p:ph type="title"/>
          </p:nvPr>
        </p:nvSpPr>
        <p:spPr/>
        <p:txBody>
          <a:bodyPr/>
          <a:lstStyle>
            <a:defPPr/>
          </a:lstStyle>
          <a:p>
            <a:pPr/>
            <a:r>
              <a:rPr lang="en-US" b="1"/>
              <a:t>Locking  Introduction </a:t>
            </a:r>
          </a:p>
        </p:txBody>
      </p:sp>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Content Placeholder 17"/>
          <p:cNvSpPr>
            <a:spLocks noGrp="1"/>
          </p:cNvSpPr>
          <p:nvPr>
            <p:ph idx="1"/>
          </p:nvPr>
        </p:nvSpPr>
        <p:spPr>
          <a:xfrm>
            <a:off x="838200" y="1491174"/>
            <a:ext cx="10179570" cy="1153552"/>
          </a:xfrm>
        </p:spPr>
        <p:txBody>
          <a:bodyPr/>
          <a:lstStyle>
            <a:defPPr/>
          </a:lstStyle>
          <a:p>
            <a:pPr/>
            <a:r>
              <a:rPr lang="en-US"/>
              <a:t>xv6 has two types of locks: spin-locks and sleep-locks.</a:t>
            </a:r>
          </a:p>
          <a:p>
            <a:pPr/>
            <a:r>
              <a:rPr lang="en-US"/>
              <a:t>xv6 represents a spin-lock as a struct spinlock.</a:t>
            </a:r>
          </a:p>
        </p:txBody>
      </p:sp>
      <p:pic>
        <p:nvPicPr>
          <p:cNvPr id="6146" name="Picture 2" descr="C:\Users\ASUS\Desktop\Capture.PNG"/>
          <p:cNvPicPr>
            <a:picLocks noChangeAspect="1" noChangeArrowheads="1"/>
          </p:cNvPicPr>
          <p:nvPr/>
        </p:nvPicPr>
        <p:blipFill>
          <a:blip r:embed="rId3"/>
          <a:stretch>
            <a:fillRect/>
          </a:stretch>
        </p:blipFill>
        <p:spPr bwMode="auto">
          <a:xfrm>
            <a:off x="951760" y="2739998"/>
            <a:ext cx="7854845" cy="3301037"/>
          </a:xfrm>
          <a:prstGeom prst="rect">
            <a:avLst/>
          </a:prstGeom>
          <a:noFill/>
        </p:spPr>
      </p:pic>
      <p:sp>
        <p:nvSpPr>
          <p:cNvPr id="16" name="Rectangle 15"/>
          <p:cNvSpPr/>
          <p:nvPr/>
        </p:nvSpPr>
        <p:spPr>
          <a:xfrm>
            <a:off x="984738" y="745588"/>
            <a:ext cx="5757177" cy="646331"/>
          </a:xfrm>
          <a:prstGeom prst="rect">
            <a:avLst/>
          </a:prstGeom>
        </p:spPr>
        <p:txBody>
          <a:bodyPr wrap="square">
            <a:spAutoFit/>
          </a:bodyPr>
          <a:lstStyle>
            <a:defPPr>
              <a:defRPr lang="en-US"/>
            </a:defPPr>
          </a:lstStyle>
          <a:p>
            <a:pPr/>
            <a:r>
              <a:rPr lang="en-US" sz="3600" b="1"/>
              <a:t>Code: Locks</a:t>
            </a:r>
          </a:p>
        </p:txBody>
      </p:sp>
    </p:spTree>
    <p:extLst>
      <p:ext uri="{BB962C8B-B14F-4D97-AF65-F5344CB8AC3E}">
        <p14:creationId xmlns:p14="http://schemas.microsoft.com/office/powerpoint/2010/main" val="2492227589"/>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Content Placeholder 17"/>
          <p:cNvSpPr>
            <a:spLocks noGrp="1"/>
          </p:cNvSpPr>
          <p:nvPr>
            <p:ph idx="1"/>
          </p:nvPr>
        </p:nvSpPr>
        <p:spPr>
          <a:xfrm>
            <a:off x="838200" y="1181686"/>
            <a:ext cx="10515600" cy="1814732"/>
          </a:xfrm>
        </p:spPr>
        <p:txBody>
          <a:bodyPr>
            <a:normAutofit lnSpcReduction="10000"/>
          </a:bodyPr>
          <a:lstStyle>
            <a:defPPr/>
          </a:lstStyle>
          <a:p>
            <a:r>
              <a:rPr lang="en-US"/>
              <a:t>The important field in the structure is locked</a:t>
            </a:r>
          </a:p>
          <a:p>
            <a:r>
              <a:rPr lang="en-US"/>
              <a:t>a word that is zero when the lock is available and non-zero when it is held.</a:t>
            </a:r>
          </a:p>
          <a:p>
            <a:r>
              <a:rPr lang="en-US"/>
              <a:t> Logically, xv6 should acquire a lock by executing code like</a:t>
            </a:r>
          </a:p>
        </p:txBody>
      </p:sp>
      <p:pic>
        <p:nvPicPr>
          <p:cNvPr id="7170" name="Picture 2" descr="C:\Users\ASUS\Desktop\Capture.PNG"/>
          <p:cNvPicPr>
            <a:picLocks noChangeAspect="1" noChangeArrowheads="1"/>
          </p:cNvPicPr>
          <p:nvPr/>
        </p:nvPicPr>
        <p:blipFill>
          <a:blip r:embed="rId3"/>
          <a:stretch>
            <a:fillRect/>
          </a:stretch>
        </p:blipFill>
        <p:spPr bwMode="auto">
          <a:xfrm>
            <a:off x="1484026" y="3066757"/>
            <a:ext cx="6066020" cy="3446585"/>
          </a:xfrm>
          <a:prstGeom prst="rect">
            <a:avLst/>
          </a:prstGeom>
          <a:noFill/>
        </p:spPr>
      </p:pic>
      <p:sp>
        <p:nvSpPr>
          <p:cNvPr id="16" name="Rectangle 15"/>
          <p:cNvSpPr/>
          <p:nvPr/>
        </p:nvSpPr>
        <p:spPr>
          <a:xfrm>
            <a:off x="970672" y="309490"/>
            <a:ext cx="5771244" cy="646331"/>
          </a:xfrm>
          <a:prstGeom prst="rect">
            <a:avLst/>
          </a:prstGeom>
        </p:spPr>
        <p:txBody>
          <a:bodyPr wrap="square">
            <a:spAutoFit/>
          </a:bodyPr>
          <a:lstStyle>
            <a:defPPr>
              <a:defRPr lang="en-US"/>
            </a:defPPr>
          </a:lstStyle>
          <a:p>
            <a:pPr/>
            <a:r>
              <a:rPr lang="en-US" sz="3600" b="1"/>
              <a:t>Code: Locks</a:t>
            </a:r>
          </a:p>
        </p:txBody>
      </p:sp>
    </p:spTree>
    <p:extLst>
      <p:ext uri="{BB962C8B-B14F-4D97-AF65-F5344CB8AC3E}">
        <p14:creationId xmlns:p14="http://schemas.microsoft.com/office/powerpoint/2010/main" val="2492227589"/>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r>
              <a:rPr lang="en-US" b="1"/>
              <a:t>CO4 Topics</a:t>
            </a:r>
          </a:p>
        </p:txBody>
      </p:sp>
      <p:sp>
        <p:nvSpPr>
          <p:cNvPr id="3" name="Content Placeholder 2"/>
          <p:cNvSpPr>
            <a:spLocks noGrp="1"/>
          </p:cNvSpPr>
          <p:nvPr>
            <p:ph idx="1"/>
          </p:nvPr>
        </p:nvSpPr>
        <p:spPr>
          <a:xfrm>
            <a:off x="838200" y="1533378"/>
            <a:ext cx="10515600" cy="4643585"/>
          </a:xfrm>
        </p:spPr>
        <p:txBody>
          <a:bodyPr>
            <a:normAutofit/>
          </a:bodyPr>
          <a:lstStyle>
            <a:defPPr/>
          </a:lstStyle>
          <a:p>
            <a:r>
              <a:rPr lang="en-US"/>
              <a:t>Locking</a:t>
            </a:r>
          </a:p>
          <a:p>
            <a:r>
              <a:rPr lang="en-US"/>
              <a:t>Inter-process communication</a:t>
            </a:r>
          </a:p>
          <a:p>
            <a:r>
              <a:rPr lang="en-US"/>
              <a:t>Models of Inter-process communication</a:t>
            </a:r>
          </a:p>
          <a:p>
            <a:r>
              <a:rPr lang="en-US"/>
              <a:t>Thread API, Conditional Variable</a:t>
            </a:r>
          </a:p>
          <a:p>
            <a:r>
              <a:rPr lang="en-US" err="1"/>
              <a:t>Mutex, Concurrent Linked List</a:t>
            </a:r>
          </a:p>
          <a:p>
            <a:r>
              <a:rPr lang="en-US"/>
              <a:t>Semaphores</a:t>
            </a:r>
          </a:p>
          <a:p>
            <a:r>
              <a:rPr lang="en-US"/>
              <a:t>Concurrency Control Problems</a:t>
            </a:r>
          </a:p>
          <a:p>
            <a:r>
              <a:rPr lang="en-US"/>
              <a:t>Deadlocks</a:t>
            </a:r>
          </a:p>
          <a:p>
            <a:r>
              <a:rPr lang="en-US"/>
              <a:t>Boot Loader </a:t>
            </a:r>
          </a:p>
          <a:p>
            <a:endParaRPr lang="en-US"/>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Rectangle 15"/>
          <p:cNvSpPr/>
          <p:nvPr/>
        </p:nvSpPr>
        <p:spPr>
          <a:xfrm>
            <a:off x="970672" y="337626"/>
            <a:ext cx="5771244" cy="646331"/>
          </a:xfrm>
          <a:prstGeom prst="rect">
            <a:avLst/>
          </a:prstGeom>
        </p:spPr>
        <p:txBody>
          <a:bodyPr wrap="square">
            <a:spAutoFit/>
          </a:bodyPr>
          <a:lstStyle>
            <a:defPPr>
              <a:defRPr lang="en-US"/>
            </a:defPPr>
          </a:lstStyle>
          <a:p>
            <a:pPr/>
            <a:r>
              <a:rPr lang="en-US" sz="3600" b="1"/>
              <a:t>Code: Locks</a:t>
            </a:r>
          </a:p>
        </p:txBody>
      </p:sp>
      <p:sp>
        <p:nvSpPr>
          <p:cNvPr id="26" name="Content Placeholder 17"/>
          <p:cNvSpPr txBox="1">
            <a:spLocks noGrp="1"/>
          </p:cNvSpPr>
          <p:nvPr>
            <p:ph sz="quarter" idx="4"/>
          </p:nvPr>
        </p:nvSpPr>
        <p:spPr>
          <a:xfrm>
            <a:off x="4149969" y="267286"/>
            <a:ext cx="7205419" cy="6246056"/>
          </a:xfrm>
          <a:prstGeom prst="rect">
            <a:avLst/>
          </a:prstGeom>
        </p:spPr>
        <p:txBody>
          <a:bodyPr vert="horz" lIns="91440" tIns="45720" rIns="91440" bIns="45720" rtlCol="0">
            <a:normAutofit fontScale="92500" lnSpcReduction="20000"/>
          </a:bodyPr>
          <a:lstStyle>
            <a:defPPr/>
          </a:lstStyle>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This  code does not guarantee mutual exclusion on a multi-processor.</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It could happen that two CPUs simultaneously reach line 25</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a:ea typeface="+mn-ea"/>
                <a:cs typeface="+mn-cs"/>
              </a:rPr>
              <a:t>                  lk-&gt;locked</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If it is zero then both grab the lock by executing line 26</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a:ea typeface="+mn-ea"/>
                <a:cs typeface="+mn-cs"/>
              </a:rPr>
              <a:t>                 lk-&gt;locked = 1;</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 At this point, two different CPUs hold the lock, which violates the mutual exclusion property. </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a:ea typeface="+mn-ea"/>
                <a:cs typeface="+mn-cs"/>
              </a:rPr>
              <a:t>Rather than helping  us  avoid race conditions, this implementation of acquire has its own race condition. </a:t>
            </a:r>
          </a:p>
          <a:p>
            <a:r>
              <a:rPr lang="en-US"/>
              <a:t>The problem here is that lines 25 and 26 executed as separate actions.</a:t>
            </a:r>
          </a:p>
          <a:p>
            <a:r>
              <a:rPr lang="en-US"/>
              <a:t>In order for the routine above to be correct, lines 25 and 26 must execute in one atomic(i.e., indivisible) step</a:t>
            </a:r>
          </a:p>
          <a:p>
            <a:pPr marL="228600" marR="0" lvl="0" indent="-228600" algn="l" defTabSz="914400" rtl="0" eaLnBrk="1" fontAlgn="auto" latinLnBrk="0" hangingPunct="1">
              <a:lnSpc>
                <a:spcPct val="90000"/>
              </a:lnSpc>
              <a:spcBef>
                <a:spcPts val="1000"/>
              </a:spcBef>
              <a:spcAft>
                <a:spcPct val="0"/>
              </a:spcAft>
              <a:buClrTx/>
              <a:buSzTx/>
              <a:buFont typeface="Arial" pitchFamily="34" charset="0"/>
              <a:buChar char="•"/>
              <a:defRPr/>
            </a:pPr>
            <a:endParaRPr kumimoji="0" lang="en-US" sz="2800" b="0" i="0" u="none" strike="noStrike" kern="1200" cap="none" spc="0" normalizeH="0" baseline="0" noProof="0">
              <a:ln>
                <a:noFill/>
              </a:ln>
              <a:solidFill>
                <a:schemeClr val="tx1"/>
              </a:solidFill>
              <a:effectLst/>
              <a:uLnTx/>
              <a:uFillTx/>
              <a:latin typeface="+mn-lt"/>
              <a:ea typeface="+mn-ea"/>
              <a:cs typeface="+mn-cs"/>
            </a:endParaRPr>
          </a:p>
        </p:txBody>
      </p:sp>
      <p:pic>
        <p:nvPicPr>
          <p:cNvPr id="27" name="Picture 2" descr="C:\Users\ASUS\Desktop\Capture.PNG"/>
          <p:cNvPicPr>
            <a:picLocks noChangeAspect="1" noChangeArrowheads="1"/>
          </p:cNvPicPr>
          <p:nvPr/>
        </p:nvPicPr>
        <p:blipFill>
          <a:blip r:embed="rId3"/>
          <a:stretch>
            <a:fillRect/>
          </a:stretch>
        </p:blipFill>
        <p:spPr bwMode="auto">
          <a:xfrm>
            <a:off x="0" y="1111348"/>
            <a:ext cx="4065563" cy="3446585"/>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Content Placeholder 15"/>
          <p:cNvSpPr>
            <a:spLocks noGrp="1"/>
          </p:cNvSpPr>
          <p:nvPr>
            <p:ph idx="1"/>
          </p:nvPr>
        </p:nvSpPr>
        <p:spPr>
          <a:xfrm>
            <a:off x="838200" y="1097280"/>
            <a:ext cx="10515600" cy="5079683"/>
          </a:xfrm>
        </p:spPr>
        <p:txBody>
          <a:bodyPr>
            <a:noAutofit/>
          </a:bodyPr>
          <a:lstStyle>
            <a:defPPr/>
          </a:lstStyle>
          <a:p>
            <a:pPr/>
            <a:r>
              <a:rPr lang="en-US"/>
              <a:t>To execute those two lines atomically, xv6 relies on a special x86 instruction , xchg</a:t>
            </a:r>
            <a:endParaRPr lang="en-US"/>
          </a:p>
          <a:p>
            <a:pPr>
              <a:buNone/>
            </a:pPr>
            <a:r>
              <a:rPr lang="en-US" i="1"/>
              <a:t>                  </a:t>
            </a:r>
            <a:r>
              <a:rPr lang="en-US" b="1" i="1" err="1"/>
              <a:t>xchg(volatile uint *addr, uint newval)</a:t>
            </a:r>
          </a:p>
          <a:p>
            <a:pPr/>
            <a:r>
              <a:rPr lang="en-US"/>
              <a:t>Locks (i.e., spinlocks) in xv6 are implemented using the xchg atomic instruction</a:t>
            </a:r>
            <a:endParaRPr lang="en-US" b="1" i="1"/>
          </a:p>
          <a:p>
            <a:pPr/>
            <a:r>
              <a:rPr lang="en-US"/>
              <a:t>In one atomic operation, xchg swaps a word in memory with the contents of a register. </a:t>
            </a:r>
          </a:p>
          <a:p>
            <a:pPr/>
            <a:r>
              <a:rPr lang="en-US"/>
              <a:t>The function </a:t>
            </a:r>
            <a:r>
              <a:rPr lang="en-US" b="1" i="1"/>
              <a:t>acquire</a:t>
            </a:r>
            <a:r>
              <a:rPr lang="en-US"/>
              <a:t>  repeats  this  xchg instruction in a loop</a:t>
            </a:r>
          </a:p>
          <a:p>
            <a:pPr>
              <a:buNone/>
            </a:pPr>
            <a:r>
              <a:rPr lang="en-US" b="1" i="1"/>
              <a:t>                 acquire(struct   spinlock *lk)</a:t>
            </a:r>
            <a:endParaRPr lang="en-US"/>
          </a:p>
          <a:p>
            <a:pPr/>
            <a:r>
              <a:rPr lang="en-US"/>
              <a:t> Each iteration atomically reads   lk-&gt;locked   and  sets  it  to 1</a:t>
            </a:r>
          </a:p>
          <a:p>
            <a:pPr>
              <a:buNone/>
            </a:pPr>
            <a:r>
              <a:rPr lang="en-US" b="1" i="1"/>
              <a:t>                 while(xchg(&amp;lk-&gt;locked,1)!=0)</a:t>
            </a:r>
          </a:p>
          <a:p>
            <a:pPr>
              <a:buNone/>
            </a:pPr>
            <a:endParaRPr lang="en-US"/>
          </a:p>
          <a:p>
            <a:pPr>
              <a:buNone/>
            </a:pPr>
            <a:r>
              <a:rPr lang="en-US"/>
              <a:t>                        </a:t>
            </a:r>
            <a:endParaRPr lang="en-US" b="1" i="1"/>
          </a:p>
        </p:txBody>
      </p:sp>
      <p:sp>
        <p:nvSpPr>
          <p:cNvPr id="19" name="Rectangle 18"/>
          <p:cNvSpPr/>
          <p:nvPr/>
        </p:nvSpPr>
        <p:spPr>
          <a:xfrm>
            <a:off x="914400" y="295422"/>
            <a:ext cx="5827515" cy="646331"/>
          </a:xfrm>
          <a:prstGeom prst="rect">
            <a:avLst/>
          </a:prstGeom>
        </p:spPr>
        <p:txBody>
          <a:bodyPr wrap="square">
            <a:spAutoFit/>
          </a:bodyPr>
          <a:lstStyle>
            <a:defPPr>
              <a:defRPr lang="en-US"/>
            </a:defPPr>
          </a:lstStyle>
          <a:p>
            <a:pPr/>
            <a:r>
              <a:rPr lang="en-US" sz="3600" b="1"/>
              <a:t>Code: Locks</a:t>
            </a:r>
          </a:p>
        </p:txBody>
      </p:sp>
    </p:spTree>
    <p:extLst>
      <p:ext uri="{BB962C8B-B14F-4D97-AF65-F5344CB8AC3E}">
        <p14:creationId xmlns:p14="http://schemas.microsoft.com/office/powerpoint/2010/main" val="2492227589"/>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Content Placeholder 15"/>
          <p:cNvSpPr>
            <a:spLocks noGrp="1"/>
          </p:cNvSpPr>
          <p:nvPr>
            <p:ph idx="1"/>
          </p:nvPr>
        </p:nvSpPr>
        <p:spPr>
          <a:xfrm>
            <a:off x="838200" y="1575581"/>
            <a:ext cx="9999689" cy="4417255"/>
          </a:xfrm>
        </p:spPr>
        <p:txBody>
          <a:bodyPr>
            <a:normAutofit lnSpcReduction="10000"/>
          </a:bodyPr>
          <a:lstStyle>
            <a:defPPr/>
          </a:lstStyle>
          <a:p>
            <a:pPr algn="just"/>
            <a:r>
              <a:rPr lang="en-US"/>
              <a:t>If the lock is already held, lk-&gt;locked will already be 1, so the </a:t>
            </a:r>
            <a:r>
              <a:rPr lang="en-US" b="1" i="1" err="1"/>
              <a:t>xchg</a:t>
            </a:r>
            <a:r>
              <a:rPr lang="en-US"/>
              <a:t> returns 1 and the loop continues.</a:t>
            </a:r>
          </a:p>
          <a:p>
            <a:pPr algn="just"/>
            <a:r>
              <a:rPr lang="en-US"/>
              <a:t> If the </a:t>
            </a:r>
            <a:r>
              <a:rPr lang="en-US" b="1" i="1" err="1"/>
              <a:t>xchg</a:t>
            </a:r>
            <a:r>
              <a:rPr lang="en-US"/>
              <a:t> returns 0, however , acquire has successfully acquired the lock-&gt;locked  was  0  and  is  now  1—so the loop can stop.</a:t>
            </a:r>
          </a:p>
          <a:p>
            <a:pPr algn="just"/>
            <a:r>
              <a:rPr lang="en-US"/>
              <a:t> Once the lock is acquired , acquire records, for debugging, the CPU and stack trace that acquired the lock. </a:t>
            </a:r>
          </a:p>
          <a:p>
            <a:pPr algn="just"/>
            <a:r>
              <a:rPr lang="en-US"/>
              <a:t>If a process forgets to release a lock, this information can help to identify the culprit.</a:t>
            </a:r>
          </a:p>
          <a:p>
            <a:pPr algn="just"/>
            <a:r>
              <a:rPr lang="en-US"/>
              <a:t> These debugging fields are protected by the lock and must only be edited while holding the lock.</a:t>
            </a:r>
          </a:p>
        </p:txBody>
      </p:sp>
      <p:sp>
        <p:nvSpPr>
          <p:cNvPr id="17" name="Rectangle 16"/>
          <p:cNvSpPr/>
          <p:nvPr/>
        </p:nvSpPr>
        <p:spPr>
          <a:xfrm>
            <a:off x="984738" y="745588"/>
            <a:ext cx="5757177" cy="646331"/>
          </a:xfrm>
          <a:prstGeom prst="rect">
            <a:avLst/>
          </a:prstGeom>
        </p:spPr>
        <p:txBody>
          <a:bodyPr wrap="square">
            <a:spAutoFit/>
          </a:bodyPr>
          <a:lstStyle>
            <a:defPPr>
              <a:defRPr lang="en-US"/>
            </a:defPPr>
          </a:lstStyle>
          <a:p>
            <a:pPr/>
            <a:r>
              <a:rPr lang="en-US" sz="3600" b="1"/>
              <a:t>Code: Locks</a:t>
            </a:r>
          </a:p>
        </p:txBody>
      </p:sp>
    </p:spTree>
    <p:extLst>
      <p:ext uri="{BB962C8B-B14F-4D97-AF65-F5344CB8AC3E}">
        <p14:creationId xmlns:p14="http://schemas.microsoft.com/office/powerpoint/2010/main" val="2492227589"/>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algn="just"/>
            <a:r>
              <a:rPr lang="en-US"/>
              <a:t>The function release  is the opposite of acquire: it clears the debugging fields and then releases the lock.</a:t>
            </a:r>
          </a:p>
          <a:p>
            <a:pPr algn="just">
              <a:buNone/>
            </a:pPr>
            <a:r>
              <a:rPr lang="en-US"/>
              <a:t>                            </a:t>
            </a:r>
            <a:r>
              <a:rPr lang="en-US" b="1" i="1"/>
              <a:t> release(struct  spinlock  *lk)</a:t>
            </a:r>
            <a:endParaRPr lang="en-US"/>
          </a:p>
          <a:p>
            <a:pPr algn="just"/>
            <a:r>
              <a:rPr lang="en-US"/>
              <a:t> The function uses an assembly instruction to clear locked, because clearing this field should be atomic so that the xchg instruction won’t see a subset of the 4 bytes that hold locked updated. </a:t>
            </a:r>
          </a:p>
          <a:p>
            <a:pPr algn="just"/>
            <a:r>
              <a:rPr lang="en-US"/>
              <a:t>The x86 guarantees that a 32-bit movl updates all 4 bytes atomically. </a:t>
            </a:r>
          </a:p>
          <a:p>
            <a:pPr algn="just">
              <a:buNone/>
            </a:pPr>
            <a:endParaRPr lang="en-US"/>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Title 12"/>
          <p:cNvSpPr>
            <a:spLocks noGrp="1"/>
          </p:cNvSpPr>
          <p:nvPr>
            <p:ph type="title"/>
          </p:nvPr>
        </p:nvSpPr>
        <p:spPr>
          <a:prstGeom prst="rect">
            <a:avLst/>
          </a:prstGeom>
        </p:spPr>
        <p:txBody>
          <a:bodyPr wrap="square">
            <a:spAutoFit/>
          </a:bodyPr>
          <a:lstStyle>
            <a:defPPr/>
          </a:lstStyle>
          <a:p>
            <a:pPr/>
            <a:r>
              <a:rPr lang="en-US" sz="3600" b="1"/>
              <a:t>Code: Locks</a:t>
            </a: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a:xfrm>
            <a:off x="838200" y="168812"/>
            <a:ext cx="10515600" cy="914400"/>
          </a:xfrm>
        </p:spPr>
        <p:txBody>
          <a:bodyPr/>
          <a:lstStyle>
            <a:defPPr/>
          </a:lstStyle>
          <a:p>
            <a:pPr/>
            <a:r>
              <a:rPr lang="en-US" b="1"/>
              <a:t>Code: Using locks</a:t>
            </a:r>
            <a:endParaRPr lang="en-US"/>
          </a:p>
        </p:txBody>
      </p:sp>
      <p:sp>
        <p:nvSpPr>
          <p:cNvPr id="16" name="Content Placeholder 15"/>
          <p:cNvSpPr>
            <a:spLocks noGrp="1"/>
          </p:cNvSpPr>
          <p:nvPr>
            <p:ph idx="1"/>
          </p:nvPr>
        </p:nvSpPr>
        <p:spPr>
          <a:xfrm>
            <a:off x="838200" y="1097280"/>
            <a:ext cx="10515600" cy="5079683"/>
          </a:xfrm>
        </p:spPr>
        <p:txBody>
          <a:bodyPr>
            <a:normAutofit/>
          </a:bodyPr>
          <a:lstStyle>
            <a:defPPr/>
          </a:lstStyle>
          <a:p>
            <a:pPr algn="just"/>
            <a:r>
              <a:rPr lang="en-US"/>
              <a:t>xv6 uses locks in many places to avoid race conditions</a:t>
            </a:r>
          </a:p>
          <a:p>
            <a:pPr algn="just"/>
            <a:r>
              <a:rPr lang="en-US"/>
              <a:t> A hard part about using locks is deciding how many locks to use and which data and invariants each lock protects. </a:t>
            </a:r>
          </a:p>
          <a:p>
            <a:pPr algn="just"/>
            <a:r>
              <a:rPr lang="en-US"/>
              <a:t>There are a few basic principles. </a:t>
            </a:r>
          </a:p>
          <a:p>
            <a:pPr algn="just"/>
            <a:r>
              <a:rPr lang="en-US" b="1"/>
              <a:t>First</a:t>
            </a:r>
            <a:r>
              <a:rPr lang="en-US"/>
              <a:t>, any time a variable can be written by one CPU at the same time that another CPU can read or write it, a lock should be introduced to keep the two operations from overlapping.</a:t>
            </a:r>
          </a:p>
          <a:p>
            <a:pPr algn="just"/>
            <a:r>
              <a:rPr lang="en-US"/>
              <a:t> </a:t>
            </a:r>
            <a:r>
              <a:rPr lang="en-US" b="1"/>
              <a:t>Second</a:t>
            </a:r>
            <a:r>
              <a:rPr lang="en-US"/>
              <a:t>, remember that locks protect invariants: if an invariant involves multiple memory locations, typically all of them need to be protected by a single lock to ensure the invariant is maintained.</a:t>
            </a:r>
          </a:p>
        </p:txBody>
      </p:sp>
    </p:spTree>
    <p:extLst>
      <p:ext uri="{BB962C8B-B14F-4D97-AF65-F5344CB8AC3E}">
        <p14:creationId xmlns:p14="http://schemas.microsoft.com/office/powerpoint/2010/main" val="2492227589"/>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Code: Using locks</a:t>
            </a:r>
            <a:endParaRPr lang="en-US"/>
          </a:p>
        </p:txBody>
      </p:sp>
      <p:sp>
        <p:nvSpPr>
          <p:cNvPr id="3" name="Content Placeholder 2"/>
          <p:cNvSpPr>
            <a:spLocks noGrp="1"/>
          </p:cNvSpPr>
          <p:nvPr>
            <p:ph idx="1"/>
          </p:nvPr>
        </p:nvSpPr>
        <p:spPr/>
        <p:txBody>
          <a:bodyPr>
            <a:normAutofit/>
          </a:bodyPr>
          <a:lstStyle>
            <a:defPPr/>
          </a:lstStyle>
          <a:p>
            <a:r>
              <a:rPr lang="en-US"/>
              <a:t>These two rules says when locks are necessary but say nothing about when locks are unnecessary</a:t>
            </a:r>
          </a:p>
          <a:p>
            <a:r>
              <a:rPr lang="en-US"/>
              <a:t>It is important for efficiency not to lock too much, because locks reduce parallelism. </a:t>
            </a:r>
          </a:p>
          <a:p>
            <a:r>
              <a:rPr lang="en-US"/>
              <a:t>If parallelism isn’t important, then one could arrange to have only a single thread and not worry about locks. </a:t>
            </a:r>
          </a:p>
          <a:p>
            <a:r>
              <a:rPr lang="en-US"/>
              <a:t>A simple kernel can do this on a multiprocessor by having a single lock that must be acquired on entering the kernel and released on exiting the kernel </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0"/>
            <a:ext cx="12192001" cy="6857999"/>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Sleep locks</a:t>
            </a:r>
          </a:p>
        </p:txBody>
      </p:sp>
      <p:sp>
        <p:nvSpPr>
          <p:cNvPr id="3" name="Content Placeholder 2"/>
          <p:cNvSpPr>
            <a:spLocks noGrp="1"/>
          </p:cNvSpPr>
          <p:nvPr>
            <p:ph idx="1"/>
          </p:nvPr>
        </p:nvSpPr>
        <p:spPr/>
        <p:txBody>
          <a:bodyPr>
            <a:normAutofit lnSpcReduction="10000"/>
          </a:bodyPr>
          <a:lstStyle>
            <a:defPPr/>
          </a:lstStyle>
          <a:p>
            <a:pPr algn="just"/>
            <a:r>
              <a:rPr lang="en-US"/>
              <a:t>Sometimes xv6 code needs to hold a lock for a long time. </a:t>
            </a:r>
          </a:p>
          <a:p>
            <a:pPr algn="just"/>
            <a:r>
              <a:rPr lang="en-US"/>
              <a:t>For example, the file system keeps a file locked while reading and writing its content on the disk, and these disk operations can take tens of milliseconds. </a:t>
            </a:r>
          </a:p>
          <a:p>
            <a:pPr algn="just"/>
            <a:r>
              <a:rPr lang="en-US"/>
              <a:t>Efficiency demands that the processor be yielded while waiting so that other threads can make progress, and this in turn means that xv6 needs locks that work well when held across context switches.</a:t>
            </a:r>
          </a:p>
          <a:p>
            <a:pPr algn="just"/>
            <a:r>
              <a:rPr lang="en-US"/>
              <a:t> xv6 provides such locks in the form of sleep-locks.</a:t>
            </a:r>
          </a:p>
          <a:p>
            <a:pPr algn="just"/>
            <a:r>
              <a:rPr lang="en-US"/>
              <a:t>Xv6 sleep-locks support yielding the processor during their critical sections.</a:t>
            </a:r>
          </a:p>
          <a:p>
            <a:pPr algn="just"/>
            <a:endParaRPr lang="en-US"/>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5"/>
            <a:ext cx="10515600" cy="732155"/>
          </a:xfrm>
        </p:spPr>
        <p:txBody>
          <a:bodyPr/>
          <a:lstStyle>
            <a:defPPr/>
          </a:lstStyle>
          <a:p>
            <a:pPr/>
            <a:r>
              <a:rPr lang="en-US" b="1"/>
              <a:t>Sleep locks</a:t>
            </a:r>
            <a:endParaRPr lang="en-US"/>
          </a:p>
        </p:txBody>
      </p:sp>
      <p:sp>
        <p:nvSpPr>
          <p:cNvPr id="3" name="Content Placeholder 2"/>
          <p:cNvSpPr>
            <a:spLocks noGrp="1"/>
          </p:cNvSpPr>
          <p:nvPr>
            <p:ph idx="1"/>
          </p:nvPr>
        </p:nvSpPr>
        <p:spPr>
          <a:xfrm>
            <a:off x="838200" y="1041010"/>
            <a:ext cx="10515600" cy="5135954"/>
          </a:xfrm>
        </p:spPr>
        <p:txBody>
          <a:bodyPr>
            <a:normAutofit lnSpcReduction="10000"/>
          </a:bodyPr>
          <a:lstStyle>
            <a:defPPr/>
          </a:lstStyle>
          <a:p>
            <a:pPr algn="just"/>
            <a:r>
              <a:rPr lang="en-US"/>
              <a:t>This property poses a design challenge: if thread T1 holds lock L1 and has yielded the processor, and thread T2 wishes to acquire L1, we have to ensure that T1 can execute while T2 is waiting so that T1 can release L1. </a:t>
            </a:r>
          </a:p>
          <a:p>
            <a:pPr algn="just"/>
            <a:r>
              <a:rPr lang="en-US"/>
              <a:t>T2 can’t use the spin-lock acquire function here: it spins with interrupts turned off, and that would prevent T1 from running. </a:t>
            </a:r>
          </a:p>
          <a:p>
            <a:pPr algn="just"/>
            <a:r>
              <a:rPr lang="en-US"/>
              <a:t>To avoid this deadlock, the sleep-lock acquire routine (called acquiresleep) yields the processor while waiting, and does not disable interrupts</a:t>
            </a:r>
          </a:p>
          <a:p>
            <a:pPr algn="just">
              <a:buNone/>
            </a:pPr>
            <a:r>
              <a:rPr lang="en-US"/>
              <a:t>                            </a:t>
            </a:r>
            <a:r>
              <a:rPr lang="en-US" b="1" i="1" err="1"/>
              <a:t>acquiresleep(struct sleeplock  *lk)</a:t>
            </a:r>
          </a:p>
          <a:p>
            <a:pPr algn="just"/>
            <a:r>
              <a:rPr lang="en-US"/>
              <a:t>At a high level, a sleep-lock has a locked field that is protected by a spinlock, and acquiresleep’s call to sleep atomically yields the CPU and releases the spin-lock.</a:t>
            </a:r>
          </a:p>
          <a:p>
            <a:pPr algn="just">
              <a:buNone/>
            </a:pPr>
            <a:endParaRPr lang="en-US" b="1" i="1"/>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Sleep locks</a:t>
            </a:r>
            <a:endParaRPr lang="en-US"/>
          </a:p>
        </p:txBody>
      </p:sp>
      <p:sp>
        <p:nvSpPr>
          <p:cNvPr id="3" name="Content Placeholder 2"/>
          <p:cNvSpPr>
            <a:spLocks noGrp="1"/>
          </p:cNvSpPr>
          <p:nvPr>
            <p:ph idx="1"/>
          </p:nvPr>
        </p:nvSpPr>
        <p:spPr/>
        <p:txBody>
          <a:bodyPr/>
          <a:lstStyle>
            <a:defPPr/>
          </a:lstStyle>
          <a:p>
            <a:pPr/>
            <a:r>
              <a:rPr lang="en-US"/>
              <a:t>The result is that other threads can execute while acquiresleep waits.</a:t>
            </a:r>
          </a:p>
          <a:p>
            <a:pPr/>
            <a:r>
              <a:rPr lang="en-US"/>
              <a:t>Because sleep-locks leave interrupts enabled, they cannot be used in interrupt handlers.</a:t>
            </a:r>
          </a:p>
          <a:p>
            <a:pPr/>
            <a:r>
              <a:rPr lang="en-US"/>
              <a:t> Because acquiresleep may yield the processor, sleep-locks cannot be used inside spin-lock critical sections (though spin-locks can be used inside sleep-lock critical sections).</a:t>
            </a:r>
          </a:p>
          <a:p>
            <a:pPr/>
            <a:r>
              <a:rPr lang="en-US"/>
              <a:t>xv6 uses spin-locks in most situations, since they have low overhead.</a:t>
            </a:r>
          </a:p>
          <a:p>
            <a:pPr/>
            <a:r>
              <a:rPr lang="en-US"/>
              <a:t> It uses sleep-locks only in the file system, where it is convenient to be able to hold locks across lengthy disk operations</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Limitations of locks</a:t>
            </a:r>
          </a:p>
        </p:txBody>
      </p:sp>
      <p:sp>
        <p:nvSpPr>
          <p:cNvPr id="3" name="Content Placeholder 2"/>
          <p:cNvSpPr>
            <a:spLocks noGrp="1"/>
          </p:cNvSpPr>
          <p:nvPr>
            <p:ph idx="1"/>
          </p:nvPr>
        </p:nvSpPr>
        <p:spPr/>
        <p:txBody>
          <a:bodyPr/>
          <a:lstStyle>
            <a:defPPr/>
          </a:lstStyle>
          <a:p>
            <a:pPr/>
            <a:r>
              <a:rPr lang="en-US"/>
              <a:t>Locks often solve concurrency problems cleanly, but there are times when they are awkward.</a:t>
            </a:r>
          </a:p>
          <a:p>
            <a:pPr/>
            <a:r>
              <a:rPr lang="en-US"/>
              <a:t> Sometimes a function uses data which must be guarded by a lock, but the function is called both from code that already holds the lock and from code that wouldn't otherwise need the lock.</a:t>
            </a:r>
          </a:p>
          <a:p>
            <a:pPr/>
            <a:r>
              <a:rPr lang="en-US"/>
              <a:t>One way to deal with this is to have two variants of the function, one that acquires the lock, and the other that expects the caller to already hold the lock</a:t>
            </a:r>
          </a:p>
          <a:p>
            <a:pPr/>
            <a:r>
              <a:rPr lang="en-US"/>
              <a:t>Another approach is for the function to require callersto hold the lock whether the caller needs it or not,as with </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6593958" cy="591478"/>
          </a:xfrm>
        </p:spPr>
        <p:txBody>
          <a:bodyPr>
            <a:normAutofit fontScale="90000"/>
          </a:bodyPr>
          <a:lstStyle>
            <a:defPPr/>
          </a:lstStyle>
          <a:p>
            <a:r>
              <a:rPr lang="en-US" sz="4400" b="1">
                <a:effectLst/>
                <a:latin typeface="Calibri" panose="020f0502020204030204" pitchFamily="34" charset="0"/>
                <a:ea typeface="Times New Roman" panose="02020603050405020304" pitchFamily="18" charset="0"/>
                <a:cs typeface="Arial" pitchFamily="34" charset="0"/>
              </a:rPr>
              <a:t>Process memory layout</a:t>
            </a:r>
            <a:br>
              <a:rPr lang="en-IN" sz="3600">
                <a:effectLst/>
                <a:latin typeface="Calibri" panose="020f0502020204030204" pitchFamily="34" charset="0"/>
                <a:ea typeface="Times New Roman" panose="02020603050405020304" pitchFamily="18" charset="0"/>
                <a:cs typeface="Times New Roman" panose="02020603050405020304" pitchFamily="18" charset="0"/>
              </a:rPr>
            </a:br>
            <a:endParaRPr lang="en-US" b="1"/>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aphicFrame>
        <p:nvGraphicFramePr>
          <p:cNvPr id="31" name="Table 30">
            <a:extLst>
              <a:ext uri="{FF2B5EF4-FFF2-40B4-BE49-F238E27FC236}">
                <a16:creationId xmlns:a16="http://schemas.microsoft.com/office/drawing/2014/main" id="{253793D6-C6BC-465B-9065-7309C05688C6}"/>
              </a:ext>
            </a:extLst>
          </p:cNvPr>
          <p:cNvGraphicFramePr>
            <a:graphicFrameLocks noGrp="1"/>
          </p:cNvGraphicFramePr>
          <p:nvPr>
            <p:extLst>
              <p:ext uri="{D42A27DB-BD31-4B8C-83A1-F6EECF244321}">
                <p14:modId xmlns:p14="http://schemas.microsoft.com/office/powerpoint/2010/main" val="2995104978"/>
              </p:ext>
            </p:extLst>
          </p:nvPr>
        </p:nvGraphicFramePr>
        <p:xfrm>
          <a:off x="2190308" y="5184151"/>
          <a:ext cx="5497032" cy="1261872"/>
        </p:xfrm>
        <a:graphic>
          <a:graphicData uri="http://schemas.openxmlformats.org/drawingml/2006/table">
            <a:tbl>
              <a:tblPr>
                <a:tableStyleId>{5C22544A-7EE6-4342-B048-85BDC9FD1C3A}</a:tableStyleId>
              </a:tblPr>
              <a:tblGrid>
                <a:gridCol w="951409">
                  <a:extLst>
                    <a:ext uri="{9D8B030D-6E8A-4147-A177-3AD203B41FA5}">
                      <a16:colId xmlns:a16="http://schemas.microsoft.com/office/drawing/2014/main" val="2221756046"/>
                    </a:ext>
                  </a:extLst>
                </a:gridCol>
                <a:gridCol w="792841">
                  <a:extLst>
                    <a:ext uri="{9D8B030D-6E8A-4147-A177-3AD203B41FA5}">
                      <a16:colId xmlns:a16="http://schemas.microsoft.com/office/drawing/2014/main" val="2316326062"/>
                    </a:ext>
                  </a:extLst>
                </a:gridCol>
                <a:gridCol w="687129">
                  <a:extLst>
                    <a:ext uri="{9D8B030D-6E8A-4147-A177-3AD203B41FA5}">
                      <a16:colId xmlns:a16="http://schemas.microsoft.com/office/drawing/2014/main" val="3581330400"/>
                    </a:ext>
                  </a:extLst>
                </a:gridCol>
                <a:gridCol w="898554">
                  <a:extLst>
                    <a:ext uri="{9D8B030D-6E8A-4147-A177-3AD203B41FA5}">
                      <a16:colId xmlns:a16="http://schemas.microsoft.com/office/drawing/2014/main" val="1047986160"/>
                    </a:ext>
                  </a:extLst>
                </a:gridCol>
                <a:gridCol w="845697">
                  <a:extLst>
                    <a:ext uri="{9D8B030D-6E8A-4147-A177-3AD203B41FA5}">
                      <a16:colId xmlns:a16="http://schemas.microsoft.com/office/drawing/2014/main" val="962291220"/>
                    </a:ext>
                  </a:extLst>
                </a:gridCol>
                <a:gridCol w="1321402">
                  <a:extLst>
                    <a:ext uri="{9D8B030D-6E8A-4147-A177-3AD203B41FA5}">
                      <a16:colId xmlns:a16="http://schemas.microsoft.com/office/drawing/2014/main" val="709086239"/>
                    </a:ext>
                  </a:extLst>
                </a:gridCol>
              </a:tblGrid>
              <a:tr h="244228">
                <a:tc gridSpan="4">
                  <a:txBody>
                    <a:bodyPr vert="horz" wrap="square"/>
                    <a:lstStyle>
                      <a:defPPr/>
                    </a:lstStyle>
                    <a:p>
                      <a:pPr marR="355600" algn="l">
                        <a:lnSpc>
                          <a:spcPct val="115000"/>
                        </a:lnSpc>
                        <a:spcAft>
                          <a:spcPct val="0"/>
                        </a:spcAft>
                      </a:pPr>
                      <a:r>
                        <a:rPr lang="en-US" sz="1800" b="1">
                          <a:effectLst/>
                        </a:rPr>
                        <a:t>$ size /usr/bin/cc /bin/sh</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hMerge="1">
                  <a:txBody>
                    <a:bodyPr vert="horz" wrap="square"/>
                    <a:lstStyle>
                      <a:defPPr/>
                    </a:lstStyle>
                    <a:p>
                      <a:pPr/>
                      <a:endParaRPr lang="en-IN"/>
                    </a:p>
                  </a:txBody>
                  <a:tcPr/>
                </a:tc>
                <a:tc hMerge="1">
                  <a:txBody>
                    <a:bodyPr vert="horz" wrap="square"/>
                    <a:lstStyle>
                      <a:defPPr/>
                    </a:lstStyle>
                    <a:p>
                      <a:pPr/>
                      <a:endParaRPr lang="en-IN"/>
                    </a:p>
                  </a:txBody>
                  <a:tcPr/>
                </a:tc>
                <a:tc hMerge="1">
                  <a:txBody>
                    <a:bodyPr vert="horz" wrap="square"/>
                    <a:lstStyle>
                      <a:defPPr/>
                    </a:lstStyle>
                    <a:p>
                      <a:pPr/>
                      <a:endParaRPr lang="en-IN"/>
                    </a:p>
                  </a:txBody>
                  <a:tcPr/>
                </a:tc>
                <a:tc>
                  <a:txBody>
                    <a:bodyPr vert="horz" wrap="square"/>
                    <a:lstStyle>
                      <a:defPPr/>
                    </a:lstStyle>
                    <a:p>
                      <a:pPr algn="l">
                        <a:lnSpc>
                          <a:spcPct val="115000"/>
                        </a:lnSpc>
                        <a:spcAft>
                          <a:spcPct val="0"/>
                        </a:spcAft>
                      </a:pPr>
                      <a:r>
                        <a:rPr lang="en-US" sz="1600" b="1">
                          <a:effectLst/>
                        </a:rPr>
                        <a:t> </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algn="l">
                        <a:lnSpc>
                          <a:spcPct val="115000"/>
                        </a:lnSpc>
                        <a:spcAft>
                          <a:spcPct val="0"/>
                        </a:spcAft>
                      </a:pPr>
                      <a:r>
                        <a:rPr lang="en-US" sz="1600" b="1">
                          <a:effectLst/>
                        </a:rPr>
                        <a:t> </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4243038053"/>
                  </a:ext>
                </a:extLst>
              </a:tr>
              <a:tr h="244228">
                <a:tc>
                  <a:txBody>
                    <a:bodyPr vert="horz" wrap="square"/>
                    <a:lstStyle>
                      <a:defPPr/>
                    </a:lstStyle>
                    <a:p>
                      <a:pPr marR="88900" algn="r">
                        <a:lnSpc>
                          <a:spcPct val="115000"/>
                        </a:lnSpc>
                        <a:spcAft>
                          <a:spcPct val="0"/>
                        </a:spcAft>
                      </a:pPr>
                      <a:r>
                        <a:rPr lang="en-US" sz="1800" b="1">
                          <a:effectLst/>
                        </a:rPr>
                        <a:t>text</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algn="r">
                        <a:lnSpc>
                          <a:spcPct val="115000"/>
                        </a:lnSpc>
                        <a:spcAft>
                          <a:spcPct val="0"/>
                        </a:spcAft>
                      </a:pPr>
                      <a:r>
                        <a:rPr lang="en-US" sz="1800" b="1">
                          <a:effectLst/>
                        </a:rPr>
                        <a:t>data</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12700" algn="r">
                        <a:lnSpc>
                          <a:spcPct val="115000"/>
                        </a:lnSpc>
                        <a:spcAft>
                          <a:spcPct val="0"/>
                        </a:spcAft>
                      </a:pPr>
                      <a:r>
                        <a:rPr lang="en-US" sz="1800" b="1">
                          <a:effectLst/>
                        </a:rPr>
                        <a:t>bss</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dec</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hex</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L="114300">
                        <a:lnSpc>
                          <a:spcPct val="115000"/>
                        </a:lnSpc>
                        <a:spcAft>
                          <a:spcPct val="0"/>
                        </a:spcAft>
                      </a:pPr>
                      <a:r>
                        <a:rPr lang="en-US" sz="1800" b="1">
                          <a:effectLst/>
                        </a:rPr>
                        <a:t>filename</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4112141625"/>
                  </a:ext>
                </a:extLst>
              </a:tr>
              <a:tr h="244228">
                <a:tc>
                  <a:txBody>
                    <a:bodyPr vert="horz" wrap="square"/>
                    <a:lstStyle>
                      <a:defPPr/>
                    </a:lstStyle>
                    <a:p>
                      <a:pPr marR="88900" algn="r">
                        <a:lnSpc>
                          <a:spcPct val="115000"/>
                        </a:lnSpc>
                        <a:spcAft>
                          <a:spcPct val="0"/>
                        </a:spcAft>
                      </a:pPr>
                      <a:r>
                        <a:rPr lang="en-US" sz="1800" b="1">
                          <a:effectLst/>
                        </a:rPr>
                        <a:t>79606</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algn="r">
                        <a:lnSpc>
                          <a:spcPct val="115000"/>
                        </a:lnSpc>
                        <a:spcAft>
                          <a:spcPct val="0"/>
                        </a:spcAft>
                      </a:pPr>
                      <a:r>
                        <a:rPr lang="en-US" sz="1800" b="1">
                          <a:effectLst/>
                        </a:rPr>
                        <a:t>1536</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12700" algn="r">
                        <a:lnSpc>
                          <a:spcPct val="115000"/>
                        </a:lnSpc>
                        <a:spcAft>
                          <a:spcPct val="0"/>
                        </a:spcAft>
                      </a:pPr>
                      <a:r>
                        <a:rPr lang="en-US" sz="1800" b="1">
                          <a:effectLst/>
                        </a:rPr>
                        <a:t>916</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82058</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1408a</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L="114300">
                        <a:lnSpc>
                          <a:spcPct val="115000"/>
                        </a:lnSpc>
                        <a:spcAft>
                          <a:spcPct val="0"/>
                        </a:spcAft>
                      </a:pPr>
                      <a:r>
                        <a:rPr lang="en-US" sz="1800" b="1">
                          <a:effectLst/>
                        </a:rPr>
                        <a:t>/usr/bin/cc</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3505984361"/>
                  </a:ext>
                </a:extLst>
              </a:tr>
              <a:tr h="244228">
                <a:tc>
                  <a:txBody>
                    <a:bodyPr vert="horz" wrap="square"/>
                    <a:lstStyle>
                      <a:defPPr/>
                    </a:lstStyle>
                    <a:p>
                      <a:pPr marR="88900" algn="r">
                        <a:lnSpc>
                          <a:spcPct val="115000"/>
                        </a:lnSpc>
                        <a:spcAft>
                          <a:spcPct val="0"/>
                        </a:spcAft>
                      </a:pPr>
                      <a:r>
                        <a:rPr lang="en-US" sz="1800" b="1">
                          <a:effectLst/>
                        </a:rPr>
                        <a:t>619234</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algn="r">
                        <a:lnSpc>
                          <a:spcPct val="115000"/>
                        </a:lnSpc>
                        <a:spcAft>
                          <a:spcPct val="0"/>
                        </a:spcAft>
                      </a:pPr>
                      <a:r>
                        <a:rPr lang="en-US" sz="1800" b="1">
                          <a:effectLst/>
                        </a:rPr>
                        <a:t>21120</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12700" algn="r">
                        <a:lnSpc>
                          <a:spcPct val="115000"/>
                        </a:lnSpc>
                        <a:spcAft>
                          <a:spcPct val="0"/>
                        </a:spcAft>
                      </a:pPr>
                      <a:r>
                        <a:rPr lang="en-US" sz="1800" b="1">
                          <a:effectLst/>
                        </a:rPr>
                        <a:t>18260</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658614</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R="50800" algn="r">
                        <a:lnSpc>
                          <a:spcPct val="115000"/>
                        </a:lnSpc>
                        <a:spcAft>
                          <a:spcPct val="0"/>
                        </a:spcAft>
                      </a:pPr>
                      <a:r>
                        <a:rPr lang="en-US" sz="1800" b="1">
                          <a:effectLst/>
                        </a:rPr>
                        <a:t>a0cb6</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tc>
                  <a:txBody>
                    <a:bodyPr vert="horz" wrap="square"/>
                    <a:lstStyle>
                      <a:defPPr/>
                    </a:lstStyle>
                    <a:p>
                      <a:pPr marL="114300">
                        <a:lnSpc>
                          <a:spcPct val="115000"/>
                        </a:lnSpc>
                        <a:spcAft>
                          <a:spcPct val="0"/>
                        </a:spcAft>
                      </a:pPr>
                      <a:r>
                        <a:rPr lang="en-US" sz="1800" b="1">
                          <a:effectLst/>
                        </a:rPr>
                        <a:t>/bin/sh</a:t>
                      </a:r>
                      <a:endParaRPr lang="en-IN" sz="2400" b="1">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1295698106"/>
                  </a:ext>
                </a:extLst>
              </a:tr>
            </a:tbl>
          </a:graphicData>
        </a:graphic>
      </p:graphicFrame>
      <p:sp>
        <p:nvSpPr>
          <p:cNvPr id="38" name="TextBox 37">
            <a:extLst>
              <a:ext uri="{FF2B5EF4-FFF2-40B4-BE49-F238E27FC236}">
                <a16:creationId xmlns:a16="http://schemas.microsoft.com/office/drawing/2014/main" id="{AF11EE9B-D5B1-43DB-8272-E5B02AB17B8A}"/>
              </a:ext>
            </a:extLst>
          </p:cNvPr>
          <p:cNvSpPr txBox="1"/>
          <p:nvPr/>
        </p:nvSpPr>
        <p:spPr>
          <a:xfrm>
            <a:off x="483334" y="696937"/>
            <a:ext cx="11542089" cy="4206408"/>
          </a:xfrm>
          <a:prstGeom prst="rect">
            <a:avLst/>
          </a:prstGeom>
          <a:noFill/>
        </p:spPr>
        <p:txBody>
          <a:bodyPr wrap="square">
            <a:spAutoFit/>
          </a:bodyPr>
          <a:lstStyle>
            <a:defPPr>
              <a:defRPr lang="en-US"/>
            </a:defPPr>
          </a:lstStyle>
          <a:p>
            <a:pPr>
              <a:lnSpc>
                <a:spcPct val="115000"/>
              </a:lnSpc>
              <a:spcAft>
                <a:spcPct val="0"/>
              </a:spcAft>
            </a:pPr>
            <a:r>
              <a:rPr lang="en-US" sz="1800">
                <a:effectLst/>
                <a:latin typeface="Arial" pitchFamily="34" charset="0"/>
                <a:ea typeface="Times New Roman" panose="02020603050405020304" pitchFamily="18" charset="0"/>
                <a:cs typeface="Times New Roman" panose="02020603050405020304" pitchFamily="18" charset="0"/>
              </a:rPr>
              <a:t>A </a:t>
            </a:r>
            <a:r>
              <a:rPr lang="en-US" sz="1800" b="1">
                <a:effectLst/>
                <a:latin typeface="Arial" pitchFamily="34" charset="0"/>
                <a:ea typeface="Times New Roman" panose="02020603050405020304" pitchFamily="18" charset="0"/>
                <a:cs typeface="Times New Roman" panose="02020603050405020304" pitchFamily="18" charset="0"/>
              </a:rPr>
              <a:t>program</a:t>
            </a:r>
            <a:r>
              <a:rPr lang="en-US" sz="1800">
                <a:effectLst/>
                <a:latin typeface="Arial" pitchFamily="34" charset="0"/>
                <a:ea typeface="Times New Roman" panose="02020603050405020304" pitchFamily="18" charset="0"/>
                <a:cs typeface="Times New Roman" panose="02020603050405020304" pitchFamily="18" charset="0"/>
              </a:rPr>
              <a:t> is a file containing a range of information that describes how to construct a process at run time.</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algn="just" hangingPunct="0">
              <a:lnSpc>
                <a:spcPct val="115000"/>
              </a:lnSpc>
              <a:spcAft>
                <a:spcPct val="0"/>
              </a:spcAft>
            </a:pPr>
            <a:r>
              <a:rPr lang="en-US" sz="1800">
                <a:effectLst/>
                <a:latin typeface="Arial" pitchFamily="34" charset="0"/>
                <a:ea typeface="Times New Roman" panose="02020603050405020304" pitchFamily="18" charset="0"/>
                <a:cs typeface="Times New Roman" panose="02020603050405020304" pitchFamily="18" charset="0"/>
              </a:rPr>
              <a:t>The memory allocated to each process is composed of a number of parts, usually referred to as segments. These segments are as follows:</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ct val="0"/>
              </a:spcAft>
              <a:buFont typeface="+mj-lt"/>
              <a:buAutoNum type="alphaLcPeriod"/>
            </a:pPr>
            <a:r>
              <a:rPr lang="en-US" sz="1800" b="1">
                <a:effectLst/>
                <a:latin typeface="Arial" pitchFamily="34" charset="0"/>
                <a:ea typeface="Times New Roman" panose="02020603050405020304" pitchFamily="18" charset="0"/>
                <a:cs typeface="Times New Roman" panose="02020603050405020304" pitchFamily="18" charset="0"/>
              </a:rPr>
              <a:t>Text: </a:t>
            </a:r>
            <a:r>
              <a:rPr lang="en-US" sz="1800">
                <a:effectLst/>
                <a:latin typeface="Arial" pitchFamily="34" charset="0"/>
                <a:ea typeface="Times New Roman" panose="02020603050405020304" pitchFamily="18" charset="0"/>
                <a:cs typeface="Times New Roman" panose="02020603050405020304" pitchFamily="18" charset="0"/>
              </a:rPr>
              <a:t>the instructions of the program.</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ct val="0"/>
              </a:spcAft>
              <a:buFont typeface="+mj-lt"/>
              <a:buAutoNum type="alphaLcPeriod"/>
            </a:pPr>
            <a:r>
              <a:rPr lang="en-US" sz="1800">
                <a:effectLst/>
                <a:latin typeface="Arial" pitchFamily="34" charset="0"/>
                <a:ea typeface="Times New Roman" panose="02020603050405020304" pitchFamily="18" charset="0"/>
                <a:cs typeface="Times New Roman" panose="02020603050405020304" pitchFamily="18" charset="0"/>
              </a:rPr>
              <a:t>The </a:t>
            </a:r>
            <a:r>
              <a:rPr lang="en-US" sz="1800" b="1">
                <a:effectLst/>
                <a:latin typeface="Arial" pitchFamily="34" charset="0"/>
                <a:ea typeface="Times New Roman" panose="02020603050405020304" pitchFamily="18" charset="0"/>
                <a:cs typeface="Times New Roman" panose="02020603050405020304" pitchFamily="18" charset="0"/>
              </a:rPr>
              <a:t>initialized data segment</a:t>
            </a:r>
            <a:r>
              <a:rPr lang="en-US" sz="1800">
                <a:effectLst/>
                <a:latin typeface="Arial" pitchFamily="34" charset="0"/>
                <a:ea typeface="Times New Roman" panose="02020603050405020304" pitchFamily="18" charset="0"/>
                <a:cs typeface="Times New Roman" panose="02020603050405020304" pitchFamily="18" charset="0"/>
              </a:rPr>
              <a:t> contains global and static variables that are explicitly Initialized</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558800" lvl="0" indent="-342900" hangingPunct="0">
              <a:lnSpc>
                <a:spcPct val="115000"/>
              </a:lnSpc>
              <a:spcAft>
                <a:spcPct val="0"/>
              </a:spcAft>
              <a:buFont typeface="+mj-lt"/>
              <a:buAutoNum type="alphaLcPeriod"/>
            </a:pPr>
            <a:r>
              <a:rPr lang="en-US" sz="1800">
                <a:effectLst/>
                <a:latin typeface="Arial" pitchFamily="34" charset="0"/>
                <a:ea typeface="Times New Roman" panose="02020603050405020304" pitchFamily="18" charset="0"/>
                <a:cs typeface="Times New Roman" panose="02020603050405020304" pitchFamily="18" charset="0"/>
              </a:rPr>
              <a:t>The </a:t>
            </a:r>
            <a:r>
              <a:rPr lang="en-US" sz="1800" b="1">
                <a:effectLst/>
                <a:latin typeface="Arial" pitchFamily="34" charset="0"/>
                <a:ea typeface="Times New Roman" panose="02020603050405020304" pitchFamily="18" charset="0"/>
                <a:cs typeface="Times New Roman" panose="02020603050405020304" pitchFamily="18" charset="0"/>
              </a:rPr>
              <a:t>uninitialized data segment</a:t>
            </a:r>
            <a:r>
              <a:rPr lang="en-US" sz="1800">
                <a:effectLst/>
                <a:latin typeface="Arial" pitchFamily="34" charset="0"/>
                <a:ea typeface="Times New Roman" panose="02020603050405020304" pitchFamily="18" charset="0"/>
                <a:cs typeface="Times New Roman" panose="02020603050405020304" pitchFamily="18" charset="0"/>
              </a:rPr>
              <a:t> contains global and static variables that are not explicitly initialized. </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558800" lvl="0" indent="-342900" hangingPunct="0">
              <a:lnSpc>
                <a:spcPct val="115000"/>
              </a:lnSpc>
              <a:spcAft>
                <a:spcPct val="0"/>
              </a:spcAft>
              <a:buFont typeface="+mj-lt"/>
              <a:buAutoNum type="alphaLcPeriod"/>
            </a:pPr>
            <a:r>
              <a:rPr lang="en-US" sz="1800" b="1">
                <a:effectLst/>
                <a:latin typeface="Arial" pitchFamily="34" charset="0"/>
                <a:ea typeface="Times New Roman" panose="02020603050405020304" pitchFamily="18" charset="0"/>
                <a:cs typeface="Times New Roman" panose="02020603050405020304" pitchFamily="18" charset="0"/>
              </a:rPr>
              <a:t>Heap: </a:t>
            </a:r>
            <a:r>
              <a:rPr lang="en-US" sz="1800">
                <a:effectLst/>
                <a:latin typeface="Arial" pitchFamily="34" charset="0"/>
                <a:ea typeface="Times New Roman" panose="02020603050405020304" pitchFamily="18" charset="0"/>
                <a:cs typeface="Times New Roman" panose="02020603050405020304" pitchFamily="18" charset="0"/>
              </a:rPr>
              <a:t>an area from which programs can dynamically allocate extra memory.</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hangingPunct="0">
              <a:lnSpc>
                <a:spcPct val="115000"/>
              </a:lnSpc>
              <a:spcAft>
                <a:spcPct val="0"/>
              </a:spcAft>
              <a:buFont typeface="+mj-lt"/>
              <a:buAutoNum type="alphaLcPeriod"/>
            </a:pPr>
            <a:r>
              <a:rPr lang="en-US" sz="1800" b="1">
                <a:effectLst/>
                <a:latin typeface="Arial" pitchFamily="34" charset="0"/>
                <a:ea typeface="Times New Roman" panose="02020603050405020304" pitchFamily="18" charset="0"/>
                <a:cs typeface="Times New Roman" panose="02020603050405020304" pitchFamily="18" charset="0"/>
              </a:rPr>
              <a:t>Stack: </a:t>
            </a:r>
            <a:r>
              <a:rPr lang="en-US" sz="1800">
                <a:effectLst/>
                <a:latin typeface="Arial" pitchFamily="34" charset="0"/>
                <a:ea typeface="Times New Roman" panose="02020603050405020304" pitchFamily="18" charset="0"/>
                <a:cs typeface="Times New Roman" panose="02020603050405020304" pitchFamily="18" charset="0"/>
              </a:rPr>
              <a:t>a piece of memory that grows and shrinks as functions are called and return and that is used to</a:t>
            </a:r>
            <a:r>
              <a:rPr lang="en-US" sz="1800" b="1">
                <a:effectLst/>
                <a:latin typeface="Arial" pitchFamily="34" charset="0"/>
                <a:ea typeface="Times New Roman" panose="02020603050405020304" pitchFamily="18" charset="0"/>
                <a:cs typeface="Times New Roman" panose="02020603050405020304" pitchFamily="18" charset="0"/>
              </a:rPr>
              <a:t> </a:t>
            </a:r>
            <a:r>
              <a:rPr lang="en-US" sz="1800">
                <a:effectLst/>
                <a:latin typeface="Arial" pitchFamily="34" charset="0"/>
                <a:ea typeface="Times New Roman" panose="02020603050405020304" pitchFamily="18" charset="0"/>
                <a:cs typeface="Times New Roman" panose="02020603050405020304" pitchFamily="18" charset="0"/>
              </a:rPr>
              <a:t>allocate storage for local variables and function call linkage information</a:t>
            </a:r>
            <a:endParaRPr lang="en-IN" sz="2400">
              <a:effectLst/>
              <a:latin typeface="Calibri" panose="020f0502020204030204" pitchFamily="34" charset="0"/>
              <a:ea typeface="Times New Roman" panose="02020603050405020304" pitchFamily="18" charset="0"/>
              <a:cs typeface="Times New Roman" panose="02020603050405020304" pitchFamily="18" charset="0"/>
            </a:endParaRPr>
          </a:p>
          <a:p>
            <a:pPr marR="558800" hangingPunct="0">
              <a:lnSpc>
                <a:spcPct val="115000"/>
              </a:lnSpc>
            </a:pPr>
            <a:r>
              <a:rPr lang="en-US">
                <a:latin typeface="Arial" pitchFamily="34" charset="0"/>
                <a:cs typeface="Times New Roman" panose="02020603050405020304" pitchFamily="18" charset="0"/>
              </a:rPr>
              <a:t>Several more segment types exist in an a.out, containing the symbol table, debugging information, linkage tables for dynamic shared libraries, and the like. These additional sections don't get loaded as part of the program's image executed by a process.</a:t>
            </a:r>
            <a:endParaRPr lang="en-IN">
              <a:latin typeface="Arial" pitchFamily="34" charset="0"/>
              <a:cs typeface="Times New Roman" panose="02020603050405020304" pitchFamily="18" charset="0"/>
            </a:endParaRPr>
          </a:p>
          <a:p>
            <a:pPr marR="558800" hangingPunct="0">
              <a:lnSpc>
                <a:spcPct val="115000"/>
              </a:lnSpc>
            </a:pPr>
            <a:r>
              <a:rPr lang="en-US">
                <a:latin typeface="Arial" pitchFamily="34" charset="0"/>
                <a:cs typeface="Times New Roman" panose="02020603050405020304" pitchFamily="18" charset="0"/>
              </a:rPr>
              <a:t>The size(1) command reports the sizes (in bytes) of the text, data, and bss segments. For example:</a:t>
            </a:r>
            <a:endParaRPr lang="en-IN">
              <a:latin typeface="Arial" pitchFamily="34" charset="0"/>
              <a:cs typeface="Times New Roman" panose="02020603050405020304" pitchFamily="18" charset="0"/>
            </a:endParaRPr>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 name="Content Placeholder 2"/>
          <p:cNvSpPr>
            <a:spLocks noGrp="1"/>
          </p:cNvSpPr>
          <p:nvPr>
            <p:ph idx="1"/>
          </p:nvPr>
        </p:nvSpPr>
        <p:spPr/>
        <p:txBody>
          <a:bodyPr/>
          <a:lstStyle>
            <a:defPPr/>
          </a:lstStyle>
          <a:p>
            <a:pPr/>
            <a:r>
              <a:rPr lang="en-US"/>
              <a:t>Kernel developers need to be aware of such requirements.</a:t>
            </a:r>
          </a:p>
          <a:p>
            <a:pPr/>
            <a:r>
              <a:rPr lang="en-US"/>
              <a:t>It might seem that one could simplify situations where both caller and callee need a lock by allowing  "recursive locks" ,</a:t>
            </a:r>
          </a:p>
          <a:p>
            <a:pPr/>
            <a:r>
              <a:rPr lang="en-US"/>
              <a:t>so that if a function holds a lock , any function it calls is allowed to re-acquire the lock.</a:t>
            </a:r>
          </a:p>
        </p:txBody>
      </p:sp>
      <p:sp>
        <p:nvSpPr>
          <p:cNvPr id="4" name="Title 1"/>
          <p:cNvSpPr>
            <a:spLocks noGrp="1"/>
          </p:cNvSpPr>
          <p:nvPr>
            <p:ph type="title"/>
          </p:nvPr>
        </p:nvSpPr>
        <p:spPr/>
        <p:txBody>
          <a:bodyPr/>
          <a:lstStyle>
            <a:defPPr/>
          </a:lstStyle>
          <a:p>
            <a:pPr/>
            <a:r>
              <a:rPr lang="en-US" b="1"/>
              <a:t>Limitations of locks</a:t>
            </a: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0"/>
            <a:ext cx="12192001" cy="6857999"/>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Rectangle 2">
            <a:extLst>
              <a:ext uri="{FF2B5EF4-FFF2-40B4-BE49-F238E27FC236}">
                <a16:creationId xmlns:a16="http://schemas.microsoft.com/office/drawing/2014/main" id="{E3247FDF-C3C4-4826-973A-3CEBE160053F}"/>
              </a:ext>
            </a:extLst>
          </p:cNvPr>
          <p:cNvSpPr txBox="1">
            <a:spLocks noChangeArrowheads="1"/>
          </p:cNvSpPr>
          <p:nvPr/>
        </p:nvSpPr>
        <p:spPr>
          <a:xfrm>
            <a:off x="338866" y="6095"/>
            <a:ext cx="7656443" cy="695306"/>
          </a:xfrm>
          <a:prstGeom prst="rect">
            <a:avLst/>
          </a:prstGeom>
        </p:spPr>
        <p:txBody>
          <a:bodyPr vert="horz" lIns="91440" tIns="45720" rIns="91440" bIns="45720" rtlCol="0" anchor="ctr">
            <a:normAutofit/>
          </a:bodyPr>
          <a:lstStyle>
            <a:defPPr>
              <a:defRPr lang="en-US"/>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a:solidFill>
                <a:srgbClr val="FF0000"/>
              </a:solidFill>
            </a:endParaRPr>
          </a:p>
        </p:txBody>
      </p:sp>
      <p:sp>
        <p:nvSpPr>
          <p:cNvPr id="55" name="Title 54"/>
          <p:cNvSpPr>
            <a:spLocks noGrp="1"/>
          </p:cNvSpPr>
          <p:nvPr>
            <p:ph type="title"/>
          </p:nvPr>
        </p:nvSpPr>
        <p:spPr/>
        <p:txBody>
          <a:bodyPr/>
          <a:lstStyle>
            <a:defPPr/>
          </a:lstStyle>
          <a:p>
            <a:pPr/>
            <a:r>
              <a:rPr lang="en-US" b="1"/>
              <a:t>Locks in xv6</a:t>
            </a:r>
            <a:endParaRPr lang="en-US"/>
          </a:p>
        </p:txBody>
      </p:sp>
      <p:pic>
        <p:nvPicPr>
          <p:cNvPr id="6" name="Picture 6" descr="Text&#10;&#10;Description automatically generated">
            <a:extLst>
              <a:ext uri="{FF2B5EF4-FFF2-40B4-BE49-F238E27FC236}">
                <a16:creationId xmlns:a16="http://schemas.microsoft.com/office/drawing/2014/main" id="{2C0CAB44-BE95-467C-BBDD-4C3073E7C2D2}"/>
              </a:ext>
            </a:extLst>
          </p:cNvPr>
          <p:cNvPicPr>
            <a:picLocks noGrp="1" noChangeAspect="1"/>
          </p:cNvPicPr>
          <p:nvPr>
            <p:ph idx="1"/>
          </p:nvPr>
        </p:nvPicPr>
        <p:blipFill>
          <a:blip r:embed="rId3"/>
          <a:stretch>
            <a:fillRect/>
          </a:stretch>
        </p:blipFill>
        <p:spPr>
          <a:xfrm>
            <a:off x="704491" y="1714846"/>
            <a:ext cx="9762225" cy="4242218"/>
          </a:xfrm>
        </p:spPr>
      </p:pic>
    </p:spTree>
    <p:extLst>
      <p:ext uri="{BB962C8B-B14F-4D97-AF65-F5344CB8AC3E}">
        <p14:creationId xmlns:p14="http://schemas.microsoft.com/office/powerpoint/2010/main" val="260038131"/>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p:txBody>
          <a:bodyPr/>
          <a:lstStyle>
            <a:defPPr/>
          </a:lstStyle>
          <a:p>
            <a:pPr/>
            <a:r>
              <a:rPr lang="en-US" b="1" err="1"/>
              <a:t>initlock</a:t>
            </a:r>
            <a:endParaRPr lang="en-US" b="1"/>
          </a:p>
        </p:txBody>
      </p:sp>
      <p:pic>
        <p:nvPicPr>
          <p:cNvPr id="3074" name="Picture 2" descr="C:\Users\hi\Desktop\Capture.PNG"/>
          <p:cNvPicPr>
            <a:picLocks noGrp="1" noChangeAspect="1" noChangeArrowheads="1"/>
          </p:cNvPicPr>
          <p:nvPr>
            <p:ph idx="1"/>
          </p:nvPr>
        </p:nvPicPr>
        <p:blipFill>
          <a:blip r:embed="rId3"/>
          <a:stretch>
            <a:fillRect/>
          </a:stretch>
        </p:blipFill>
        <p:spPr bwMode="auto">
          <a:xfrm>
            <a:off x="1026943" y="1730326"/>
            <a:ext cx="6844842" cy="2658795"/>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8" name="Title 17"/>
          <p:cNvSpPr>
            <a:spLocks noGrp="1"/>
          </p:cNvSpPr>
          <p:nvPr>
            <p:ph type="title"/>
          </p:nvPr>
        </p:nvSpPr>
        <p:spPr/>
        <p:txBody>
          <a:bodyPr/>
          <a:lstStyle>
            <a:defPPr/>
          </a:lstStyle>
          <a:p>
            <a:pPr/>
            <a:r>
              <a:rPr lang="en-US" b="1"/>
              <a:t>acquire</a:t>
            </a:r>
          </a:p>
        </p:txBody>
      </p:sp>
      <p:pic>
        <p:nvPicPr>
          <p:cNvPr id="4098" name="Picture 2" descr="C:\Users\hi\Desktop\Capture.PNG"/>
          <p:cNvPicPr>
            <a:picLocks noGrp="1" noChangeAspect="1" noChangeArrowheads="1"/>
          </p:cNvPicPr>
          <p:nvPr>
            <p:ph idx="1"/>
          </p:nvPr>
        </p:nvPicPr>
        <p:blipFill>
          <a:blip r:embed="rId3"/>
          <a:stretch>
            <a:fillRect/>
          </a:stretch>
        </p:blipFill>
        <p:spPr bwMode="auto">
          <a:xfrm>
            <a:off x="928468" y="1688123"/>
            <a:ext cx="8863748" cy="4123174"/>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b="1"/>
              <a:t>release</a:t>
            </a:r>
            <a:br>
              <a:rPr lang="en-US" b="1"/>
            </a:br>
            <a:endParaRPr lang="en-US" b="1"/>
          </a:p>
        </p:txBody>
      </p:sp>
      <p:pic>
        <p:nvPicPr>
          <p:cNvPr id="5122" name="Picture 2" descr="C:\Users\hi\Desktop\Capture.PNG"/>
          <p:cNvPicPr>
            <a:picLocks noGrp="1" noChangeAspect="1" noChangeArrowheads="1"/>
          </p:cNvPicPr>
          <p:nvPr>
            <p:ph idx="1"/>
          </p:nvPr>
        </p:nvPicPr>
        <p:blipFill>
          <a:blip r:embed="rId2"/>
          <a:stretch>
            <a:fillRect/>
          </a:stretch>
        </p:blipFill>
        <p:spPr bwMode="auto">
          <a:xfrm>
            <a:off x="1322363" y="1491175"/>
            <a:ext cx="8011184" cy="4685788"/>
          </a:xfrm>
          <a:prstGeom prst="rect">
            <a:avLst/>
          </a:prstGeom>
          <a:noFill/>
        </p:spPr>
      </p:pic>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026" name="Picture 2" descr="C:\Users\ASUS\Desktop\Capture.PNG"/>
          <p:cNvPicPr>
            <a:picLocks noGrp="1" noChangeAspect="1" noChangeArrowheads="1"/>
          </p:cNvPicPr>
          <p:nvPr>
            <p:ph idx="1"/>
          </p:nvPr>
        </p:nvPicPr>
        <p:blipFill>
          <a:blip r:embed="rId3"/>
          <a:stretch>
            <a:fillRect/>
          </a:stretch>
        </p:blipFill>
        <p:spPr bwMode="auto">
          <a:xfrm>
            <a:off x="998807" y="1125415"/>
            <a:ext cx="6240288" cy="3284922"/>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2050" name="Picture 2" descr="C:\Users\ASUS\Desktop\Capture.PNG"/>
          <p:cNvPicPr>
            <a:picLocks noChangeAspect="1" noChangeArrowheads="1"/>
          </p:cNvPicPr>
          <p:nvPr/>
        </p:nvPicPr>
        <p:blipFill>
          <a:blip r:embed="rId3"/>
          <a:stretch>
            <a:fillRect/>
          </a:stretch>
        </p:blipFill>
        <p:spPr bwMode="auto">
          <a:xfrm>
            <a:off x="257470" y="1069144"/>
            <a:ext cx="4715343" cy="5378010"/>
          </a:xfrm>
          <a:prstGeom prst="rect">
            <a:avLst/>
          </a:prstGeom>
          <a:noFill/>
        </p:spPr>
      </p:pic>
      <p:pic>
        <p:nvPicPr>
          <p:cNvPr id="2051" name="Picture 3" descr="C:\Users\ASUS\Desktop\Capture.PNG"/>
          <p:cNvPicPr>
            <a:picLocks noChangeAspect="1" noChangeArrowheads="1"/>
          </p:cNvPicPr>
          <p:nvPr/>
        </p:nvPicPr>
        <p:blipFill>
          <a:blip r:embed="rId4"/>
          <a:stretch>
            <a:fillRect/>
          </a:stretch>
        </p:blipFill>
        <p:spPr bwMode="auto">
          <a:xfrm>
            <a:off x="4991956" y="1266092"/>
            <a:ext cx="6145966" cy="5136091"/>
          </a:xfrm>
          <a:prstGeom prst="rect">
            <a:avLst/>
          </a:prstGeom>
          <a:noFill/>
        </p:spPr>
      </p:pic>
      <p:sp>
        <p:nvSpPr>
          <p:cNvPr id="16" name="Title 15"/>
          <p:cNvSpPr>
            <a:spLocks noGrp="1"/>
          </p:cNvSpPr>
          <p:nvPr>
            <p:ph type="title"/>
          </p:nvPr>
        </p:nvSpPr>
        <p:spPr>
          <a:xfrm>
            <a:off x="838200" y="365126"/>
            <a:ext cx="10515600" cy="310123"/>
          </a:xfrm>
        </p:spPr>
        <p:txBody>
          <a:bodyPr>
            <a:normAutofit fontScale="90000"/>
          </a:bodyPr>
          <a:lstStyle>
            <a:defPPr/>
          </a:lstStyle>
          <a:p>
            <a:r>
              <a:rPr lang="en-US" b="1"/>
              <a:t>Spin Lock</a:t>
            </a:r>
          </a:p>
        </p:txBody>
      </p:sp>
    </p:spTree>
    <p:extLst>
      <p:ext uri="{BB962C8B-B14F-4D97-AF65-F5344CB8AC3E}">
        <p14:creationId xmlns:p14="http://schemas.microsoft.com/office/powerpoint/2010/main" val="2492227589"/>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3074" name="Picture 2" descr="C:\Users\ASUS\Desktop\Capture.PNG"/>
          <p:cNvPicPr>
            <a:picLocks noGrp="1" noChangeAspect="1" noChangeArrowheads="1"/>
          </p:cNvPicPr>
          <p:nvPr>
            <p:ph idx="1"/>
          </p:nvPr>
        </p:nvPicPr>
        <p:blipFill>
          <a:blip r:embed="rId3"/>
          <a:stretch>
            <a:fillRect/>
          </a:stretch>
        </p:blipFill>
        <p:spPr bwMode="auto">
          <a:xfrm>
            <a:off x="494675" y="599607"/>
            <a:ext cx="6175949" cy="5577356"/>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098" name="Picture 2" descr="C:\Users\ASUS\Desktop\Capture.PNG"/>
          <p:cNvPicPr>
            <a:picLocks noGrp="1" noChangeAspect="1" noChangeArrowheads="1"/>
          </p:cNvPicPr>
          <p:nvPr>
            <p:ph idx="1"/>
          </p:nvPr>
        </p:nvPicPr>
        <p:blipFill>
          <a:blip r:embed="rId3"/>
          <a:stretch>
            <a:fillRect/>
          </a:stretch>
        </p:blipFill>
        <p:spPr bwMode="auto">
          <a:xfrm>
            <a:off x="539647" y="476509"/>
            <a:ext cx="5316698" cy="5804370"/>
          </a:xfrm>
          <a:prstGeom prst="rect">
            <a:avLst/>
          </a:prstGeom>
          <a:noFill/>
        </p:spPr>
      </p:pic>
      <p:pic>
        <p:nvPicPr>
          <p:cNvPr id="4099" name="Picture 3" descr="C:\Users\ASUS\Desktop\Capture.PNG"/>
          <p:cNvPicPr>
            <a:picLocks noChangeAspect="1" noChangeArrowheads="1"/>
          </p:cNvPicPr>
          <p:nvPr/>
        </p:nvPicPr>
        <p:blipFill>
          <a:blip r:embed="rId4"/>
          <a:stretch>
            <a:fillRect/>
          </a:stretch>
        </p:blipFill>
        <p:spPr bwMode="auto">
          <a:xfrm>
            <a:off x="5899097" y="800724"/>
            <a:ext cx="4591050" cy="878173"/>
          </a:xfrm>
          <a:prstGeom prst="rect">
            <a:avLst/>
          </a:prstGeom>
          <a:noFill/>
        </p:spPr>
      </p:pic>
      <p:pic>
        <p:nvPicPr>
          <p:cNvPr id="4100" name="Picture 4" descr="C:\Users\ASUS\Desktop\Capture.PNG"/>
          <p:cNvPicPr>
            <a:picLocks noChangeAspect="1" noChangeArrowheads="1"/>
          </p:cNvPicPr>
          <p:nvPr/>
        </p:nvPicPr>
        <p:blipFill>
          <a:blip r:embed="rId5"/>
          <a:stretch>
            <a:fillRect/>
          </a:stretch>
        </p:blipFill>
        <p:spPr bwMode="auto">
          <a:xfrm>
            <a:off x="5818837" y="1663909"/>
            <a:ext cx="5243904" cy="2548327"/>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p:txBody>
          <a:bodyPr/>
          <a:lstStyle>
            <a:defPPr/>
          </a:lstStyle>
          <a:p>
            <a:pPr/>
            <a:r>
              <a:rPr lang="en-US" b="1"/>
              <a:t>wakeup</a:t>
            </a:r>
          </a:p>
        </p:txBody>
      </p:sp>
      <p:pic>
        <p:nvPicPr>
          <p:cNvPr id="6146" name="Picture 2" descr="C:\Users\hi\Desktop\Capture.PNG"/>
          <p:cNvPicPr>
            <a:picLocks noGrp="1" noChangeAspect="1" noChangeArrowheads="1"/>
          </p:cNvPicPr>
          <p:nvPr>
            <p:ph idx="1"/>
          </p:nvPr>
        </p:nvPicPr>
        <p:blipFill>
          <a:blip r:embed="rId3"/>
          <a:stretch>
            <a:fillRect/>
          </a:stretch>
        </p:blipFill>
        <p:spPr bwMode="auto">
          <a:xfrm>
            <a:off x="520505" y="1336431"/>
            <a:ext cx="9045525" cy="4979963"/>
          </a:xfrm>
          <a:prstGeom prst="rect">
            <a:avLst/>
          </a:prstGeom>
          <a:noFill/>
        </p:spPr>
      </p:pic>
    </p:spTree>
    <p:extLst>
      <p:ext uri="{BB962C8B-B14F-4D97-AF65-F5344CB8AC3E}">
        <p14:creationId xmlns:p14="http://schemas.microsoft.com/office/powerpoint/2010/main" val="2492227589"/>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199" y="365126"/>
            <a:ext cx="7518991" cy="591478"/>
          </a:xfrm>
        </p:spPr>
        <p:txBody>
          <a:bodyPr>
            <a:normAutofit fontScale="90000"/>
          </a:bodyPr>
          <a:lstStyle>
            <a:defPPr/>
          </a:lstStyle>
          <a:p>
            <a:r>
              <a:rPr lang="en-IN" sz="4400" b="0" i="0" u="none" strike="noStrike" baseline="0">
                <a:latin typeface="UtopiaStd-Regular"/>
              </a:rPr>
              <a:t>Stack and Heap Segment</a:t>
            </a:r>
            <a:br>
              <a:rPr lang="en-IN" sz="4400" b="0" i="0" u="none" strike="noStrike" baseline="0">
                <a:latin typeface="UtopiaStd-Regular"/>
              </a:rPr>
            </a:br>
            <a:endParaRPr lang="en-US" b="1"/>
          </a:p>
        </p:txBody>
      </p:sp>
      <p:sp>
        <p:nvSpPr>
          <p:cNvPr id="3" name="Content Placeholder 2"/>
          <p:cNvSpPr>
            <a:spLocks noGrp="1"/>
          </p:cNvSpPr>
          <p:nvPr>
            <p:ph idx="1"/>
          </p:nvPr>
        </p:nvSpPr>
        <p:spPr>
          <a:xfrm>
            <a:off x="390427" y="639274"/>
            <a:ext cx="10443990" cy="4953074"/>
          </a:xfrm>
        </p:spPr>
        <p:txBody>
          <a:bodyPr>
            <a:noAutofit/>
          </a:bodyPr>
          <a:lstStyle>
            <a:defPPr/>
          </a:lstStyle>
          <a:p>
            <a:pPr marL="0" indent="0" algn="l">
              <a:buNone/>
            </a:pPr>
            <a:r>
              <a:rPr lang="en-IN" sz="2400" b="1" i="0" u="none" strike="noStrike" baseline="0">
                <a:latin typeface="UtopiaStd-Regular"/>
              </a:rPr>
              <a:t>Stack Segment</a:t>
            </a:r>
          </a:p>
          <a:p>
            <a:pPr algn="l"/>
            <a:r>
              <a:rPr lang="en-US" sz="2400" b="1" i="0" u="none" strike="noStrike" baseline="0">
                <a:latin typeface="UtopiaStd-Regular"/>
              </a:rPr>
              <a:t>The stack segment is used to store local variables, function parameters, and the return address. (A return address is the memory address where a CPU will continue its execution after the return from a function call).</a:t>
            </a:r>
          </a:p>
          <a:p>
            <a:pPr algn="l"/>
            <a:r>
              <a:rPr lang="en-US" sz="2400" b="1" i="0" u="none" strike="noStrike" baseline="0">
                <a:latin typeface="UtopiaStd-Regular"/>
              </a:rPr>
              <a:t>Local variables are declared inside the opening left curly brace of a function body, including the </a:t>
            </a:r>
            <a:r>
              <a:rPr lang="en-US" sz="2400" b="1" i="0" u="none" strike="noStrike" baseline="0">
                <a:latin typeface="TheSansMonoConNormal"/>
              </a:rPr>
              <a:t>main() </a:t>
            </a:r>
            <a:r>
              <a:rPr lang="en-US" sz="2400" b="1" i="0" u="none" strike="noStrike" baseline="0">
                <a:latin typeface="UtopiaStd-Regular"/>
              </a:rPr>
              <a:t>or other left curly braces that are not defined as static. Thus, the scopes of those variables are limited to the function’s body. The life of a local variable is defined until the execution control is within the respective function body.</a:t>
            </a:r>
          </a:p>
          <a:p>
            <a:pPr marL="0" indent="0" algn="l">
              <a:buNone/>
            </a:pPr>
            <a:r>
              <a:rPr lang="en-IN" sz="2400" b="1" i="0" u="none" strike="noStrike" baseline="0">
                <a:latin typeface="UtopiaStd-Regular"/>
              </a:rPr>
              <a:t>Heap Segment</a:t>
            </a:r>
          </a:p>
          <a:p>
            <a:pPr algn="l"/>
            <a:r>
              <a:rPr lang="en-US" sz="2000" b="1" i="0" u="none" strike="noStrike" baseline="0">
                <a:latin typeface="UtopiaStd-Regular"/>
              </a:rPr>
              <a:t>The heap area is allocated to each process by the OS when the process is created. Dynamic memory is obtained from the heap. They are obtained with the help of the </a:t>
            </a:r>
            <a:r>
              <a:rPr lang="en-US" sz="2000" b="1" i="0" u="none" strike="noStrike" baseline="0">
                <a:latin typeface="TheSansMonoConNormal"/>
              </a:rPr>
              <a:t>malloc()</a:t>
            </a:r>
            <a:r>
              <a:rPr lang="en-US" sz="2000" b="1" i="0" u="none" strike="noStrike" baseline="0">
                <a:latin typeface="UtopiaStd-Regular"/>
              </a:rPr>
              <a:t>, </a:t>
            </a:r>
            <a:r>
              <a:rPr lang="en-US" sz="2000" b="1" i="0" u="none" strike="noStrike" baseline="0" err="1">
                <a:latin typeface="TheSansMonoConNormal"/>
              </a:rPr>
              <a:t>calloc()</a:t>
            </a:r>
            <a:r>
              <a:rPr lang="en-US" sz="2000" b="1" i="0" u="none" strike="noStrike" baseline="0">
                <a:latin typeface="UtopiaStd-Regular"/>
              </a:rPr>
              <a:t>, and </a:t>
            </a:r>
            <a:r>
              <a:rPr lang="en-US" sz="2000" b="1" i="0" u="none" strike="noStrike" baseline="0" err="1">
                <a:latin typeface="TheSansMonoConNormal"/>
              </a:rPr>
              <a:t>realloc() </a:t>
            </a:r>
            <a:r>
              <a:rPr lang="en-US" sz="2000" b="1" i="0" u="none" strike="noStrike" baseline="0">
                <a:latin typeface="UtopiaStd-Regular"/>
              </a:rPr>
              <a:t>function calls. Memory from the heap can only be accessed via pointers. Process address space grows and shrinks at runtime as memory gets allocated and deallocated. Memory is given back to the heap using </a:t>
            </a:r>
            <a:r>
              <a:rPr lang="en-US" sz="2000" b="1" i="0" u="none" strike="noStrike" baseline="0">
                <a:latin typeface="TheSansMonoConNormal"/>
              </a:rPr>
              <a:t>free()</a:t>
            </a:r>
            <a:r>
              <a:rPr lang="en-US" sz="2000" b="1" i="0" u="none" strike="noStrike" baseline="0">
                <a:latin typeface="UtopiaStd-Regular"/>
              </a:rPr>
              <a:t>. Data structures such as linked lists and trees can be easily implemented using heap memory. Keeping track of heap memory is an overhead. If not utilized properly, it may </a:t>
            </a:r>
            <a:r>
              <a:rPr lang="en-IN" sz="2000" b="1" i="0" u="none" strike="noStrike" baseline="0">
                <a:latin typeface="UtopiaStd-Regular"/>
              </a:rPr>
              <a:t>lead to memory leaks.</a:t>
            </a:r>
            <a:endParaRPr lang="en-US" sz="2000" b="1" i="0" u="none" strike="noStrike" baseline="0">
              <a:latin typeface="UtopiaStd-Regular"/>
            </a:endParaRP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641799844"/>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 name="Picture 4" descr="Text&#10;&#10;Description automatically generated">
            <a:extLst>
              <a:ext uri="{FF2B5EF4-FFF2-40B4-BE49-F238E27FC236}">
                <a16:creationId xmlns:a16="http://schemas.microsoft.com/office/drawing/2014/main" id="{477BBE8B-2E6A-4746-91E5-554E78735395}"/>
              </a:ext>
            </a:extLst>
          </p:cNvPr>
          <p:cNvPicPr>
            <a:picLocks noGrp="1" noChangeAspect="1"/>
          </p:cNvPicPr>
          <p:nvPr>
            <p:ph idx="1"/>
          </p:nvPr>
        </p:nvPicPr>
        <p:blipFill>
          <a:blip r:embed="rId3"/>
          <a:stretch>
            <a:fillRect/>
          </a:stretch>
        </p:blipFill>
        <p:spPr>
          <a:xfrm>
            <a:off x="732526" y="1117196"/>
            <a:ext cx="5493588" cy="5106837"/>
          </a:xfrm>
        </p:spPr>
      </p:pic>
      <p:sp>
        <p:nvSpPr>
          <p:cNvPr id="19" name="Title 18"/>
          <p:cNvSpPr>
            <a:spLocks noGrp="1"/>
          </p:cNvSpPr>
          <p:nvPr>
            <p:ph type="title"/>
          </p:nvPr>
        </p:nvSpPr>
        <p:spPr>
          <a:xfrm>
            <a:off x="838200" y="365125"/>
            <a:ext cx="10515600" cy="621073"/>
          </a:xfrm>
        </p:spPr>
        <p:txBody>
          <a:bodyPr>
            <a:normAutofit fontScale="90000"/>
          </a:bodyPr>
          <a:lstStyle>
            <a:defPPr/>
          </a:lstStyle>
          <a:p>
            <a:r>
              <a:rPr lang="en-US" b="1" err="1">
                <a:cs typeface="Calibri Light"/>
              </a:rPr>
              <a:t>bcache.lock</a:t>
            </a:r>
            <a:endParaRPr lang="en-US" b="1"/>
          </a:p>
        </p:txBody>
      </p:sp>
      <p:pic>
        <p:nvPicPr>
          <p:cNvPr id="5" name="Picture 5" descr="Text, letter&#10;&#10;Description automatically generated">
            <a:extLst>
              <a:ext uri="{FF2B5EF4-FFF2-40B4-BE49-F238E27FC236}">
                <a16:creationId xmlns:a16="http://schemas.microsoft.com/office/drawing/2014/main" id="{12D8E983-2C43-473C-BC56-8B24E56C9E0E}"/>
              </a:ext>
            </a:extLst>
          </p:cNvPr>
          <p:cNvPicPr>
            <a:picLocks noChangeAspect="1"/>
          </p:cNvPicPr>
          <p:nvPr/>
        </p:nvPicPr>
        <p:blipFill>
          <a:blip r:embed="rId4"/>
          <a:stretch>
            <a:fillRect/>
          </a:stretch>
        </p:blipFill>
        <p:spPr>
          <a:xfrm>
            <a:off x="6147759" y="1001298"/>
            <a:ext cx="5431765" cy="2986349"/>
          </a:xfrm>
          <a:prstGeom prst="rect">
            <a:avLst/>
          </a:prstGeom>
        </p:spPr>
      </p:pic>
    </p:spTree>
    <p:extLst>
      <p:ext uri="{BB962C8B-B14F-4D97-AF65-F5344CB8AC3E}">
        <p14:creationId xmlns:p14="http://schemas.microsoft.com/office/powerpoint/2010/main" val="2492227589"/>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Title 18"/>
          <p:cNvSpPr>
            <a:spLocks noGrp="1"/>
          </p:cNvSpPr>
          <p:nvPr>
            <p:ph type="title"/>
          </p:nvPr>
        </p:nvSpPr>
        <p:spPr>
          <a:xfrm>
            <a:off x="838200" y="365125"/>
            <a:ext cx="10515600" cy="362280"/>
          </a:xfrm>
        </p:spPr>
        <p:txBody>
          <a:bodyPr>
            <a:normAutofit fontScale="90000"/>
          </a:bodyPr>
          <a:lstStyle>
            <a:defPPr/>
          </a:lstStyle>
          <a:p>
            <a:r>
              <a:rPr lang="en-US" b="1">
                <a:cs typeface="Calibri Light"/>
              </a:rPr>
              <a:t>cons.lock</a:t>
            </a:r>
            <a:endParaRPr lang="en-US" b="1"/>
          </a:p>
        </p:txBody>
      </p:sp>
      <p:pic>
        <p:nvPicPr>
          <p:cNvPr id="5" name="Picture 5" descr="A picture containing table&#10;&#10;Description automatically generated">
            <a:extLst>
              <a:ext uri="{FF2B5EF4-FFF2-40B4-BE49-F238E27FC236}">
                <a16:creationId xmlns:a16="http://schemas.microsoft.com/office/drawing/2014/main" id="{0990BD75-70D9-4C05-9028-67F129D6AF83}"/>
              </a:ext>
            </a:extLst>
          </p:cNvPr>
          <p:cNvPicPr>
            <a:picLocks noChangeAspect="1"/>
          </p:cNvPicPr>
          <p:nvPr/>
        </p:nvPicPr>
        <p:blipFill>
          <a:blip r:embed="rId3"/>
          <a:stretch>
            <a:fillRect/>
          </a:stretch>
        </p:blipFill>
        <p:spPr>
          <a:xfrm>
            <a:off x="583721" y="887416"/>
            <a:ext cx="4928558" cy="5198188"/>
          </a:xfrm>
          <a:prstGeom prst="rect">
            <a:avLst/>
          </a:prstGeom>
        </p:spPr>
      </p:pic>
      <p:pic>
        <p:nvPicPr>
          <p:cNvPr id="10" name="Picture 15" descr="Text&#10;&#10;Description automatically generated">
            <a:extLst>
              <a:ext uri="{FF2B5EF4-FFF2-40B4-BE49-F238E27FC236}">
                <a16:creationId xmlns:a16="http://schemas.microsoft.com/office/drawing/2014/main" id="{11A313F5-CAB2-4492-AC41-C898600083BB}"/>
              </a:ext>
            </a:extLst>
          </p:cNvPr>
          <p:cNvPicPr>
            <a:picLocks noChangeAspect="1"/>
          </p:cNvPicPr>
          <p:nvPr/>
        </p:nvPicPr>
        <p:blipFill>
          <a:blip r:embed="rId4"/>
          <a:stretch>
            <a:fillRect/>
          </a:stretch>
        </p:blipFill>
        <p:spPr>
          <a:xfrm>
            <a:off x="5285117" y="845944"/>
            <a:ext cx="5331124" cy="4030301"/>
          </a:xfrm>
          <a:prstGeom prst="rect">
            <a:avLst/>
          </a:prstGeom>
        </p:spPr>
      </p:pic>
      <p:pic>
        <p:nvPicPr>
          <p:cNvPr id="16" name="Picture 16" descr="Logo&#10;&#10;Description automatically generated">
            <a:extLst>
              <a:ext uri="{FF2B5EF4-FFF2-40B4-BE49-F238E27FC236}">
                <a16:creationId xmlns:a16="http://schemas.microsoft.com/office/drawing/2014/main" id="{DD5D7E7F-2377-4A39-8EAD-3A7454B83F20}"/>
              </a:ext>
            </a:extLst>
          </p:cNvPr>
          <p:cNvPicPr>
            <a:picLocks noChangeAspect="1"/>
          </p:cNvPicPr>
          <p:nvPr/>
        </p:nvPicPr>
        <p:blipFill>
          <a:blip r:embed="rId5"/>
          <a:stretch>
            <a:fillRect/>
          </a:stretch>
        </p:blipFill>
        <p:spPr>
          <a:xfrm>
            <a:off x="5285118" y="4718916"/>
            <a:ext cx="4971690" cy="726962"/>
          </a:xfrm>
          <a:prstGeom prst="rect">
            <a:avLst/>
          </a:prstGeom>
        </p:spPr>
      </p:pic>
    </p:spTree>
    <p:extLst>
      <p:ext uri="{BB962C8B-B14F-4D97-AF65-F5344CB8AC3E}">
        <p14:creationId xmlns:p14="http://schemas.microsoft.com/office/powerpoint/2010/main" val="2492227589"/>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 name="Picture 4" descr="Text&#10;&#10;Description automatically generated">
            <a:extLst>
              <a:ext uri="{FF2B5EF4-FFF2-40B4-BE49-F238E27FC236}">
                <a16:creationId xmlns:a16="http://schemas.microsoft.com/office/drawing/2014/main" id="{B103E073-107A-4E24-B0DD-4A1853ED342C}"/>
              </a:ext>
            </a:extLst>
          </p:cNvPr>
          <p:cNvPicPr>
            <a:picLocks noGrp="1" noChangeAspect="1"/>
          </p:cNvPicPr>
          <p:nvPr>
            <p:ph idx="1"/>
          </p:nvPr>
        </p:nvPicPr>
        <p:blipFill>
          <a:blip r:embed="rId3"/>
          <a:stretch>
            <a:fillRect/>
          </a:stretch>
        </p:blipFill>
        <p:spPr>
          <a:xfrm>
            <a:off x="760562" y="1194205"/>
            <a:ext cx="4114800" cy="4751537"/>
          </a:xfrm>
        </p:spPr>
      </p:pic>
      <p:sp>
        <p:nvSpPr>
          <p:cNvPr id="19" name="Title 18"/>
          <p:cNvSpPr>
            <a:spLocks noGrp="1"/>
          </p:cNvSpPr>
          <p:nvPr>
            <p:ph type="title"/>
          </p:nvPr>
        </p:nvSpPr>
        <p:spPr>
          <a:xfrm>
            <a:off x="838200" y="365125"/>
            <a:ext cx="10515600" cy="448545"/>
          </a:xfrm>
        </p:spPr>
        <p:txBody>
          <a:bodyPr>
            <a:normAutofit fontScale="90000"/>
          </a:bodyPr>
          <a:lstStyle>
            <a:defPPr/>
          </a:lstStyle>
          <a:p>
            <a:r>
              <a:rPr lang="en-US" b="1">
                <a:cs typeface="Calibri Light"/>
              </a:rPr>
              <a:t>ftable.lock</a:t>
            </a:r>
            <a:endParaRPr lang="en-US" b="1"/>
          </a:p>
        </p:txBody>
      </p:sp>
      <p:pic>
        <p:nvPicPr>
          <p:cNvPr id="5" name="Picture 5" descr="Text, letter&#10;&#10;Description automatically generated">
            <a:extLst>
              <a:ext uri="{FF2B5EF4-FFF2-40B4-BE49-F238E27FC236}">
                <a16:creationId xmlns:a16="http://schemas.microsoft.com/office/drawing/2014/main" id="{92F5C010-FC3C-4207-A47F-BF3DDB1C558A}"/>
              </a:ext>
            </a:extLst>
          </p:cNvPr>
          <p:cNvPicPr>
            <a:picLocks noChangeAspect="1"/>
          </p:cNvPicPr>
          <p:nvPr/>
        </p:nvPicPr>
        <p:blipFill>
          <a:blip r:embed="rId4"/>
          <a:stretch>
            <a:fillRect/>
          </a:stretch>
        </p:blipFill>
        <p:spPr>
          <a:xfrm>
            <a:off x="5428891" y="1193942"/>
            <a:ext cx="5503652" cy="4297587"/>
          </a:xfrm>
          <a:prstGeom prst="rect">
            <a:avLst/>
          </a:prstGeom>
        </p:spPr>
      </p:pic>
    </p:spTree>
    <p:extLst>
      <p:ext uri="{BB962C8B-B14F-4D97-AF65-F5344CB8AC3E}">
        <p14:creationId xmlns:p14="http://schemas.microsoft.com/office/powerpoint/2010/main" val="2492227589"/>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 name="Picture 4" descr="Graphical user interface, text&#10;&#10;Description automatically generated">
            <a:extLst>
              <a:ext uri="{FF2B5EF4-FFF2-40B4-BE49-F238E27FC236}">
                <a16:creationId xmlns:a16="http://schemas.microsoft.com/office/drawing/2014/main" id="{1A38AA3A-96DC-4600-BC9E-66A4044330E0}"/>
              </a:ext>
            </a:extLst>
          </p:cNvPr>
          <p:cNvPicPr>
            <a:picLocks noGrp="1" noChangeAspect="1"/>
          </p:cNvPicPr>
          <p:nvPr>
            <p:ph idx="1"/>
          </p:nvPr>
        </p:nvPicPr>
        <p:blipFill>
          <a:blip r:embed="rId3"/>
          <a:stretch>
            <a:fillRect/>
          </a:stretch>
        </p:blipFill>
        <p:spPr>
          <a:xfrm>
            <a:off x="359075" y="1434904"/>
            <a:ext cx="4297332" cy="3291841"/>
          </a:xfrm>
        </p:spPr>
      </p:pic>
      <p:pic>
        <p:nvPicPr>
          <p:cNvPr id="5" name="Picture 5" descr="A picture containing text&#10;&#10;Description automatically generated">
            <a:extLst>
              <a:ext uri="{FF2B5EF4-FFF2-40B4-BE49-F238E27FC236}">
                <a16:creationId xmlns:a16="http://schemas.microsoft.com/office/drawing/2014/main" id="{E74D57BF-9C47-4E81-BA0F-B3043BC7FE23}"/>
              </a:ext>
            </a:extLst>
          </p:cNvPr>
          <p:cNvPicPr>
            <a:picLocks noChangeAspect="1"/>
          </p:cNvPicPr>
          <p:nvPr/>
        </p:nvPicPr>
        <p:blipFill>
          <a:blip r:embed="rId4"/>
          <a:stretch>
            <a:fillRect/>
          </a:stretch>
        </p:blipFill>
        <p:spPr>
          <a:xfrm>
            <a:off x="4954437" y="1024243"/>
            <a:ext cx="5834331" cy="5025172"/>
          </a:xfrm>
          <a:prstGeom prst="rect">
            <a:avLst/>
          </a:prstGeom>
        </p:spPr>
      </p:pic>
    </p:spTree>
    <p:extLst>
      <p:ext uri="{BB962C8B-B14F-4D97-AF65-F5344CB8AC3E}">
        <p14:creationId xmlns:p14="http://schemas.microsoft.com/office/powerpoint/2010/main" val="2492227589"/>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2">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8"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4" name="Rectangle 13">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5" name="Rectangle 14">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a:spLocks noGrp="1"/>
          </p:cNvSpPr>
          <p:nvPr>
            <p:ph idx="1"/>
          </p:nvPr>
        </p:nvSpPr>
        <p:spPr>
          <a:xfrm>
            <a:off x="838200" y="2704011"/>
            <a:ext cx="10515600" cy="1867989"/>
          </a:xfrm>
        </p:spPr>
        <p:txBody>
          <a:bodyPr>
            <a:normAutofit/>
          </a:bodyPr>
          <a:lstStyle>
            <a:defPPr/>
          </a:lstStyle>
          <a:p>
            <a:pPr algn="ctr">
              <a:buNone/>
            </a:pPr>
            <a:r>
              <a:rPr lang="en-US" sz="4800" b="1">
                <a:solidFill>
                  <a:srgbClr val="FF0000"/>
                </a:solidFill>
              </a:rPr>
              <a:t>Thank you</a:t>
            </a:r>
          </a:p>
        </p:txBody>
      </p:sp>
    </p:spTree>
    <p:extLst>
      <p:ext uri="{BB962C8B-B14F-4D97-AF65-F5344CB8AC3E}">
        <p14:creationId xmlns:p14="http://schemas.microsoft.com/office/powerpoint/2010/main" val="2492227589"/>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 xmlns:a16="http://schemas.microsoft.com/office/drawing/2014/main" id="{E6F8D17B-9457-4A2D-98CD-889C5DFA895C}"/>
              </a:ext>
            </a:extLst>
          </p:cNvPr>
          <p:cNvSpPr/>
          <p:nvPr/>
        </p:nvSpPr>
        <p:spPr>
          <a:xfrm>
            <a:off x="0" y="1446028"/>
            <a:ext cx="9144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 xmlns:a16="http://schemas.microsoft.com/office/drawing/2014/main" id="{6B46DE73-3A40-4B12-8697-E0C74FE3CF0C}"/>
              </a:ext>
            </a:extLst>
          </p:cNvPr>
          <p:cNvSpPr>
            <a:spLocks noGrp="1"/>
          </p:cNvSpPr>
          <p:nvPr>
            <p:ph type="ctrTitle"/>
          </p:nvPr>
        </p:nvSpPr>
        <p:spPr>
          <a:xfrm>
            <a:off x="0" y="2971801"/>
            <a:ext cx="9144000" cy="2133600"/>
          </a:xfrm>
        </p:spPr>
        <p:txBody>
          <a:bodyPr>
            <a:noAutofit/>
          </a:bodyPr>
          <a:lstStyle>
            <a:defPPr/>
          </a:lstStyle>
          <a:p>
            <a:pPr>
              <a:lnSpc>
                <a:spcPct val="150000"/>
              </a:lnSpc>
              <a:spcBef>
                <a:spcPts val="600"/>
              </a:spcBef>
              <a:spcAft>
                <a:spcPts val="600"/>
              </a:spcAft>
            </a:pPr>
            <a:r>
              <a:rPr lang="en-US" sz="4800" b="1" i="0" u="none" strike="noStrike" spc="50" smtClean="0">
                <a:ln w="0"/>
                <a:solidFill>
                  <a:schemeClr val="bg1"/>
                </a:solidFill>
                <a:effectLst>
                  <a:innerShdw blurRad="63500" dist="50800" dir="13500000">
                    <a:srgbClr val="000000">
                      <a:alpha val="50000"/>
                    </a:srgbClr>
                  </a:innerShdw>
                </a:effectLst>
                <a:latin typeface="Calibri" panose="020f0502020204030204" pitchFamily="34" charset="0"/>
              </a:rPr>
              <a:t>Operating </a:t>
            </a: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a:t>
            </a:r>
            <a:r>
              <a:rPr lang="en-US" sz="4400" b="1" spc="50" smtClean="0">
                <a:ln w="0"/>
                <a:solidFill>
                  <a:schemeClr val="bg1"/>
                </a:solidFill>
                <a:effectLst>
                  <a:innerShdw blurRad="63500" dist="50800" dir="13500000">
                    <a:srgbClr val="000000">
                      <a:alpha val="50000"/>
                    </a:srgbClr>
                  </a:innerShdw>
                </a:effectLst>
                <a:latin typeface="+mn-lt"/>
              </a:rPr>
              <a:t>32: </a:t>
            </a:r>
            <a:r>
              <a:rPr lang="en-US" sz="4400" b="1" spc="50">
                <a:ln w="0"/>
                <a:solidFill>
                  <a:schemeClr val="bg1"/>
                </a:solidFill>
                <a:effectLst>
                  <a:innerShdw blurRad="63500" dist="50800" dir="13500000">
                    <a:srgbClr val="000000">
                      <a:alpha val="50000"/>
                    </a:srgbClr>
                  </a:innerShdw>
                </a:effectLst>
                <a:latin typeface="+mn-lt"/>
              </a:rPr>
              <a:t>Locking: </a:t>
            </a:r>
            <a:r>
              <a:rPr lang="en-US" sz="4400" b="1" spc="50" smtClean="0">
                <a:ln w="0"/>
                <a:solidFill>
                  <a:schemeClr val="bg1"/>
                </a:solidFill>
                <a:effectLst>
                  <a:innerShdw blurRad="63500" dist="50800" dir="13500000">
                    <a:srgbClr val="000000">
                      <a:alpha val="50000"/>
                    </a:srgbClr>
                  </a:innerShdw>
                </a:effectLst>
                <a:latin typeface="+mn-lt"/>
              </a:rPr>
              <a:t>Spin Locks</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 xmlns:a16="http://schemas.microsoft.com/office/drawing/2014/main" id="{3854C4E1-D9BB-4CEF-B300-13701DFDCF8E}"/>
              </a:ext>
            </a:extLst>
          </p:cNvPr>
          <p:cNvSpPr txBox="1"/>
          <p:nvPr/>
        </p:nvSpPr>
        <p:spPr>
          <a:xfrm>
            <a:off x="0" y="1876397"/>
            <a:ext cx="9144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 xmlns:a16="http://schemas.microsoft.com/office/drawing/2014/main" id="{84BAEC50-F360-44B5-9CD6-F2332A6A95AB}"/>
              </a:ext>
            </a:extLst>
          </p:cNvPr>
          <p:cNvSpPr txBox="1"/>
          <p:nvPr/>
        </p:nvSpPr>
        <p:spPr>
          <a:xfrm>
            <a:off x="1893815" y="6048017"/>
            <a:ext cx="5221622"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r="28755"/>
          <a:stretch>
            <a:fillRect/>
          </a:stretch>
        </p:blipFill>
        <p:spPr bwMode="auto">
          <a:xfrm>
            <a:off x="3659851" y="201700"/>
            <a:ext cx="1824299" cy="10291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03503942"/>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1" y="1"/>
            <a:ext cx="7368833" cy="1219199"/>
          </a:xfrm>
        </p:spPr>
        <p:txBody>
          <a:bodyPr/>
          <a:lstStyle>
            <a:defPPr/>
          </a:lstStyle>
          <a:p>
            <a:pPr algn="l"/>
            <a:r>
              <a:rPr lang="en-US" altLang="ko-KR" smtClean="0"/>
              <a:t>Fetch-And-Add</a:t>
            </a:r>
            <a:endParaRPr lang="en-US" b="1"/>
          </a:p>
        </p:txBody>
      </p:sp>
      <p:grpSp>
        <p:nvGrpSpPr>
          <p:cNvPr id="4" name="Group 3">
            <a:extLst>
              <a:ext uri="{FF2B5EF4-FFF2-40B4-BE49-F238E27FC236}">
                <a16:creationId xmlns="" xmlns:a16="http://schemas.microsoft.com/office/drawing/2014/main" id="{3795E5C7-7E62-4BA5-8695-A19746209846}"/>
              </a:ext>
            </a:extLst>
          </p:cNvPr>
          <p:cNvGrpSpPr/>
          <p:nvPr/>
        </p:nvGrpSpPr>
        <p:grpSpPr>
          <a:xfrm>
            <a:off x="0" y="-134152"/>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a:xfrm>
            <a:off x="457200" y="1600201"/>
            <a:ext cx="8229600" cy="1219200"/>
          </a:xfrm>
        </p:spPr>
        <p:txBody>
          <a:bodyPr/>
          <a:lstStyle>
            <a:defPPr/>
          </a:lstStyle>
          <a:p>
            <a:pPr/>
            <a:r>
              <a:rPr lang="en-US" altLang="ko-KR" smtClean="0">
                <a:solidFill>
                  <a:schemeClr val="accent6">
                    <a:lumMod val="75000"/>
                  </a:schemeClr>
                </a:solidFill>
              </a:rPr>
              <a:t>Atomically increment </a:t>
            </a:r>
            <a:r>
              <a:rPr lang="en-US" altLang="ko-KR" smtClean="0"/>
              <a:t>a value while returning the old value at a particular address.</a:t>
            </a:r>
          </a:p>
          <a:p>
            <a:pPr/>
            <a:endParaRPr lang="en-US" altLang="ko-KR" smtClean="0"/>
          </a:p>
          <a:p>
            <a:pPr/>
            <a:endParaRPr lang="en-US" altLang="ko-KR" smtClean="0"/>
          </a:p>
          <a:p>
            <a:pPr/>
            <a:endParaRPr lang="en-US" altLang="ko-KR" smtClean="0"/>
          </a:p>
          <a:p>
            <a:pPr/>
            <a:endParaRPr lang="en-US"/>
          </a:p>
        </p:txBody>
      </p:sp>
      <p:sp>
        <p:nvSpPr>
          <p:cNvPr id="14" name="TextBox 13"/>
          <p:cNvSpPr txBox="1"/>
          <p:nvPr/>
        </p:nvSpPr>
        <p:spPr>
          <a:xfrm>
            <a:off x="1905000" y="2971800"/>
            <a:ext cx="5246007" cy="1169551"/>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 </a:t>
            </a:r>
            <a:r>
              <a:rPr lang="en-US" altLang="ko-KR" sz="1400" err="1" smtClean="0">
                <a:solidFill>
                  <a:prstClr val="black"/>
                </a:solidFill>
                <a:latin typeface="Courier New" panose="02070309020205020404" pitchFamily="49" charset="0"/>
                <a:ea typeface="맑은 고딕" pitchFamily="50" charset="-127"/>
                <a:cs typeface="Courier New" pitchFamily="49" charset="0"/>
              </a:rPr>
              <a:t>FetchAndAdd(</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*ptr)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 </a:t>
            </a:r>
            <a:r>
              <a:rPr lang="en-US" altLang="ko-KR" sz="1400" smtClean="0">
                <a:solidFill>
                  <a:prstClr val="black"/>
                </a:solidFill>
                <a:latin typeface="Courier New" panose="02070309020205020404" pitchFamily="49" charset="0"/>
                <a:ea typeface="맑은 고딕" pitchFamily="50" charset="-127"/>
                <a:cs typeface="Courier New" pitchFamily="49" charset="0"/>
              </a:rPr>
              <a:t>old = *ptr;</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*ptr = old + </a:t>
            </a:r>
            <a:r>
              <a:rPr lang="en-US" altLang="ko-KR" sz="1400" smtClean="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F79646"/>
                </a:solidFill>
                <a:latin typeface="Courier New" panose="02070309020205020404" pitchFamily="49" charset="0"/>
                <a:ea typeface="맑은 고딕" pitchFamily="50" charset="-127"/>
                <a:cs typeface="Courier New" pitchFamily="49" charset="0"/>
              </a:rPr>
              <a:t>return</a:t>
            </a:r>
            <a:r>
              <a:rPr lang="en-US" altLang="ko-KR" sz="1400" smtClean="0">
                <a:solidFill>
                  <a:prstClr val="black"/>
                </a:solidFill>
                <a:latin typeface="Courier New" panose="02070309020205020404" pitchFamily="49" charset="0"/>
                <a:ea typeface="맑은 고딕" pitchFamily="50" charset="-127"/>
                <a:cs typeface="Courier New" pitchFamily="49" charset="0"/>
              </a:rPr>
              <a:t> old;</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
        <p:nvSpPr>
          <p:cNvPr id="15" name="TextBox 14"/>
          <p:cNvSpPr txBox="1"/>
          <p:nvPr/>
        </p:nvSpPr>
        <p:spPr>
          <a:xfrm>
            <a:off x="1981200" y="4516090"/>
            <a:ext cx="4967065" cy="307777"/>
          </a:xfrm>
          <a:prstGeom prst="rect">
            <a:avLst/>
          </a:prstGeom>
          <a:noFill/>
        </p:spPr>
        <p:txBody>
          <a:bodyPr wrap="square" rtlCol="0">
            <a:spAutoFit/>
          </a:bodyPr>
          <a:lstStyle>
            <a:defPPr>
              <a:defRPr lang="en-US"/>
            </a:defPPr>
          </a:lstStyle>
          <a:p>
            <a:pPr/>
            <a:r>
              <a:rPr lang="en-US" altLang="ko-KR" sz="1400" b="1" smtClean="0">
                <a:solidFill>
                  <a:prstClr val="black"/>
                </a:solidFill>
                <a:latin typeface="맑은 고딕" pitchFamily="50" charset="-127"/>
                <a:ea typeface="맑은 고딕" pitchFamily="50" charset="-127"/>
              </a:rPr>
              <a:t>Fetch-And-Add Hardware atomic instruction (C-style)</a:t>
            </a:r>
            <a:endParaRPr lang="ko-KR" altLang="en-US" sz="1400" b="1">
              <a:solidFill>
                <a:prstClr val="black"/>
              </a:solidFill>
              <a:latin typeface="맑은 고딕" pitchFamily="50" charset="-127"/>
              <a:ea typeface="맑은 고딕" pitchFamily="50" charset="-127"/>
            </a:endParaRPr>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0"/>
            <a:ext cx="7886700" cy="1219200"/>
          </a:xfrm>
        </p:spPr>
        <p:txBody>
          <a:bodyPr/>
          <a:lstStyle>
            <a:defPPr/>
          </a:lstStyle>
          <a:p>
            <a:pPr algn="l"/>
            <a:r>
              <a:rPr lang="en-US" altLang="ko-KR" smtClean="0"/>
              <a:t>Ticket Lock</a:t>
            </a:r>
            <a:endParaRPr lang="en-US" b="1"/>
          </a:p>
        </p:txBody>
      </p:sp>
      <p:grpSp>
        <p:nvGrpSpPr>
          <p:cNvPr id="4"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a:xfrm>
            <a:off x="457200" y="1295400"/>
            <a:ext cx="8229600" cy="1142999"/>
          </a:xfrm>
        </p:spPr>
        <p:txBody>
          <a:bodyPr>
            <a:normAutofit/>
          </a:bodyPr>
          <a:lstStyle>
            <a:defPPr/>
          </a:lstStyle>
          <a:p>
            <a:r>
              <a:rPr lang="en-US" altLang="ko-KR" b="1" smtClean="0"/>
              <a:t>Ticket lock</a:t>
            </a:r>
            <a:r>
              <a:rPr lang="en-US" altLang="ko-KR" smtClean="0"/>
              <a:t> can be built with </a:t>
            </a:r>
            <a:r>
              <a:rPr lang="en-US" altLang="ko-KR" u="sng" smtClean="0"/>
              <a:t>fetch-and add</a:t>
            </a:r>
            <a:r>
              <a:rPr lang="en-US" altLang="ko-KR" smtClean="0"/>
              <a:t>.</a:t>
            </a:r>
          </a:p>
          <a:p>
            <a:pPr lvl="1"/>
            <a:r>
              <a:rPr lang="en-US" altLang="ko-KR" smtClean="0"/>
              <a:t>Ensure progress for all threads. </a:t>
            </a:r>
            <a:r>
              <a:rPr lang="en-US" altLang="ko-KR" smtClean="0">
                <a:sym typeface="Wingdings" pitchFamily="2" charset="2"/>
              </a:rPr>
              <a:t></a:t>
            </a:r>
            <a:r>
              <a:rPr lang="en-US" altLang="ko-KR" smtClean="0"/>
              <a:t> </a:t>
            </a:r>
            <a:r>
              <a:rPr lang="en-US" altLang="ko-KR" smtClean="0">
                <a:solidFill>
                  <a:schemeClr val="accent6">
                    <a:lumMod val="75000"/>
                  </a:schemeClr>
                </a:solidFill>
              </a:rPr>
              <a:t>fairness</a:t>
            </a:r>
          </a:p>
          <a:p>
            <a:endParaRPr lang="en-US"/>
          </a:p>
        </p:txBody>
      </p:sp>
      <p:sp>
        <p:nvSpPr>
          <p:cNvPr id="14" name="TextBox 13"/>
          <p:cNvSpPr txBox="1"/>
          <p:nvPr/>
        </p:nvSpPr>
        <p:spPr>
          <a:xfrm>
            <a:off x="683568" y="2362200"/>
            <a:ext cx="7776864" cy="4038600"/>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typedef struct </a:t>
            </a:r>
            <a:r>
              <a:rPr lang="en-US" altLang="ko-KR" sz="1400" smtClean="0">
                <a:solidFill>
                  <a:prstClr val="black"/>
                </a:solidFill>
                <a:latin typeface="Courier New" panose="02070309020205020404" pitchFamily="49" charset="0"/>
                <a:ea typeface="맑은 고딕" pitchFamily="50" charset="-127"/>
                <a:cs typeface="Courier New" pitchFamily="49" charset="0"/>
              </a:rPr>
              <a:t>__lock_t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ticket;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turn;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lock_t;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endParaRPr lang="en-US" altLang="ko-KR" sz="1400" smtClean="0">
              <a:solidFill>
                <a:prstClr val="black"/>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lock_init(lock_t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lock-&gt;ticket = </a:t>
            </a:r>
            <a:r>
              <a:rPr lang="en-US" altLang="ko-KR" sz="1400" smtClean="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lock-&gt;turn = </a:t>
            </a:r>
            <a:r>
              <a:rPr lang="en-US" altLang="ko-KR" sz="1400" smtClean="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endParaRPr lang="en-US" altLang="ko-KR" sz="1400" smtClean="0">
              <a:solidFill>
                <a:prstClr val="black"/>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myturn = </a:t>
            </a:r>
            <a:r>
              <a:rPr lang="en-US" altLang="ko-KR" sz="1400" b="1" err="1" smtClean="0">
                <a:solidFill>
                  <a:prstClr val="black"/>
                </a:solidFill>
                <a:latin typeface="Courier New" panose="02070309020205020404" pitchFamily="49" charset="0"/>
                <a:ea typeface="맑은 고딕" pitchFamily="50" charset="-127"/>
                <a:cs typeface="Courier New" pitchFamily="49" charset="0"/>
              </a:rPr>
              <a:t>FetchAndAdd</a:t>
            </a:r>
            <a:r>
              <a:rPr lang="en-US" altLang="ko-KR" sz="1400" smtClean="0">
                <a:solidFill>
                  <a:prstClr val="black"/>
                </a:solidFill>
                <a:latin typeface="Courier New" panose="02070309020205020404" pitchFamily="49" charset="0"/>
                <a:ea typeface="맑은 고딕" pitchFamily="50" charset="-127"/>
                <a:cs typeface="Courier New" pitchFamily="49" charset="0"/>
              </a:rPr>
              <a:t>(&amp;lock-&gt;ticket);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F79646"/>
                </a:solidFill>
                <a:latin typeface="Courier New" panose="02070309020205020404" pitchFamily="49" charset="0"/>
                <a:ea typeface="맑은 고딕" pitchFamily="50" charset="-127"/>
                <a:cs typeface="Courier New" pitchFamily="49" charset="0"/>
              </a:rPr>
              <a:t>while</a:t>
            </a:r>
            <a:r>
              <a:rPr lang="en-US" altLang="ko-KR" sz="1400" smtClean="0">
                <a:solidFill>
                  <a:prstClr val="black"/>
                </a:solidFill>
                <a:latin typeface="Courier New" panose="02070309020205020404" pitchFamily="49" charset="0"/>
                <a:ea typeface="맑은 고딕" pitchFamily="50" charset="-127"/>
                <a:cs typeface="Courier New" pitchFamily="49" charset="0"/>
              </a:rPr>
              <a:t> (lock-&gt;turn != myturn)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smtClean="0">
                <a:solidFill>
                  <a:srgbClr val="00B0F0"/>
                </a:solidFill>
                <a:latin typeface="Courier New" panose="02070309020205020404" pitchFamily="49" charset="0"/>
                <a:ea typeface="맑은 고딕" pitchFamily="50" charset="-127"/>
                <a:cs typeface="Courier New" pitchFamily="49" charset="0"/>
              </a:rPr>
              <a:t>// spin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unlock(lock_t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FetchAndAdd(&amp;lock-&gt;turn);</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lstStyle>
            <a:defPPr/>
          </a:lstStyle>
          <a:p>
            <a:pPr algn="l"/>
            <a:r>
              <a:rPr lang="en-US" altLang="ko-KR" smtClean="0"/>
              <a:t>So Much Spinning</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7006220"/>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a:xfrm>
            <a:off x="457200" y="1600201"/>
            <a:ext cx="8229600" cy="3428999"/>
          </a:xfrm>
        </p:spPr>
        <p:txBody>
          <a:bodyPr>
            <a:normAutofit fontScale="92500" lnSpcReduction="10000"/>
          </a:bodyPr>
          <a:lstStyle>
            <a:defPPr/>
          </a:lstStyle>
          <a:p>
            <a:r>
              <a:rPr lang="en-US" altLang="ko-KR" smtClean="0"/>
              <a:t>Hardware-based spin locks are </a:t>
            </a:r>
            <a:r>
              <a:rPr lang="en-US" altLang="ko-KR" smtClean="0">
                <a:solidFill>
                  <a:schemeClr val="accent6">
                    <a:lumMod val="75000"/>
                  </a:schemeClr>
                </a:solidFill>
              </a:rPr>
              <a:t>simple</a:t>
            </a:r>
            <a:r>
              <a:rPr lang="en-US" altLang="ko-KR" smtClean="0"/>
              <a:t> and they work.</a:t>
            </a:r>
          </a:p>
          <a:p>
            <a:endParaRPr lang="en-US" altLang="ko-KR" smtClean="0"/>
          </a:p>
          <a:p>
            <a:r>
              <a:rPr lang="en-US" altLang="ko-KR" smtClean="0"/>
              <a:t>In some cases, these solutions can be quite </a:t>
            </a:r>
            <a:r>
              <a:rPr lang="en-US" altLang="ko-KR" smtClean="0">
                <a:solidFill>
                  <a:schemeClr val="accent6">
                    <a:lumMod val="75000"/>
                  </a:schemeClr>
                </a:solidFill>
              </a:rPr>
              <a:t>inefficient</a:t>
            </a:r>
            <a:r>
              <a:rPr lang="en-US" altLang="ko-KR" smtClean="0"/>
              <a:t>.</a:t>
            </a:r>
          </a:p>
          <a:p>
            <a:pPr lvl="1"/>
            <a:r>
              <a:rPr lang="en-US" altLang="ko-KR" smtClean="0"/>
              <a:t>Any time a thread gets caught </a:t>
            </a:r>
            <a:r>
              <a:rPr lang="en-US" altLang="ko-KR" i="1" smtClean="0"/>
              <a:t>spinning</a:t>
            </a:r>
            <a:r>
              <a:rPr lang="en-US" altLang="ko-KR" smtClean="0"/>
              <a:t>, it </a:t>
            </a:r>
            <a:r>
              <a:rPr lang="en-US" altLang="ko-KR" b="1" smtClean="0"/>
              <a:t>wastes an entire time slice </a:t>
            </a:r>
            <a:r>
              <a:rPr lang="en-US" altLang="ko-KR" smtClean="0"/>
              <a:t>doing nothing but checking a value.</a:t>
            </a:r>
          </a:p>
          <a:p>
            <a:endParaRPr lang="en-US"/>
          </a:p>
        </p:txBody>
      </p:sp>
      <p:sp>
        <p:nvSpPr>
          <p:cNvPr id="14" name="모서리가 둥근 직사각형 5"/>
          <p:cNvSpPr/>
          <p:nvPr/>
        </p:nvSpPr>
        <p:spPr>
          <a:xfrm>
            <a:off x="1524000" y="4876800"/>
            <a:ext cx="5856312" cy="1143000"/>
          </a:xfrm>
          <a:prstGeom prst="roundRect">
            <a:avLst>
              <a:gd name="adj" fmla="val 21076"/>
            </a:avLst>
          </a:prstGeom>
          <a:solidFill>
            <a:srgbClr val="FFC000"/>
          </a:solidFill>
          <a:ln w="15875">
            <a:solidFill>
              <a:schemeClr val="accent6">
                <a:lumMod val="50000"/>
              </a:schemeClr>
            </a:solidFill>
          </a:ln>
          <a:effectLst/>
        </p:spPr>
        <p:style>
          <a:lnRef idx="3">
            <a:schemeClr val="lt1"/>
          </a:lnRef>
          <a:fillRef idx="1">
            <a:schemeClr val="accent1"/>
          </a:fillRef>
          <a:effectRef idx="1">
            <a:schemeClr val="accent1"/>
          </a:effectRef>
          <a:fontRef idx="minor">
            <a:schemeClr val="lt1"/>
          </a:fontRef>
        </p:style>
        <p:txBody>
          <a:bodyPr wrap="square" lIns="108000" rIns="108000" rtlCol="0" anchor="ctr">
            <a:no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r>
              <a:rPr lang="en-US" altLang="ko-KR" b="1" smtClean="0">
                <a:solidFill>
                  <a:prstClr val="black"/>
                </a:solidFill>
                <a:latin typeface="맑은 고딕" pitchFamily="50" charset="-127"/>
                <a:ea typeface="맑은 고딕" pitchFamily="50" charset="-127"/>
                <a:cs typeface="Courier New" pitchFamily="49" charset="0"/>
              </a:rPr>
              <a:t>How To Avoid </a:t>
            </a:r>
            <a:r>
              <a:rPr lang="en-US" altLang="ko-KR" b="1" i="1" smtClean="0">
                <a:solidFill>
                  <a:prstClr val="black"/>
                </a:solidFill>
                <a:latin typeface="맑은 고딕" pitchFamily="50" charset="-127"/>
                <a:ea typeface="맑은 고딕" pitchFamily="50" charset="-127"/>
                <a:cs typeface="Courier New" pitchFamily="49" charset="0"/>
              </a:rPr>
              <a:t>Spinning</a:t>
            </a:r>
            <a:r>
              <a:rPr lang="en-US" altLang="ko-KR" b="1" smtClean="0">
                <a:solidFill>
                  <a:prstClr val="black"/>
                </a:solidFill>
                <a:latin typeface="맑은 고딕" pitchFamily="50" charset="-127"/>
                <a:ea typeface="맑은 고딕" pitchFamily="50" charset="-127"/>
                <a:cs typeface="Courier New" pitchFamily="49" charset="0"/>
              </a:rPr>
              <a:t>?</a:t>
            </a:r>
          </a:p>
          <a:p>
            <a:pPr algn="ctr"/>
            <a:r>
              <a:rPr lang="en-US" altLang="ko-KR" b="1" smtClean="0">
                <a:solidFill>
                  <a:prstClr val="black"/>
                </a:solidFill>
                <a:latin typeface="맑은 고딕" pitchFamily="50" charset="-127"/>
                <a:ea typeface="맑은 고딕" pitchFamily="50" charset="-127"/>
                <a:cs typeface="Courier New" pitchFamily="49" charset="0"/>
              </a:rPr>
              <a:t>We’ll need </a:t>
            </a:r>
            <a:r>
              <a:rPr lang="en-US" altLang="ko-KR" b="1" smtClean="0">
                <a:solidFill>
                  <a:srgbClr val="FF0000"/>
                </a:solidFill>
                <a:latin typeface="맑은 고딕" pitchFamily="50" charset="-127"/>
                <a:ea typeface="맑은 고딕" pitchFamily="50" charset="-127"/>
                <a:cs typeface="Courier New" pitchFamily="49" charset="0"/>
              </a:rPr>
              <a:t>OS Support </a:t>
            </a:r>
            <a:r>
              <a:rPr lang="en-US" altLang="ko-KR" b="1" smtClean="0">
                <a:solidFill>
                  <a:prstClr val="black"/>
                </a:solidFill>
                <a:latin typeface="맑은 고딕" pitchFamily="50" charset="-127"/>
                <a:ea typeface="맑은 고딕" pitchFamily="50" charset="-127"/>
                <a:cs typeface="Courier New" pitchFamily="49" charset="0"/>
              </a:rPr>
              <a:t>too!</a:t>
            </a:r>
            <a:endParaRPr lang="en-US" altLang="ko-KR" b="1">
              <a:solidFill>
                <a:prstClr val="black"/>
              </a:solidFill>
              <a:latin typeface="맑은 고딕" pitchFamily="50" charset="-127"/>
              <a:ea typeface="맑은 고딕" pitchFamily="50" charset="-127"/>
              <a:cs typeface="Courier New" pitchFamily="49" charset="0"/>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777874"/>
          </a:xfrm>
        </p:spPr>
        <p:txBody>
          <a:bodyPr/>
          <a:lstStyle>
            <a:defPPr/>
          </a:lstStyle>
          <a:p>
            <a:pPr algn="l"/>
            <a:r>
              <a:rPr lang="en-US" altLang="ko-KR" smtClean="0"/>
              <a:t>A Simple Approach: Just Yield</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a:xfrm>
            <a:off x="457200" y="1219201"/>
            <a:ext cx="8229600" cy="2514599"/>
          </a:xfrm>
        </p:spPr>
        <p:txBody>
          <a:bodyPr>
            <a:normAutofit/>
          </a:bodyPr>
          <a:lstStyle>
            <a:defPPr/>
          </a:lstStyle>
          <a:p>
            <a:r>
              <a:rPr lang="en-US" altLang="ko-KR" sz="2400" smtClean="0"/>
              <a:t>When you are going to spin, </a:t>
            </a:r>
            <a:r>
              <a:rPr lang="en-US" altLang="ko-KR" sz="2400" smtClean="0">
                <a:solidFill>
                  <a:schemeClr val="accent6">
                    <a:lumMod val="75000"/>
                  </a:schemeClr>
                </a:solidFill>
              </a:rPr>
              <a:t>give up the CPU </a:t>
            </a:r>
            <a:r>
              <a:rPr lang="en-US" altLang="ko-KR" sz="2400" smtClean="0"/>
              <a:t>to another thread.</a:t>
            </a:r>
          </a:p>
          <a:p>
            <a:pPr lvl="1"/>
            <a:r>
              <a:rPr lang="en-US" altLang="ko-KR" sz="2400" smtClean="0"/>
              <a:t>OS system call moves the caller from the </a:t>
            </a:r>
            <a:r>
              <a:rPr lang="en-US" altLang="ko-KR" sz="2400" i="1" smtClean="0"/>
              <a:t>running state</a:t>
            </a:r>
            <a:r>
              <a:rPr lang="en-US" altLang="ko-KR" sz="2400" smtClean="0"/>
              <a:t> to the </a:t>
            </a:r>
            <a:r>
              <a:rPr lang="en-US" altLang="ko-KR" sz="2400" i="1" smtClean="0"/>
              <a:t>ready state</a:t>
            </a:r>
            <a:r>
              <a:rPr lang="en-US" altLang="ko-KR" sz="2400" smtClean="0"/>
              <a:t>.</a:t>
            </a:r>
          </a:p>
          <a:p>
            <a:pPr lvl="1"/>
            <a:r>
              <a:rPr lang="en-US" altLang="ko-KR" sz="2400" smtClean="0"/>
              <a:t>The cost of a </a:t>
            </a:r>
            <a:r>
              <a:rPr lang="en-US" altLang="ko-KR" sz="2400" b="1" smtClean="0"/>
              <a:t>context switch </a:t>
            </a:r>
            <a:r>
              <a:rPr lang="en-US" altLang="ko-KR" sz="2400" smtClean="0"/>
              <a:t>can be substantial and the </a:t>
            </a:r>
            <a:r>
              <a:rPr lang="en-US" altLang="ko-KR" sz="2400" b="1" smtClean="0"/>
              <a:t>starvation</a:t>
            </a:r>
            <a:r>
              <a:rPr lang="en-US" altLang="ko-KR" sz="2400" smtClean="0"/>
              <a:t> problem still exists.</a:t>
            </a:r>
            <a:endParaRPr lang="ko-KR" altLang="en-US" sz="2400" smtClean="0"/>
          </a:p>
          <a:p>
            <a:endParaRPr lang="en-US" sz="2400"/>
          </a:p>
        </p:txBody>
      </p:sp>
      <p:sp>
        <p:nvSpPr>
          <p:cNvPr id="14" name="TextBox 13"/>
          <p:cNvSpPr txBox="1"/>
          <p:nvPr/>
        </p:nvSpPr>
        <p:spPr>
          <a:xfrm>
            <a:off x="762000" y="3581400"/>
            <a:ext cx="7698432" cy="2677656"/>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init()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flag = </a:t>
            </a:r>
            <a:r>
              <a:rPr lang="en-US" altLang="ko-KR" sz="1400" smtClean="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F79646"/>
                </a:solidFill>
                <a:latin typeface="Courier New" panose="02070309020205020404" pitchFamily="49" charset="0"/>
                <a:ea typeface="맑은 고딕" pitchFamily="50" charset="-127"/>
                <a:cs typeface="Courier New" pitchFamily="49" charset="0"/>
              </a:rPr>
              <a:t>while</a:t>
            </a:r>
            <a:r>
              <a:rPr lang="en-US" altLang="ko-KR" sz="1400" smtClean="0">
                <a:solidFill>
                  <a:prstClr val="black"/>
                </a:solidFill>
                <a:latin typeface="Courier New" panose="02070309020205020404" pitchFamily="49" charset="0"/>
                <a:ea typeface="맑은 고딕" pitchFamily="50" charset="-127"/>
                <a:cs typeface="Courier New" pitchFamily="49" charset="0"/>
              </a:rPr>
              <a:t> (TestAndSet(&amp;flag, </a:t>
            </a:r>
            <a:r>
              <a:rPr lang="en-US" altLang="ko-KR" sz="1400" smtClean="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smtClean="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b="1" smtClean="0">
                <a:solidFill>
                  <a:prstClr val="black"/>
                </a:solidFill>
                <a:latin typeface="Courier New" panose="02070309020205020404" pitchFamily="49" charset="0"/>
                <a:ea typeface="맑은 고딕" pitchFamily="50" charset="-127"/>
                <a:cs typeface="Courier New" pitchFamily="49" charset="0"/>
              </a:rPr>
              <a:t>yield()</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F0"/>
                </a:solidFill>
                <a:latin typeface="Courier New" panose="02070309020205020404" pitchFamily="49" charset="0"/>
                <a:ea typeface="맑은 고딕" pitchFamily="50" charset="-127"/>
                <a:cs typeface="Courier New" pitchFamily="49" charset="0"/>
              </a:rPr>
              <a:t>// give up the CPU</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endParaRPr lang="en-US" altLang="ko-KR" sz="1400" smtClean="0">
              <a:solidFill>
                <a:prstClr val="black"/>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unlock()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flag = </a:t>
            </a:r>
            <a:r>
              <a:rPr lang="en-US" altLang="ko-KR" sz="1400" smtClean="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endParaRPr lang="en-US" altLang="ko-KR" sz="1400">
              <a:solidFill>
                <a:prstClr val="black"/>
              </a:solidFill>
              <a:latin typeface="Courier New" panose="02070309020205020404" pitchFamily="49" charset="0"/>
              <a:ea typeface="맑은 고딕" pitchFamily="50" charset="-127"/>
              <a:cs typeface="Courier New" pitchFamily="49" charset="0"/>
            </a:endParaRPr>
          </a:p>
        </p:txBody>
      </p:sp>
      <p:sp>
        <p:nvSpPr>
          <p:cNvPr id="15" name="TextBox 14"/>
          <p:cNvSpPr txBox="1"/>
          <p:nvPr/>
        </p:nvSpPr>
        <p:spPr>
          <a:xfrm>
            <a:off x="3124200" y="6257056"/>
            <a:ext cx="3031977" cy="307777"/>
          </a:xfrm>
          <a:prstGeom prst="rect">
            <a:avLst/>
          </a:prstGeom>
          <a:noFill/>
        </p:spPr>
        <p:txBody>
          <a:bodyPr wrap="square" rtlCol="0">
            <a:spAutoFit/>
          </a:bodyPr>
          <a:lstStyle>
            <a:defPPr>
              <a:defRPr lang="en-US"/>
            </a:defPPr>
          </a:lstStyle>
          <a:p>
            <a:pPr/>
            <a:r>
              <a:rPr lang="en-US" altLang="ko-KR" sz="1400" b="1" smtClean="0">
                <a:solidFill>
                  <a:prstClr val="black"/>
                </a:solidFill>
                <a:latin typeface="맑은 고딕" pitchFamily="50" charset="-127"/>
                <a:ea typeface="맑은 고딕" pitchFamily="50" charset="-127"/>
              </a:rPr>
              <a:t>Lock with Test-and-set and Yield</a:t>
            </a:r>
            <a:endParaRPr lang="ko-KR" altLang="en-US" sz="1400" b="1">
              <a:solidFill>
                <a:prstClr val="black"/>
              </a:solidFill>
              <a:latin typeface="맑은 고딕" pitchFamily="50" charset="-127"/>
              <a:ea typeface="맑은 고딕" pitchFamily="50" charset="-127"/>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199" y="365126"/>
            <a:ext cx="9932581" cy="591478"/>
          </a:xfrm>
        </p:spPr>
        <p:txBody>
          <a:bodyPr>
            <a:normAutofit fontScale="90000"/>
          </a:bodyPr>
          <a:lstStyle>
            <a:defPPr/>
          </a:lstStyle>
          <a:p>
            <a:pPr algn="r"/>
            <a:r>
              <a:rPr lang="en-IN" sz="4000" b="1">
                <a:latin typeface="Calibri" panose="020f0502020204030204" pitchFamily="34" charset="0"/>
                <a:cs typeface="Arial" pitchFamily="34" charset="0"/>
              </a:rPr>
              <a:t>Typical memory arrangement</a:t>
            </a:r>
            <a:endParaRPr lang="en-US" sz="4000" b="1">
              <a:latin typeface="Calibri" panose="020f0502020204030204" pitchFamily="34" charset="0"/>
              <a:cs typeface="Arial" pitchFamily="34" charset="0"/>
            </a:endParaRP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27" name="Picture 26">
            <a:extLst>
              <a:ext uri="{FF2B5EF4-FFF2-40B4-BE49-F238E27FC236}">
                <a16:creationId xmlns:a16="http://schemas.microsoft.com/office/drawing/2014/main" id="{DAD2BD64-D245-4454-AC4C-D91DF841BEE2}"/>
              </a:ext>
            </a:extLst>
          </p:cNvPr>
          <p:cNvPicPr>
            <a:picLocks noChangeAspect="1"/>
          </p:cNvPicPr>
          <p:nvPr/>
        </p:nvPicPr>
        <p:blipFill>
          <a:blip r:embed="rId3"/>
          <a:stretch>
            <a:fillRect/>
          </a:stretch>
        </p:blipFill>
        <p:spPr>
          <a:xfrm>
            <a:off x="7520031" y="1648047"/>
            <a:ext cx="4664494" cy="3964820"/>
          </a:xfrm>
          <a:prstGeom prst="rect">
            <a:avLst/>
          </a:prstGeom>
        </p:spPr>
      </p:pic>
      <p:pic>
        <p:nvPicPr>
          <p:cNvPr id="31" name="Picture 30">
            <a:extLst>
              <a:ext uri="{FF2B5EF4-FFF2-40B4-BE49-F238E27FC236}">
                <a16:creationId xmlns:a16="http://schemas.microsoft.com/office/drawing/2014/main" id="{EC63468D-F0CB-4961-9769-59D748908C6F}"/>
              </a:ext>
            </a:extLst>
          </p:cNvPr>
          <p:cNvPicPr>
            <a:picLocks noChangeAspect="1"/>
          </p:cNvPicPr>
          <p:nvPr/>
        </p:nvPicPr>
        <p:blipFill>
          <a:blip r:embed="rId4"/>
          <a:stretch>
            <a:fillRect/>
          </a:stretch>
        </p:blipFill>
        <p:spPr>
          <a:xfrm>
            <a:off x="516072" y="1076691"/>
            <a:ext cx="6905866" cy="5115456"/>
          </a:xfrm>
          <a:prstGeom prst="rect">
            <a:avLst/>
          </a:prstGeom>
        </p:spPr>
      </p:pic>
    </p:spTree>
    <p:extLst>
      <p:ext uri="{BB962C8B-B14F-4D97-AF65-F5344CB8AC3E}">
        <p14:creationId xmlns:p14="http://schemas.microsoft.com/office/powerpoint/2010/main" val="1623863350"/>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normAutofit fontScale="90000"/>
          </a:bodyPr>
          <a:lstStyle>
            <a:defPPr/>
          </a:lstStyle>
          <a:p>
            <a:r>
              <a:rPr lang="en-US" altLang="ko-KR" smtClean="0"/>
              <a:t>Using Queues: Sleeping Instead of Spinning</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p:txBody>
          <a:bodyPr/>
          <a:lstStyle>
            <a:defPPr/>
          </a:lstStyle>
          <a:p>
            <a:pPr/>
            <a:r>
              <a:rPr lang="en-US" altLang="ko-KR" b="1" smtClean="0"/>
              <a:t>Queue</a:t>
            </a:r>
            <a:r>
              <a:rPr lang="en-US" altLang="ko-KR" smtClean="0"/>
              <a:t> to keep track of which threads are </a:t>
            </a:r>
            <a:r>
              <a:rPr lang="en-US" altLang="ko-KR" u="sng" smtClean="0"/>
              <a:t>waiting</a:t>
            </a:r>
            <a:r>
              <a:rPr lang="en-US" altLang="ko-KR" smtClean="0"/>
              <a:t> to enter the lock.</a:t>
            </a:r>
          </a:p>
          <a:p>
            <a:pPr/>
            <a:r>
              <a:rPr lang="en-US" altLang="ko-KR" smtClean="0">
                <a:latin typeface="Courier New" panose="02070309020205020404" pitchFamily="49" charset="0"/>
                <a:cs typeface="Courier New" pitchFamily="49" charset="0"/>
              </a:rPr>
              <a:t>park()</a:t>
            </a:r>
          </a:p>
          <a:p>
            <a:pPr lvl="1"/>
            <a:r>
              <a:rPr lang="en-US" altLang="ko-KR" smtClean="0"/>
              <a:t>Put a calling thread to sleep</a:t>
            </a:r>
          </a:p>
          <a:p>
            <a:pPr/>
            <a:r>
              <a:rPr lang="en-US" altLang="ko-KR" err="1" smtClean="0">
                <a:latin typeface="Courier New" panose="02070309020205020404" pitchFamily="49" charset="0"/>
                <a:cs typeface="Courier New" pitchFamily="49" charset="0"/>
              </a:rPr>
              <a:t>unpark(threadID)</a:t>
            </a:r>
          </a:p>
          <a:p>
            <a:pPr lvl="1"/>
            <a:r>
              <a:rPr lang="en-US" altLang="ko-KR" smtClean="0"/>
              <a:t>Wake a particular thread as designated by </a:t>
            </a:r>
            <a:r>
              <a:rPr lang="en-US" altLang="ko-KR" err="1" smtClean="0">
                <a:latin typeface="Courier New" panose="02070309020205020404" pitchFamily="49" charset="0"/>
                <a:cs typeface="Courier New" pitchFamily="49" charset="0"/>
              </a:rPr>
              <a:t>threadID</a:t>
            </a:r>
            <a:r>
              <a:rPr lang="en-US" altLang="ko-KR" smtClean="0"/>
              <a:t>.</a:t>
            </a:r>
          </a:p>
          <a:p>
            <a:pPr/>
            <a:endParaRPr lang="en-US"/>
          </a:p>
        </p:txBody>
      </p:sp>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52400" y="0"/>
            <a:ext cx="8362950" cy="914400"/>
          </a:xfrm>
        </p:spPr>
        <p:txBody>
          <a:bodyPr>
            <a:normAutofit fontScale="90000"/>
          </a:bodyPr>
          <a:lstStyle>
            <a:defPPr/>
          </a:lstStyle>
          <a:p>
            <a:pPr algn="l"/>
            <a:r>
              <a:rPr lang="en-US" altLang="ko-KR" smtClean="0"/>
              <a:t>Using Queues: Sleeping Instead of Spinning</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Content Placeholder 13"/>
          <p:cNvSpPr txBox="1">
            <a:spLocks noGrp="1"/>
          </p:cNvSpPr>
          <p:nvPr>
            <p:ph idx="1"/>
          </p:nvPr>
        </p:nvSpPr>
        <p:spPr>
          <a:xfrm>
            <a:off x="304800" y="1066800"/>
            <a:ext cx="8610600" cy="5478423"/>
          </a:xfrm>
          <a:prstGeom prst="rect">
            <a:avLst/>
          </a:prstGeom>
          <a:noFill/>
          <a:ln>
            <a:solidFill>
              <a:schemeClr val="tx1"/>
            </a:solidFill>
          </a:ln>
        </p:spPr>
        <p:txBody>
          <a:bodyPr wrap="square" rtlCol="0">
            <a:spAutoFit/>
          </a:bodyPr>
          <a:lstStyle>
            <a:defPPr/>
          </a:lstStyle>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typedef</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err="1" smtClean="0">
                <a:solidFill>
                  <a:srgbClr val="00B050"/>
                </a:solidFill>
                <a:latin typeface="Courier New" panose="02070309020205020404" pitchFamily="49" charset="0"/>
                <a:ea typeface="맑은 고딕" pitchFamily="50" charset="-127"/>
                <a:cs typeface="Courier New" pitchFamily="49" charset="0"/>
              </a:rPr>
              <a:t>struct</a:t>
            </a:r>
            <a:r>
              <a:rPr lang="en-US" altLang="ko-KR" sz="1400" smtClean="0">
                <a:solidFill>
                  <a:prstClr val="black"/>
                </a:solidFill>
                <a:latin typeface="Courier New" panose="02070309020205020404" pitchFamily="49" charset="0"/>
                <a:ea typeface="맑은 고딕" pitchFamily="50" charset="-127"/>
                <a:cs typeface="Courier New" pitchFamily="49" charset="0"/>
              </a:rPr>
              <a:t> __lock_t {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flag; </a:t>
            </a:r>
            <a:r>
              <a:rPr lang="en-US" altLang="ko-KR" sz="1400" err="1">
                <a:solidFill>
                  <a:srgbClr val="00B050"/>
                </a:solidFill>
                <a:latin typeface="Courier New" panose="02070309020205020404" pitchFamily="49" charset="0"/>
                <a:ea typeface="맑은 고딕" pitchFamily="50" charset="-127"/>
                <a:cs typeface="Courier New" pitchFamily="49" charset="0"/>
              </a:rPr>
              <a:t>int</a:t>
            </a:r>
            <a:r>
              <a:rPr lang="en-US" altLang="ko-KR" sz="1400" smtClean="0">
                <a:solidFill>
                  <a:prstClr val="black"/>
                </a:solidFill>
                <a:latin typeface="Courier New" panose="02070309020205020404" pitchFamily="49" charset="0"/>
                <a:ea typeface="맑은 고딕" pitchFamily="50" charset="-127"/>
                <a:cs typeface="Courier New" pitchFamily="49" charset="0"/>
              </a:rPr>
              <a:t> guard; queue_t *q; } lock_t;</a:t>
            </a:r>
          </a:p>
          <a:p>
            <a:pPr marL="342900" indent="-342900">
              <a:buFontTx/>
              <a:buAutoNum type="arabicPlain"/>
            </a:pPr>
            <a:r>
              <a:rPr lang="en-US" altLang="ko-KR" sz="14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lock_init(lock_t *m)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m-&gt;flag = </a:t>
            </a:r>
            <a:r>
              <a:rPr lang="en-US" altLang="ko-KR" sz="1400" smtClean="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m-&gt;guard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queue_init(m-&gt;q);</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endParaRPr lang="en-US" altLang="ko-KR" sz="1400" smtClean="0">
              <a:solidFill>
                <a:prstClr val="black"/>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lock(lock_t *m)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srgbClr val="F79646"/>
                </a:solidFill>
                <a:latin typeface="Courier New" panose="02070309020205020404" pitchFamily="49" charset="0"/>
                <a:ea typeface="맑은 고딕" pitchFamily="50" charset="-127"/>
                <a:cs typeface="Courier New" pitchFamily="49" charset="0"/>
              </a:rPr>
              <a:t>while</a:t>
            </a:r>
            <a:r>
              <a:rPr lang="en-US" altLang="ko-KR" sz="1400" smtClean="0">
                <a:solidFill>
                  <a:prstClr val="black"/>
                </a:solidFill>
                <a:latin typeface="Courier New" panose="02070309020205020404" pitchFamily="49" charset="0"/>
                <a:ea typeface="맑은 고딕" pitchFamily="50" charset="-127"/>
                <a:cs typeface="Courier New" pitchFamily="49" charset="0"/>
              </a:rPr>
              <a:t> (TestAndSet(&amp;m-&gt;guard,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smtClean="0">
                <a:solidFill>
                  <a:srgbClr val="00B0F0"/>
                </a:solidFill>
                <a:latin typeface="Courier New" panose="02070309020205020404" pitchFamily="49" charset="0"/>
                <a:ea typeface="맑은 고딕" pitchFamily="50" charset="-127"/>
                <a:cs typeface="Courier New" pitchFamily="49" charset="0"/>
              </a:rPr>
              <a:t>// acquire guard lock by spinning</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if</a:t>
            </a:r>
            <a:r>
              <a:rPr lang="en-US" altLang="ko-KR" sz="1400" smtClean="0">
                <a:solidFill>
                  <a:prstClr val="black"/>
                </a:solidFill>
                <a:latin typeface="Courier New" panose="02070309020205020404" pitchFamily="49" charset="0"/>
                <a:ea typeface="맑은 고딕" pitchFamily="50" charset="-127"/>
                <a:cs typeface="Courier New" pitchFamily="49" charset="0"/>
              </a:rPr>
              <a:t> (m-&gt;flag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m-&gt;flag = </a:t>
            </a:r>
            <a:r>
              <a:rPr lang="en-US" altLang="ko-KR" sz="140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lock is acquired</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m-&gt;guard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F79646"/>
                </a:solidFill>
                <a:latin typeface="Courier New" panose="02070309020205020404" pitchFamily="49" charset="0"/>
                <a:ea typeface="맑은 고딕" pitchFamily="50" charset="-127"/>
                <a:cs typeface="Courier New" pitchFamily="49" charset="0"/>
              </a:rPr>
              <a:t>else</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queue_add(m-&gt;q, gettid());</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m-&gt;guard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b="1" smtClean="0">
                <a:solidFill>
                  <a:prstClr val="black"/>
                </a:solidFill>
                <a:latin typeface="Courier New" panose="02070309020205020404" pitchFamily="49" charset="0"/>
                <a:ea typeface="맑은 고딕" pitchFamily="50" charset="-127"/>
                <a:cs typeface="Courier New" pitchFamily="49" charset="0"/>
              </a:rPr>
              <a:t>park();</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normAutofit fontScale="90000"/>
          </a:bodyPr>
          <a:lstStyle>
            <a:defPPr/>
          </a:lstStyle>
          <a:p>
            <a:pPr algn="l"/>
            <a:r>
              <a:rPr lang="en-US" altLang="ko-KR" smtClean="0"/>
              <a:t>Using Queues: Sleeping Instead of Spinning</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Content Placeholder 13"/>
          <p:cNvSpPr txBox="1">
            <a:spLocks noGrp="1"/>
          </p:cNvSpPr>
          <p:nvPr>
            <p:ph idx="1"/>
          </p:nvPr>
        </p:nvSpPr>
        <p:spPr>
          <a:xfrm>
            <a:off x="457200" y="1600201"/>
            <a:ext cx="8229600" cy="2376035"/>
          </a:xfrm>
          <a:prstGeom prst="rect">
            <a:avLst/>
          </a:prstGeom>
          <a:noFill/>
          <a:ln>
            <a:solidFill>
              <a:schemeClr val="tx1"/>
            </a:solidFill>
          </a:ln>
        </p:spPr>
        <p:txBody>
          <a:bodyPr wrap="square" rtlCol="0">
            <a:spAutoFit/>
          </a:bodyPr>
          <a:lstStyle>
            <a:defPPr/>
          </a:lstStyle>
          <a:p>
            <a:pPr marL="342900" indent="-342900">
              <a:buFont typeface="+mj-ea"/>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50"/>
                </a:solidFill>
                <a:latin typeface="Courier New" panose="02070309020205020404" pitchFamily="49" charset="0"/>
                <a:ea typeface="맑은 고딕" pitchFamily="50" charset="-127"/>
                <a:cs typeface="Courier New" pitchFamily="49" charset="0"/>
              </a:rPr>
              <a:t>void</a:t>
            </a:r>
            <a:r>
              <a:rPr lang="en-US" altLang="ko-KR" sz="1400" smtClean="0">
                <a:solidFill>
                  <a:prstClr val="black"/>
                </a:solidFill>
                <a:latin typeface="Courier New" panose="02070309020205020404" pitchFamily="49" charset="0"/>
                <a:ea typeface="맑은 고딕" pitchFamily="50" charset="-127"/>
                <a:cs typeface="Courier New" pitchFamily="49" charset="0"/>
              </a:rPr>
              <a:t> unlock(lock_t *m) {</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while</a:t>
            </a:r>
            <a:r>
              <a:rPr lang="en-US" altLang="ko-KR" sz="1400" smtClean="0">
                <a:solidFill>
                  <a:prstClr val="black"/>
                </a:solidFill>
                <a:latin typeface="Courier New" panose="02070309020205020404" pitchFamily="49" charset="0"/>
                <a:ea typeface="맑은 고딕" pitchFamily="50" charset="-127"/>
                <a:cs typeface="Courier New" pitchFamily="49" charset="0"/>
              </a:rPr>
              <a:t> (TestAndSet(&amp;m-&gt;guard, </a:t>
            </a:r>
            <a:r>
              <a:rPr lang="en-US" altLang="ko-KR" sz="1400" smtClean="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smtClean="0">
                <a:solidFill>
                  <a:srgbClr val="FF0000"/>
                </a:solidFill>
                <a:latin typeface="Courier New" panose="02070309020205020404" pitchFamily="49" charset="0"/>
                <a:ea typeface="맑은 고딕" pitchFamily="50" charset="-127"/>
                <a:cs typeface="Courier New" pitchFamily="49" charset="0"/>
              </a:rPr>
              <a:t>1</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 </a:t>
            </a:r>
            <a:r>
              <a:rPr lang="en-US" altLang="ko-KR" sz="1400">
                <a:solidFill>
                  <a:srgbClr val="00B0F0"/>
                </a:solidFill>
                <a:latin typeface="Courier New" panose="02070309020205020404" pitchFamily="49" charset="0"/>
                <a:ea typeface="맑은 고딕" pitchFamily="50" charset="-127"/>
                <a:cs typeface="Courier New" pitchFamily="49" charset="0"/>
              </a:rPr>
              <a:t>// acquire guard lock by spinning</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if</a:t>
            </a:r>
            <a:r>
              <a:rPr lang="en-US" altLang="ko-KR" sz="1400" smtClean="0">
                <a:solidFill>
                  <a:prstClr val="black"/>
                </a:solidFill>
                <a:latin typeface="Courier New" panose="02070309020205020404" pitchFamily="49" charset="0"/>
                <a:ea typeface="맑은 고딕" pitchFamily="50" charset="-127"/>
                <a:cs typeface="Courier New" pitchFamily="49" charset="0"/>
              </a:rPr>
              <a:t> (queue_empty(m-&gt;q))</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m-&gt;flag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00B0F0"/>
                </a:solidFill>
                <a:latin typeface="Courier New" panose="02070309020205020404" pitchFamily="49" charset="0"/>
                <a:ea typeface="맑은 고딕" pitchFamily="50" charset="-127"/>
                <a:cs typeface="Courier New" pitchFamily="49" charset="0"/>
              </a:rPr>
              <a:t>// let go of lock; no one wants it</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a:solidFill>
                  <a:srgbClr val="F79646"/>
                </a:solidFill>
                <a:latin typeface="Courier New" panose="02070309020205020404" pitchFamily="49" charset="0"/>
                <a:ea typeface="맑은 고딕" pitchFamily="50" charset="-127"/>
                <a:cs typeface="Courier New" pitchFamily="49" charset="0"/>
              </a:rPr>
              <a:t>else</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a:t>
            </a:r>
            <a:r>
              <a:rPr lang="en-US" altLang="ko-KR" sz="1400" b="1" err="1" smtClean="0">
                <a:solidFill>
                  <a:prstClr val="black"/>
                </a:solidFill>
                <a:latin typeface="Courier New" panose="02070309020205020404" pitchFamily="49" charset="0"/>
                <a:ea typeface="맑은 고딕" pitchFamily="50" charset="-127"/>
                <a:cs typeface="Courier New" pitchFamily="49" charset="0"/>
              </a:rPr>
              <a:t>unpark(queue_remove(m-&gt;q)); </a:t>
            </a:r>
            <a:r>
              <a:rPr lang="en-US" altLang="ko-KR" sz="1400">
                <a:solidFill>
                  <a:srgbClr val="00B0F0"/>
                </a:solidFill>
                <a:latin typeface="Courier New" panose="02070309020205020404" pitchFamily="49" charset="0"/>
                <a:ea typeface="맑은 고딕" pitchFamily="50" charset="-127"/>
                <a:cs typeface="Courier New" pitchFamily="49" charset="0"/>
              </a:rPr>
              <a:t>// hold lock (for next thread!)</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    m-&gt;guard = </a:t>
            </a:r>
            <a:r>
              <a:rPr lang="en-US" altLang="ko-KR" sz="1400">
                <a:solidFill>
                  <a:srgbClr val="FF0000"/>
                </a:solidFill>
                <a:latin typeface="Courier New" panose="02070309020205020404" pitchFamily="49" charset="0"/>
                <a:ea typeface="맑은 고딕" pitchFamily="50" charset="-127"/>
                <a:cs typeface="Courier New" pitchFamily="49" charset="0"/>
              </a:rPr>
              <a:t>0</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circleNumDbPlain" startAt="22"/>
            </a:pPr>
            <a:r>
              <a:rPr lang="en-US" altLang="ko-KR" sz="1400">
                <a:solidFill>
                  <a:prstClr val="black"/>
                </a:solidFill>
                <a:latin typeface="Courier New" panose="02070309020205020404" pitchFamily="49" charset="0"/>
                <a:ea typeface="맑은 고딕" pitchFamily="50" charset="-127"/>
                <a:cs typeface="Courier New" pitchFamily="49" charset="0"/>
              </a:rPr>
              <a:t> </a:t>
            </a:r>
            <a:r>
              <a:rPr lang="en-US" altLang="ko-KR" sz="1400" smtClean="0">
                <a:solidFill>
                  <a:prstClr val="black"/>
                </a:solidFill>
                <a:latin typeface="Courier New" panose="02070309020205020404" pitchFamily="49" charset="0"/>
                <a:ea typeface="맑은 고딕" pitchFamily="50" charset="-127"/>
                <a:cs typeface="Courier New" pitchFamily="49" charset="0"/>
              </a:rPr>
              <a:t>}</a:t>
            </a:r>
          </a:p>
        </p:txBody>
      </p:sp>
      <p:sp>
        <p:nvSpPr>
          <p:cNvPr id="15" name="TextBox 14"/>
          <p:cNvSpPr txBox="1"/>
          <p:nvPr/>
        </p:nvSpPr>
        <p:spPr>
          <a:xfrm>
            <a:off x="1371600" y="4495800"/>
            <a:ext cx="6262219" cy="338554"/>
          </a:xfrm>
          <a:prstGeom prst="rect">
            <a:avLst/>
          </a:prstGeom>
          <a:noFill/>
        </p:spPr>
        <p:txBody>
          <a:bodyPr wrap="square" rtlCol="0">
            <a:spAutoFit/>
          </a:bodyPr>
          <a:lstStyle>
            <a:defPPr>
              <a:defRPr lang="en-US"/>
            </a:defPPr>
          </a:lstStyle>
          <a:p>
            <a:pPr/>
            <a:r>
              <a:rPr lang="en-US" altLang="ko-KR" sz="1600" b="1" smtClean="0">
                <a:solidFill>
                  <a:prstClr val="black"/>
                </a:solidFill>
                <a:latin typeface="맑은 고딕" pitchFamily="50" charset="-127"/>
                <a:ea typeface="맑은 고딕" pitchFamily="50" charset="-127"/>
              </a:rPr>
              <a:t>Lock With Queues, Test-and-set, Yield, And Wakeup (Cont.)</a:t>
            </a:r>
            <a:endParaRPr lang="ko-KR" altLang="en-US" sz="1600" b="1">
              <a:solidFill>
                <a:prstClr val="black"/>
              </a:solidFill>
              <a:latin typeface="맑은 고딕" pitchFamily="50" charset="-127"/>
              <a:ea typeface="맑은 고딕" pitchFamily="50" charset="-127"/>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381000" y="0"/>
            <a:ext cx="8134350" cy="914400"/>
          </a:xfrm>
        </p:spPr>
        <p:txBody>
          <a:bodyPr/>
          <a:lstStyle>
            <a:defPPr/>
          </a:lstStyle>
          <a:p>
            <a:pPr algn="l"/>
            <a:r>
              <a:rPr lang="en-US" altLang="ko-KR" smtClean="0"/>
              <a:t>Thread Creation</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3" name="Content Placeholder 12"/>
          <p:cNvSpPr>
            <a:spLocks noGrp="1"/>
          </p:cNvSpPr>
          <p:nvPr>
            <p:ph idx="1"/>
          </p:nvPr>
        </p:nvSpPr>
        <p:spPr>
          <a:xfrm>
            <a:off x="228600" y="914400"/>
            <a:ext cx="8458200" cy="5638800"/>
          </a:xfrm>
        </p:spPr>
        <p:txBody>
          <a:bodyPr>
            <a:normAutofit fontScale="92500" lnSpcReduction="20000"/>
          </a:bodyPr>
          <a:lstStyle>
            <a:defPPr/>
          </a:lstStyle>
          <a:p>
            <a:r>
              <a:rPr lang="en-US" altLang="ko-KR" smtClean="0"/>
              <a:t>How to create and control threads?</a:t>
            </a:r>
            <a:endParaRPr lang="en-US" altLang="ko-KR"/>
          </a:p>
          <a:p>
            <a:endParaRPr lang="en-US" altLang="ko-KR" smtClean="0"/>
          </a:p>
          <a:p>
            <a:endParaRPr lang="en-US" altLang="ko-KR" smtClean="0"/>
          </a:p>
          <a:p>
            <a:endParaRPr lang="en-US" altLang="ko-KR" smtClean="0"/>
          </a:p>
          <a:p>
            <a:endParaRPr lang="en-US" altLang="ko-KR" smtClean="0"/>
          </a:p>
          <a:p>
            <a:pPr lvl="1"/>
            <a:r>
              <a:rPr lang="en-US" altLang="ko-KR" smtClean="0">
                <a:solidFill>
                  <a:schemeClr val="accent6">
                    <a:lumMod val="75000"/>
                  </a:schemeClr>
                </a:solidFill>
                <a:latin typeface="Courier New" panose="02070309020205020404" pitchFamily="49" charset="0"/>
                <a:cs typeface="Courier New" pitchFamily="49" charset="0"/>
              </a:rPr>
              <a:t>thread</a:t>
            </a:r>
            <a:r>
              <a:rPr lang="en-US" altLang="ko-KR" smtClean="0"/>
              <a:t>: Used to interact with this thread.</a:t>
            </a:r>
          </a:p>
          <a:p>
            <a:pPr lvl="1"/>
            <a:r>
              <a:rPr lang="en-US" altLang="ko-KR" err="1" smtClean="0">
                <a:solidFill>
                  <a:schemeClr val="accent6">
                    <a:lumMod val="75000"/>
                  </a:schemeClr>
                </a:solidFill>
                <a:latin typeface="Courier New" panose="02070309020205020404" pitchFamily="49" charset="0"/>
                <a:cs typeface="Courier New" pitchFamily="49" charset="0"/>
              </a:rPr>
              <a:t>attr</a:t>
            </a:r>
            <a:r>
              <a:rPr lang="en-US" altLang="ko-KR" smtClean="0">
                <a:cs typeface="Courier New" pitchFamily="49" charset="0"/>
              </a:rPr>
              <a:t>:</a:t>
            </a:r>
            <a:r>
              <a:rPr lang="en-US" altLang="ko-KR" smtClean="0"/>
              <a:t> Used to specify any attributes this thread might have.</a:t>
            </a:r>
          </a:p>
          <a:p>
            <a:pPr lvl="2"/>
            <a:r>
              <a:rPr lang="en-US" altLang="ko-KR" smtClean="0"/>
              <a:t>Stack size, Scheduling priority, …</a:t>
            </a:r>
          </a:p>
          <a:p>
            <a:pPr lvl="1"/>
            <a:r>
              <a:rPr lang="en-US" altLang="ko-KR" err="1" smtClean="0">
                <a:solidFill>
                  <a:schemeClr val="accent6">
                    <a:lumMod val="75000"/>
                  </a:schemeClr>
                </a:solidFill>
                <a:latin typeface="Courier New" panose="02070309020205020404" pitchFamily="49" charset="0"/>
                <a:cs typeface="Courier New" pitchFamily="49" charset="0"/>
              </a:rPr>
              <a:t>start_routine</a:t>
            </a:r>
            <a:r>
              <a:rPr lang="en-US" altLang="ko-KR" smtClean="0"/>
              <a:t>: the function this thread start running in.</a:t>
            </a:r>
          </a:p>
          <a:p>
            <a:pPr lvl="1"/>
            <a:r>
              <a:rPr lang="en-US" altLang="ko-KR" err="1" smtClean="0">
                <a:solidFill>
                  <a:schemeClr val="accent6">
                    <a:lumMod val="75000"/>
                  </a:schemeClr>
                </a:solidFill>
                <a:latin typeface="Courier New" panose="02070309020205020404" pitchFamily="49" charset="0"/>
                <a:cs typeface="Courier New" pitchFamily="49" charset="0"/>
              </a:rPr>
              <a:t>arg</a:t>
            </a:r>
            <a:r>
              <a:rPr lang="en-US" altLang="ko-KR" smtClean="0"/>
              <a:t>: the argument to be passed to the function (</a:t>
            </a:r>
            <a:r>
              <a:rPr lang="en-US" altLang="ko-KR" smtClean="0">
                <a:latin typeface="Courier New" panose="02070309020205020404" pitchFamily="49" charset="0"/>
                <a:cs typeface="Courier New" pitchFamily="49" charset="0"/>
              </a:rPr>
              <a:t>start routine</a:t>
            </a:r>
            <a:r>
              <a:rPr lang="en-US" altLang="ko-KR" smtClean="0"/>
              <a:t>)</a:t>
            </a:r>
          </a:p>
          <a:p>
            <a:pPr lvl="2"/>
            <a:r>
              <a:rPr lang="en-US" altLang="ko-KR" i="1" smtClean="0"/>
              <a:t>a void pointer </a:t>
            </a:r>
            <a:r>
              <a:rPr lang="en-US" altLang="ko-KR" smtClean="0"/>
              <a:t>allows us to pass in </a:t>
            </a:r>
            <a:r>
              <a:rPr lang="en-US" altLang="ko-KR" i="1" smtClean="0"/>
              <a:t>any type of </a:t>
            </a:r>
            <a:r>
              <a:rPr lang="en-US" altLang="ko-KR" smtClean="0"/>
              <a:t>argument.</a:t>
            </a:r>
          </a:p>
          <a:p>
            <a:endParaRPr lang="en-US"/>
          </a:p>
        </p:txBody>
      </p:sp>
      <p:sp>
        <p:nvSpPr>
          <p:cNvPr id="14" name="TextBox 13"/>
          <p:cNvSpPr txBox="1"/>
          <p:nvPr/>
        </p:nvSpPr>
        <p:spPr>
          <a:xfrm>
            <a:off x="381000" y="1371600"/>
            <a:ext cx="7935416" cy="1815882"/>
          </a:xfrm>
          <a:prstGeom prst="rect">
            <a:avLst/>
          </a:prstGeom>
          <a:noFill/>
          <a:ln>
            <a:solidFill>
              <a:schemeClr val="tx1"/>
            </a:solidFill>
          </a:ln>
        </p:spPr>
        <p:txBody>
          <a:bodyPr wrap="square" lIns="252000" rtlCol="0">
            <a:spAutoFit/>
          </a:bodyPr>
          <a:lstStyle>
            <a:defPPr>
              <a:defRPr lang="en-US"/>
            </a:defPPr>
          </a:lstStyle>
          <a:p>
            <a:pPr/>
            <a:r>
              <a:rPr lang="en-US" altLang="ko-KR" sz="1600" smtClean="0">
                <a:solidFill>
                  <a:prstClr val="black"/>
                </a:solidFill>
                <a:latin typeface="Courier New" panose="02070309020205020404" pitchFamily="49" charset="0"/>
                <a:ea typeface="맑은 고딕" pitchFamily="50" charset="-127"/>
                <a:cs typeface="Courier New" pitchFamily="49" charset="0"/>
              </a:rPr>
              <a:t>#include &lt;pthread.h&gt;</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p>
          <a:p>
            <a:pP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endParaRPr lang="en-US" altLang="ko-KR" sz="1600">
              <a:solidFill>
                <a:srgbClr val="00B050"/>
              </a:solidFill>
              <a:latin typeface="Courier New" panose="02070309020205020404" pitchFamily="49" charset="0"/>
              <a:ea typeface="맑은 고딕" pitchFamily="50" charset="-127"/>
              <a:cs typeface="Courier New" pitchFamily="49" charset="0"/>
            </a:endParaRPr>
          </a:p>
          <a:p>
            <a:pPr/>
            <a:r>
              <a:rPr lang="en-US" altLang="ko-KR" sz="1600" err="1" smtClean="0">
                <a:solidFill>
                  <a:prstClr val="black"/>
                </a:solidFill>
                <a:latin typeface="Courier New" panose="02070309020205020404" pitchFamily="49" charset="0"/>
                <a:ea typeface="맑은 고딕" pitchFamily="50" charset="-127"/>
                <a:cs typeface="Courier New" pitchFamily="49" charset="0"/>
              </a:rPr>
              <a:t>pthread_create(      pthread_t*      thread,</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smtClean="0">
                <a:solidFill>
                  <a:srgbClr val="00B050"/>
                </a:solidFill>
                <a:latin typeface="Courier New" panose="02070309020205020404" pitchFamily="49" charset="0"/>
                <a:ea typeface="맑은 고딕" pitchFamily="50" charset="-127"/>
                <a:cs typeface="Courier New" pitchFamily="49" charset="0"/>
              </a:rPr>
              <a:t>const </a:t>
            </a:r>
            <a:r>
              <a:rPr lang="en-US" altLang="ko-KR" sz="1600" err="1" smtClean="0">
                <a:solidFill>
                  <a:prstClr val="black"/>
                </a:solidFill>
                <a:latin typeface="Courier New" panose="02070309020205020404" pitchFamily="49" charset="0"/>
                <a:ea typeface="맑은 고딕" pitchFamily="50" charset="-127"/>
                <a:cs typeface="Courier New" pitchFamily="49" charset="0"/>
              </a:rPr>
              <a:t>pthread_attr_t* attr,</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(*start_routine)(</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arg);</a:t>
            </a: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제목 1"/>
          <p:cNvSpPr>
            <a:spLocks noGrp="1"/>
          </p:cNvSpPr>
          <p:nvPr>
            <p:ph type="title"/>
          </p:nvPr>
        </p:nvSpPr>
        <p:spPr>
          <a:xfrm>
            <a:off x="214313" y="228600"/>
            <a:ext cx="8786812" cy="685800"/>
          </a:xfrm>
        </p:spPr>
        <p:txBody>
          <a:bodyPr>
            <a:noAutofit/>
          </a:bodyPr>
          <a:lstStyle>
            <a:defPPr/>
          </a:lstStyle>
          <a:p>
            <a:pPr algn="l"/>
            <a:r>
              <a:rPr lang="en-US" altLang="ko-KR" sz="3600" smtClean="0"/>
              <a:t>Thread Creation (Cont.)</a:t>
            </a:r>
            <a:endParaRPr lang="ko-KR" altLang="en-US" sz="3600"/>
          </a:p>
        </p:txBody>
      </p:sp>
      <p:sp>
        <p:nvSpPr>
          <p:cNvPr id="17" name="내용 개체 틀 2"/>
          <p:cNvSpPr txBox="1"/>
          <p:nvPr/>
        </p:nvSpPr>
        <p:spPr>
          <a:xfrm>
            <a:off x="214313" y="1066800"/>
            <a:ext cx="8786812" cy="5314528"/>
          </a:xfrm>
          <a:prstGeom prst="rect">
            <a:avLst/>
          </a:prstGeom>
        </p:spPr>
        <p:txBody>
          <a:bodyPr vert="horz" lIns="91440" tIns="45720" rIns="91440" bIns="45720" rtlCol="0">
            <a:normAutofit/>
          </a:bodyPr>
          <a:lstStyle>
            <a:defPPr>
              <a:defRPr lang="en-US"/>
            </a:defPPr>
          </a:lstStyle>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r>
              <a:rPr kumimoji="0" lang="en-US" altLang="ko-KR" sz="3200" b="0" i="0" u="none" strike="noStrike" kern="1200" cap="none" spc="0" normalizeH="0" baseline="0" noProof="0" smtClean="0">
                <a:ln>
                  <a:noFill/>
                </a:ln>
                <a:solidFill>
                  <a:schemeClr val="tx1"/>
                </a:solidFill>
                <a:effectLst/>
                <a:uLnTx/>
                <a:uFillTx/>
                <a:latin typeface="+mn-lt"/>
                <a:ea typeface="+mn-ea"/>
                <a:cs typeface="+mn-cs"/>
              </a:rPr>
              <a:t>If </a:t>
            </a:r>
            <a:r>
              <a:rPr kumimoji="0" lang="en-US" altLang="ko-KR" sz="3200" b="0" i="0" u="none" strike="noStrike" kern="1200" cap="none" spc="0" normalizeH="0" baseline="0" noProof="0" err="1" smtClean="0">
                <a:ln>
                  <a:noFill/>
                </a:ln>
                <a:solidFill>
                  <a:schemeClr val="tx1"/>
                </a:solidFill>
                <a:effectLst/>
                <a:uLnTx/>
                <a:uFillTx/>
                <a:latin typeface="Courier New" panose="02070309020205020404" pitchFamily="49" charset="0"/>
                <a:ea typeface="+mn-ea"/>
                <a:cs typeface="Courier New" pitchFamily="49" charset="0"/>
              </a:rPr>
              <a:t>start_routine </a:t>
            </a:r>
            <a:r>
              <a:rPr kumimoji="0" lang="en-US" altLang="ko-KR" sz="3200" b="0" i="0" u="none" strike="noStrike" kern="1200" cap="none" spc="0" normalizeH="0" baseline="0" noProof="0" smtClean="0">
                <a:ln>
                  <a:noFill/>
                </a:ln>
                <a:solidFill>
                  <a:schemeClr val="tx1"/>
                </a:solidFill>
                <a:effectLst/>
                <a:uLnTx/>
                <a:uFillTx/>
                <a:latin typeface="+mn-lt"/>
                <a:ea typeface="+mn-ea"/>
                <a:cs typeface="+mn-cs"/>
              </a:rPr>
              <a:t>instead required another type argument, the declaration would look like this:</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kumimoji="0" lang="en-US" altLang="ko-KR" sz="2800" b="0" i="0" u="none" strike="noStrike" kern="1200" cap="none" spc="0" normalizeH="0" baseline="0" noProof="0" smtClean="0">
                <a:ln>
                  <a:noFill/>
                </a:ln>
                <a:solidFill>
                  <a:schemeClr val="tx1"/>
                </a:solidFill>
                <a:effectLst/>
                <a:uLnTx/>
                <a:uFillTx/>
                <a:latin typeface="+mn-lt"/>
                <a:ea typeface="+mn-ea"/>
                <a:cs typeface="+mn-cs"/>
              </a:rPr>
              <a:t>An integer argument:</a:t>
            </a: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2800" b="0"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2800" b="0"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ct val="0"/>
              </a:spcAft>
              <a:buClrTx/>
              <a:buSzTx/>
              <a:buFont typeface="Arial" pitchFamily="34" charset="0"/>
              <a:buChar char="–"/>
              <a:defRPr/>
            </a:pPr>
            <a:r>
              <a:rPr kumimoji="0" lang="en-US" altLang="ko-KR" sz="2800" b="0" i="0" u="none" strike="noStrike" kern="1200" cap="none" spc="0" normalizeH="0" baseline="0" noProof="0" smtClean="0">
                <a:ln>
                  <a:noFill/>
                </a:ln>
                <a:solidFill>
                  <a:schemeClr val="tx1"/>
                </a:solidFill>
                <a:effectLst/>
                <a:uLnTx/>
                <a:uFillTx/>
                <a:latin typeface="+mn-lt"/>
                <a:ea typeface="+mn-ea"/>
                <a:cs typeface="+mn-cs"/>
              </a:rPr>
              <a:t>Return an integer:</a:t>
            </a: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ct val="0"/>
              </a:spcAft>
              <a:buClrTx/>
              <a:buSzTx/>
              <a:buFont typeface="Arial" pitchFamily="34" charset="0"/>
              <a:buChar char="•"/>
              <a:defRPr/>
            </a:pPr>
            <a:endParaRPr kumimoji="0" lang="en-US" altLang="ko-KR" sz="3200" b="0" i="0" u="none" strike="noStrike" kern="1200" cap="none" spc="0" normalizeH="0" baseline="0" noProof="0" smtClean="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ct val="20000"/>
              </a:spcBef>
              <a:spcAft>
                <a:spcPct val="0"/>
              </a:spcAft>
              <a:buClrTx/>
              <a:buSzTx/>
              <a:buFont typeface="Arial" pitchFamily="34" charset="0"/>
              <a:buNone/>
              <a:defRPr/>
            </a:pPr>
            <a:endParaRPr kumimoji="0" lang="ko-KR" altLang="en-US" sz="2800" b="0" i="0" u="none" strike="noStrike" kern="1200" cap="none" spc="0" normalizeH="0" baseline="0" noProof="0">
              <a:ln>
                <a:noFill/>
              </a:ln>
              <a:solidFill>
                <a:schemeClr val="tx1"/>
              </a:solidFill>
              <a:effectLst/>
              <a:uLnTx/>
              <a:uFillTx/>
              <a:latin typeface="+mn-lt"/>
              <a:ea typeface="+mn-ea"/>
              <a:cs typeface="+mn-cs"/>
            </a:endParaRPr>
          </a:p>
        </p:txBody>
      </p:sp>
      <p:sp>
        <p:nvSpPr>
          <p:cNvPr id="19" name="TextBox 18"/>
          <p:cNvSpPr txBox="1"/>
          <p:nvPr/>
        </p:nvSpPr>
        <p:spPr>
          <a:xfrm>
            <a:off x="1043608" y="3124200"/>
            <a:ext cx="6912768"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endParaRPr lang="en-US" altLang="ko-KR" sz="1600">
              <a:solidFill>
                <a:srgbClr val="00B050"/>
              </a:solidFill>
              <a:latin typeface="Courier New" panose="02070309020205020404" pitchFamily="49" charset="0"/>
              <a:ea typeface="맑은 고딕" pitchFamily="50" charset="-127"/>
              <a:cs typeface="Courier New" pitchFamily="49" charset="0"/>
            </a:endParaRPr>
          </a:p>
          <a:p>
            <a:pPr/>
            <a:r>
              <a:rPr lang="en-US" altLang="ko-KR" sz="1600" err="1" smtClean="0">
                <a:solidFill>
                  <a:prstClr val="black"/>
                </a:solidFill>
                <a:latin typeface="Courier New" panose="02070309020205020404" pitchFamily="49" charset="0"/>
                <a:ea typeface="맑은 고딕" pitchFamily="50" charset="-127"/>
                <a:cs typeface="Courier New" pitchFamily="49" charset="0"/>
              </a:rPr>
              <a:t>pthread_create(…, </a:t>
            </a:r>
            <a:r>
              <a:rPr lang="en-US" altLang="ko-KR" sz="1600" smtClean="0">
                <a:solidFill>
                  <a:srgbClr val="00B0F0"/>
                </a:solidFill>
                <a:latin typeface="Courier New" panose="02070309020205020404" pitchFamily="49" charset="0"/>
                <a:ea typeface="맑은 고딕" pitchFamily="50" charset="-127"/>
                <a:cs typeface="Courier New" pitchFamily="49" charset="0"/>
              </a:rPr>
              <a:t>// first two args are the same</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(*start_routine)(</a:t>
            </a: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arg);</a:t>
            </a:r>
          </a:p>
        </p:txBody>
      </p:sp>
      <p:sp>
        <p:nvSpPr>
          <p:cNvPr id="20" name="TextBox 19"/>
          <p:cNvSpPr txBox="1"/>
          <p:nvPr/>
        </p:nvSpPr>
        <p:spPr>
          <a:xfrm>
            <a:off x="990600" y="4800600"/>
            <a:ext cx="6965776" cy="1077218"/>
          </a:xfrm>
          <a:prstGeom prst="rect">
            <a:avLst/>
          </a:prstGeom>
          <a:noFill/>
          <a:ln>
            <a:solidFill>
              <a:schemeClr val="tx1"/>
            </a:solidFill>
          </a:ln>
        </p:spPr>
        <p:txBody>
          <a:bodyPr wrap="square" lIns="252000" rtlCol="0">
            <a:spAutoFit/>
          </a:bodyPr>
          <a:lstStyle>
            <a:defPPr>
              <a:defRPr lang="en-US"/>
            </a:defPPr>
          </a:lstStyle>
          <a:p>
            <a:pP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endParaRPr lang="en-US" altLang="ko-KR" sz="1600">
              <a:solidFill>
                <a:srgbClr val="00B050"/>
              </a:solidFill>
              <a:latin typeface="Courier New" panose="02070309020205020404" pitchFamily="49" charset="0"/>
              <a:ea typeface="맑은 고딕" pitchFamily="50" charset="-127"/>
              <a:cs typeface="Courier New" pitchFamily="49" charset="0"/>
            </a:endParaRPr>
          </a:p>
          <a:p>
            <a:pPr/>
            <a:r>
              <a:rPr lang="en-US" altLang="ko-KR" sz="1600" err="1" smtClean="0">
                <a:solidFill>
                  <a:prstClr val="black"/>
                </a:solidFill>
                <a:latin typeface="Courier New" panose="02070309020205020404" pitchFamily="49" charset="0"/>
                <a:ea typeface="맑은 고딕" pitchFamily="50" charset="-127"/>
                <a:cs typeface="Courier New" pitchFamily="49" charset="0"/>
              </a:rPr>
              <a:t>pthread_create(…, </a:t>
            </a:r>
            <a:r>
              <a:rPr lang="en-US" altLang="ko-KR" sz="1600" smtClean="0">
                <a:solidFill>
                  <a:srgbClr val="00B0F0"/>
                </a:solidFill>
                <a:latin typeface="Courier New" panose="02070309020205020404" pitchFamily="49" charset="0"/>
                <a:ea typeface="맑은 고딕" pitchFamily="50" charset="-127"/>
                <a:cs typeface="Courier New" pitchFamily="49" charset="0"/>
              </a:rPr>
              <a:t>// first two args are the same</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(*start_routine)(</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latin typeface="Courier New" panose="02070309020205020404" pitchFamily="49" charset="0"/>
                <a:ea typeface="맑은 고딕" pitchFamily="50" charset="-127"/>
                <a:cs typeface="Courier New" pitchFamily="49" charset="0"/>
              </a:rPr>
              <a:t>*</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latin typeface="Courier New" panose="02070309020205020404" pitchFamily="49" charset="0"/>
                <a:ea typeface="맑은 고딕" pitchFamily="50" charset="-127"/>
                <a:cs typeface="Courier New" pitchFamily="49" charset="0"/>
              </a:rPr>
              <a:t>*</a:t>
            </a:r>
            <a:r>
              <a:rPr lang="en-US" altLang="ko-KR" sz="1600" smtClean="0">
                <a:solidFill>
                  <a:prstClr val="black"/>
                </a:solidFill>
                <a:latin typeface="Courier New" panose="02070309020205020404" pitchFamily="49" charset="0"/>
                <a:ea typeface="맑은 고딕" pitchFamily="50" charset="-127"/>
                <a:cs typeface="Courier New" pitchFamily="49" charset="0"/>
              </a:rPr>
              <a:t>    arg);</a:t>
            </a:r>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228600" y="152400"/>
            <a:ext cx="8286750" cy="990600"/>
          </a:xfrm>
        </p:spPr>
        <p:txBody>
          <a:bodyPr/>
          <a:lstStyle>
            <a:defPPr/>
          </a:lstStyle>
          <a:p>
            <a:pPr algn="l"/>
            <a:r>
              <a:rPr lang="en-US" altLang="ko-KR" smtClean="0"/>
              <a:t>Example: Creating a Thread</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txBox="1">
            <a:spLocks noGrp="1"/>
          </p:cNvSpPr>
          <p:nvPr>
            <p:ph idx="1"/>
          </p:nvPr>
        </p:nvSpPr>
        <p:spPr>
          <a:xfrm>
            <a:off x="304800" y="1219200"/>
            <a:ext cx="8382000" cy="5047536"/>
          </a:xfrm>
          <a:prstGeom prst="rect">
            <a:avLst/>
          </a:prstGeom>
          <a:noFill/>
          <a:ln>
            <a:solidFill>
              <a:sysClr val="windowText" lastClr="000000"/>
            </a:solidFill>
          </a:ln>
        </p:spPr>
        <p:txBody>
          <a:bodyPr wrap="square" lIns="252000" rtlCol="0">
            <a:spAutoFit/>
          </a:bodyPr>
          <a:lstStyle>
            <a:defPPr/>
          </a:lstStyle>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#include &lt;pthread.h&gt;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err="1" smtClean="0">
                <a:ln>
                  <a:noFill/>
                </a:ln>
                <a:solidFill>
                  <a:srgbClr val="00B050"/>
                </a:solidFill>
                <a:effectLst/>
                <a:uLnTx/>
                <a:uFillTx/>
                <a:latin typeface="Courier New" panose="02070309020205020404" pitchFamily="49" charset="0"/>
                <a:ea typeface="맑은 고딕" pitchFamily="50" charset="-127"/>
                <a:cs typeface="Courier New" pitchFamily="49" charset="0"/>
              </a:rPr>
              <a:t>typedef</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struct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__myarg_t {</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smtClean="0">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srgbClr val="00B050"/>
                </a:solidFill>
                <a:effectLst/>
                <a:uLnTx/>
                <a:uFillTx/>
                <a:latin typeface="Courier New" panose="02070309020205020404" pitchFamily="49" charset="0"/>
                <a:ea typeface="맑은 고딕" pitchFamily="50" charset="-127"/>
                <a:cs typeface="Courier New" pitchFamily="49" charset="0"/>
              </a:rPr>
              <a:t>	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b;</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myarg_t;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srgbClr val="00B050"/>
                </a:solidFill>
                <a:effectLst/>
                <a:uLnTx/>
                <a:uFillTx/>
                <a:latin typeface="Courier New" panose="02070309020205020404" pitchFamily="49" charset="0"/>
                <a:ea typeface="맑은 고딕" pitchFamily="50" charset="-127"/>
                <a:cs typeface="Courier New" pitchFamily="49" charset="0"/>
              </a:rPr>
              <a:t>void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*mythread(</a:t>
            </a:r>
            <a:r>
              <a:rPr kumimoji="0" lang="en-US" altLang="ko-KR" sz="1400" b="0" i="0" u="none" strike="noStrike" kern="0" cap="none" spc="0" normalizeH="0" baseline="0" noProof="0">
                <a:ln>
                  <a:noFill/>
                </a:ln>
                <a:solidFill>
                  <a:srgbClr val="00B050"/>
                </a:solidFill>
                <a:effectLst/>
                <a:uLnTx/>
                <a:uFillTx/>
                <a:latin typeface="Courier New" panose="02070309020205020404" pitchFamily="49" charset="0"/>
                <a:ea typeface="맑은 고딕" pitchFamily="50" charset="-127"/>
                <a:cs typeface="Courier New" pitchFamily="49" charset="0"/>
              </a:rPr>
              <a:t>void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 {</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myarg_t *m = (myarg_t *) arg;</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printf(</a:t>
            </a:r>
            <a:r>
              <a:rPr kumimoji="0" lang="en-US" altLang="ko-KR" sz="1400" b="0" i="0" u="none" strike="noStrike" kern="0" cap="none" spc="0" normalizeH="0" baseline="0" noProof="0">
                <a:ln>
                  <a:noFill/>
                </a:ln>
                <a:solidFill>
                  <a:srgbClr val="FF0000"/>
                </a:solidFill>
                <a:effectLst/>
                <a:uLnTx/>
                <a:uFillTx/>
                <a:latin typeface="Courier New" panose="02070309020205020404" pitchFamily="49" charset="0"/>
                <a:ea typeface="맑은 고딕" pitchFamily="50" charset="-127"/>
                <a:cs typeface="Courier New" pitchFamily="49" charset="0"/>
              </a:rPr>
              <a:t>“%d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a:ln>
                  <a:noFill/>
                </a:ln>
                <a:solidFill>
                  <a:srgbClr val="FF0000"/>
                </a:solidFill>
                <a:effectLst/>
                <a:uLnTx/>
                <a:uFillTx/>
                <a:latin typeface="Courier New" panose="02070309020205020404" pitchFamily="49" charset="0"/>
                <a:ea typeface="맑은 고딕" pitchFamily="50" charset="-127"/>
                <a:cs typeface="Courier New" pitchFamily="49" charset="0"/>
              </a:rPr>
              <a:t>%d\n”</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m-&gt;a, m-&gt;b);</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srgbClr val="F79646"/>
                </a:solidFill>
                <a:effectLst/>
                <a:uLnTx/>
                <a:uFillTx/>
                <a:latin typeface="Courier New" panose="02070309020205020404" pitchFamily="49" charset="0"/>
                <a:ea typeface="맑은 고딕" pitchFamily="50" charset="-127"/>
                <a:cs typeface="Courier New" pitchFamily="49" charset="0"/>
              </a:rPr>
              <a:t>	return</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srgbClr val="FF0000"/>
                </a:solidFill>
                <a:effectLst/>
                <a:uLnTx/>
                <a:uFillTx/>
                <a:latin typeface="Courier New" panose="02070309020205020404" pitchFamily="49" charset="0"/>
                <a:ea typeface="맑은 고딕" pitchFamily="50" charset="-127"/>
                <a:cs typeface="Courier New" pitchFamily="49" charset="0"/>
              </a:rPr>
              <a:t>NULL</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err="1" smtClean="0">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main(</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argc, </a:t>
            </a:r>
            <a:r>
              <a:rPr kumimoji="0" lang="en-US" altLang="ko-KR" sz="1400" b="0" i="0" u="none" strike="noStrike" kern="0" cap="none" spc="0" normalizeH="0" baseline="0" noProof="0">
                <a:ln>
                  <a:noFill/>
                </a:ln>
                <a:solidFill>
                  <a:srgbClr val="00B050"/>
                </a:solidFill>
                <a:effectLst/>
                <a:uLnTx/>
                <a:uFillTx/>
                <a:latin typeface="Courier New" panose="02070309020205020404" pitchFamily="49" charset="0"/>
                <a:ea typeface="맑은 고딕" pitchFamily="50" charset="-127"/>
                <a:cs typeface="Courier New" pitchFamily="49" charset="0"/>
              </a:rPr>
              <a:t>char</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*argv[]) {</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pthread_t p;</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srgbClr val="00B050"/>
                </a:solidFill>
                <a:effectLst/>
                <a:uLnTx/>
                <a:uFillTx/>
                <a:latin typeface="Courier New" panose="02070309020205020404" pitchFamily="49" charset="0"/>
                <a:ea typeface="맑은 고딕" pitchFamily="50" charset="-127"/>
                <a:cs typeface="Courier New" pitchFamily="49" charset="0"/>
              </a:rPr>
              <a:t>	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rc;</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myarg_t args;</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args.a = </a:t>
            </a:r>
            <a:r>
              <a:rPr kumimoji="0" lang="en-US" altLang="ko-KR" sz="1400" b="0" i="0" u="none" strike="noStrike" kern="0" cap="none" spc="0" normalizeH="0" baseline="0" noProof="0">
                <a:ln>
                  <a:noFill/>
                </a:ln>
                <a:solidFill>
                  <a:srgbClr val="FF0000"/>
                </a:solidFill>
                <a:effectLst/>
                <a:uLnTx/>
                <a:uFillTx/>
                <a:latin typeface="Courier New" panose="02070309020205020404" pitchFamily="49" charset="0"/>
                <a:ea typeface="맑은 고딕" pitchFamily="50" charset="-127"/>
                <a:cs typeface="Courier New" pitchFamily="49" charset="0"/>
              </a:rPr>
              <a:t>10</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args.b = </a:t>
            </a:r>
            <a:r>
              <a:rPr kumimoji="0" lang="en-US" altLang="ko-KR" sz="1400" b="0" i="0" u="none" strike="noStrike" kern="0" cap="none" spc="0" normalizeH="0" baseline="0" noProof="0">
                <a:ln>
                  <a:noFill/>
                </a:ln>
                <a:solidFill>
                  <a:srgbClr val="FF0000"/>
                </a:solidFill>
                <a:effectLst/>
                <a:uLnTx/>
                <a:uFillTx/>
                <a:latin typeface="Courier New" panose="02070309020205020404" pitchFamily="49" charset="0"/>
                <a:ea typeface="맑은 고딕" pitchFamily="50" charset="-127"/>
                <a:cs typeface="Courier New" pitchFamily="49" charset="0"/>
              </a:rPr>
              <a:t>20</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rc = pthread_create(&amp;p, </a:t>
            </a:r>
            <a:r>
              <a:rPr kumimoji="0" lang="en-US" altLang="ko-KR" sz="1400" b="0" i="0" u="none" strike="noStrike" kern="0" cap="none" spc="0" normalizeH="0" baseline="0" noProof="0">
                <a:ln>
                  <a:noFill/>
                </a:ln>
                <a:solidFill>
                  <a:srgbClr val="FF0000"/>
                </a:solidFill>
                <a:effectLst/>
                <a:uLnTx/>
                <a:uFillTx/>
                <a:latin typeface="Courier New" panose="02070309020205020404" pitchFamily="49" charset="0"/>
                <a:ea typeface="맑은 고딕" pitchFamily="50" charset="-127"/>
                <a:cs typeface="Courier New" pitchFamily="49" charset="0"/>
              </a:rPr>
              <a:t>NULL</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mythread, &amp;args);</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p>
          <a:p>
            <a:pPr marL="0" marR="0" lvl="0" indent="0" defTabSz="914400" eaLnBrk="1" fontAlgn="auto" latinLnBrk="0" hangingPunct="1">
              <a:lnSpc>
                <a:spcPct val="100000"/>
              </a:lnSpc>
              <a:spcBef>
                <a:spcPct val="0"/>
              </a:spcBef>
              <a:spcAft>
                <a:spcPct val="0"/>
              </a:spcAft>
              <a:buClrTx/>
              <a:buSzTx/>
              <a:buFontTx/>
              <a:buNone/>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endPar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lstStyle>
            <a:defPPr/>
          </a:lstStyle>
          <a:p>
            <a:pPr/>
            <a:r>
              <a:rPr lang="en-US" altLang="ko-KR" smtClean="0"/>
              <a:t>Wait for a thread to complete</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내용 개체 틀 2"/>
          <p:cNvSpPr>
            <a:spLocks noGrp="1"/>
          </p:cNvSpPr>
          <p:nvPr>
            <p:ph idx="1"/>
          </p:nvPr>
        </p:nvSpPr>
        <p:spPr/>
        <p:txBody>
          <a:bodyPr/>
          <a:lstStyle>
            <a:defPPr/>
          </a:lstStyle>
          <a:p>
            <a:pPr/>
            <a:endParaRPr lang="en-US" altLang="ko-KR" smtClean="0"/>
          </a:p>
          <a:p>
            <a:pPr lvl="1"/>
            <a:endParaRPr lang="en-US" altLang="ko-KR" smtClean="0"/>
          </a:p>
          <a:p>
            <a:pPr lvl="1"/>
            <a:r>
              <a:rPr lang="en-US" altLang="ko-KR" smtClean="0">
                <a:latin typeface="Courier New" panose="02070309020205020404" pitchFamily="49" charset="0"/>
                <a:cs typeface="Courier New" pitchFamily="49" charset="0"/>
              </a:rPr>
              <a:t>thread</a:t>
            </a:r>
            <a:r>
              <a:rPr lang="en-US" altLang="ko-KR" smtClean="0"/>
              <a:t>: Specify which thread </a:t>
            </a:r>
            <a:r>
              <a:rPr lang="en-US" altLang="ko-KR" i="1" smtClean="0"/>
              <a:t>to wait for</a:t>
            </a:r>
          </a:p>
          <a:p>
            <a:pPr lvl="1"/>
            <a:r>
              <a:rPr lang="en-US" altLang="ko-KR" err="1" smtClean="0">
                <a:latin typeface="Courier New" panose="02070309020205020404" pitchFamily="49" charset="0"/>
                <a:cs typeface="Courier New" pitchFamily="49" charset="0"/>
              </a:rPr>
              <a:t>value_ptr</a:t>
            </a:r>
            <a:r>
              <a:rPr lang="en-US" altLang="ko-KR" smtClean="0"/>
              <a:t>: A pointer to the </a:t>
            </a:r>
            <a:r>
              <a:rPr lang="en-US" altLang="ko-KR" u="sng" smtClean="0"/>
              <a:t>return value</a:t>
            </a:r>
          </a:p>
          <a:p>
            <a:pPr lvl="2"/>
            <a:r>
              <a:rPr lang="en-US" altLang="ko-KR" smtClean="0"/>
              <a:t>Because </a:t>
            </a:r>
            <a:r>
              <a:rPr lang="en-US" altLang="ko-KR" err="1" smtClean="0">
                <a:latin typeface="Courier New" panose="02070309020205020404" pitchFamily="49" charset="0"/>
                <a:cs typeface="Courier New" pitchFamily="49" charset="0"/>
              </a:rPr>
              <a:t>pthread_join()</a:t>
            </a:r>
            <a:r>
              <a:rPr lang="en-US" altLang="ko-KR" smtClean="0"/>
              <a:t> routine changes the value, you need to </a:t>
            </a:r>
            <a:r>
              <a:rPr lang="en-US" altLang="ko-KR" smtClean="0">
                <a:solidFill>
                  <a:schemeClr val="accent6">
                    <a:lumMod val="75000"/>
                  </a:schemeClr>
                </a:solidFill>
              </a:rPr>
              <a:t>pass in a pointer</a:t>
            </a:r>
            <a:r>
              <a:rPr lang="en-US" altLang="ko-KR" smtClean="0"/>
              <a:t> to that value.</a:t>
            </a:r>
          </a:p>
        </p:txBody>
      </p:sp>
      <p:sp>
        <p:nvSpPr>
          <p:cNvPr id="15" name="TextBox 14"/>
          <p:cNvSpPr txBox="1"/>
          <p:nvPr/>
        </p:nvSpPr>
        <p:spPr>
          <a:xfrm>
            <a:off x="838200" y="1676400"/>
            <a:ext cx="7406208" cy="762000"/>
          </a:xfrm>
          <a:prstGeom prst="rect">
            <a:avLst/>
          </a:prstGeom>
          <a:noFill/>
          <a:ln>
            <a:solidFill>
              <a:schemeClr val="tx1"/>
            </a:solidFill>
          </a:ln>
        </p:spPr>
        <p:txBody>
          <a:bodyPr wrap="square" lIns="252000" rtlCol="0" anchor="ctr">
            <a:noAutofit/>
          </a:bodyPr>
          <a:lstStyle>
            <a:defPPr>
              <a:defRPr lang="en-US"/>
            </a:defPPr>
          </a:lstStyle>
          <a:p>
            <a:pP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pthread_join(pthread_t thread,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**value_ptr);</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0" y="0"/>
            <a:ext cx="8515350" cy="1143000"/>
          </a:xfrm>
        </p:spPr>
        <p:txBody>
          <a:bodyPr>
            <a:normAutofit fontScale="90000"/>
          </a:bodyPr>
          <a:lstStyle>
            <a:defPPr/>
          </a:lstStyle>
          <a:p>
            <a:r>
              <a:rPr lang="en-US" altLang="ko-KR" smtClean="0"/>
              <a:t>Example: Waiting for Thread Completion</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7" name="Content Placeholder 16"/>
          <p:cNvSpPr txBox="1">
            <a:spLocks noGrp="1"/>
          </p:cNvSpPr>
          <p:nvPr>
            <p:ph idx="1"/>
          </p:nvPr>
        </p:nvSpPr>
        <p:spPr>
          <a:xfrm>
            <a:off x="304800" y="1371600"/>
            <a:ext cx="8610600" cy="5262979"/>
          </a:xfrm>
          <a:prstGeom prst="rect">
            <a:avLst/>
          </a:prstGeom>
          <a:noFill/>
          <a:ln>
            <a:solidFill>
              <a:sysClr val="windowText" lastClr="000000"/>
            </a:solidFill>
          </a:ln>
        </p:spPr>
        <p:txBody>
          <a:bodyPr wrap="square" rtlCol="0">
            <a:spAutoFit/>
          </a:bodyPr>
          <a:lstStyle>
            <a:defPPr/>
          </a:lstStyle>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#include &lt;stdio.h&gt;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#include &lt;pthread.h&gt;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#include &lt;assert.h&gt;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#include &lt;stdlib.h&gt;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smtClean="0">
                <a:ln>
                  <a:noFill/>
                </a:ln>
                <a:solidFill>
                  <a:srgbClr val="00B050"/>
                </a:solidFill>
                <a:effectLst/>
                <a:uLnTx/>
                <a:uFillTx/>
                <a:latin typeface="Courier New" panose="02070309020205020404" pitchFamily="49" charset="0"/>
                <a:ea typeface="맑은 고딕" pitchFamily="50" charset="-127"/>
                <a:cs typeface="Courier New" pitchFamily="49" charset="0"/>
              </a:rPr>
              <a:t>typedef</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struct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__myarg_t {</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b;</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myarg_t;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endParaRP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typedef</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struct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__myret_t {</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x;</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err="1">
                <a:ln>
                  <a:noFill/>
                </a:ln>
                <a:solidFill>
                  <a:srgbClr val="00B050"/>
                </a:solidFill>
                <a:effectLst/>
                <a:uLnTx/>
                <a:uFillTx/>
                <a:latin typeface="Courier New" panose="02070309020205020404" pitchFamily="49" charset="0"/>
                <a:ea typeface="맑은 고딕" pitchFamily="50" charset="-127"/>
                <a:cs typeface="Courier New" pitchFamily="49" charset="0"/>
              </a:rPr>
              <a:t>int</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y;</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myret_t;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a:ln>
                  <a:noFill/>
                </a:ln>
                <a:solidFill>
                  <a:srgbClr val="00B050"/>
                </a:solidFill>
                <a:effectLst/>
                <a:uLnTx/>
                <a:uFillTx/>
                <a:latin typeface="Courier New" panose="02070309020205020404" pitchFamily="49" charset="0"/>
                <a:ea typeface="맑은 고딕" pitchFamily="50" charset="-127"/>
                <a:cs typeface="Courier New" pitchFamily="49" charset="0"/>
              </a:rPr>
              <a:t>void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*mythread(</a:t>
            </a:r>
            <a:r>
              <a:rPr kumimoji="0" lang="en-US" altLang="ko-KR" sz="1400" b="0" i="0" u="none" strike="noStrike" kern="0" cap="none" spc="0" normalizeH="0" baseline="0" noProof="0">
                <a:ln>
                  <a:noFill/>
                </a:ln>
                <a:solidFill>
                  <a:srgbClr val="00B050"/>
                </a:solidFill>
                <a:effectLst/>
                <a:uLnTx/>
                <a:uFillTx/>
                <a:latin typeface="Courier New" panose="02070309020205020404" pitchFamily="49" charset="0"/>
                <a:ea typeface="맑은 고딕" pitchFamily="50" charset="-127"/>
                <a:cs typeface="Courier New" pitchFamily="49" charset="0"/>
              </a:rPr>
              <a:t>void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*arg) {</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myarg_t *m = (myarg_t *) arg;</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printf(</a:t>
            </a:r>
            <a:r>
              <a:rPr kumimoji="0" lang="en-US" altLang="ko-KR" sz="1400" b="0" i="0" u="none" strike="noStrike" kern="0" cap="none" spc="0" normalizeH="0" baseline="0" noProof="0" smtClean="0">
                <a:ln>
                  <a:noFill/>
                </a:ln>
                <a:solidFill>
                  <a:srgbClr val="FF0000"/>
                </a:solidFill>
                <a:effectLst/>
                <a:uLnTx/>
                <a:uFillTx/>
                <a:latin typeface="Courier New" panose="02070309020205020404" pitchFamily="49" charset="0"/>
                <a:ea typeface="맑은 고딕" pitchFamily="50" charset="-127"/>
                <a:cs typeface="Courier New" pitchFamily="49" charset="0"/>
              </a:rPr>
              <a:t>“%d %d\n”</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m-&gt;a, m-&gt;b);</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myret_t *r = malloc(</a:t>
            </a:r>
            <a:r>
              <a:rPr kumimoji="0" lang="en-US" altLang="ko-KR" sz="1400" b="0" i="0" u="none" strike="noStrike" kern="0" cap="none" spc="0" normalizeH="0" baseline="0" noProof="0" err="1" smtClean="0">
                <a:ln>
                  <a:noFill/>
                </a:ln>
                <a:solidFill>
                  <a:srgbClr val="F79646"/>
                </a:solidFill>
                <a:effectLst/>
                <a:uLnTx/>
                <a:uFillTx/>
                <a:latin typeface="Courier New" panose="02070309020205020404" pitchFamily="49" charset="0"/>
                <a:ea typeface="맑은 고딕" pitchFamily="50" charset="-127"/>
                <a:cs typeface="Courier New" pitchFamily="49" charset="0"/>
              </a:rPr>
              <a:t>sizeof</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(myret_t));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r-&gt;x = </a:t>
            </a:r>
            <a:r>
              <a:rPr kumimoji="0" lang="en-US" altLang="ko-KR" sz="1400" b="0" i="0" u="none" strike="noStrike" kern="0" cap="none" spc="0" normalizeH="0" baseline="0" noProof="0" smtClean="0">
                <a:ln>
                  <a:noFill/>
                </a:ln>
                <a:solidFill>
                  <a:srgbClr val="FF0000"/>
                </a:solidFill>
                <a:effectLst/>
                <a:uLnTx/>
                <a:uFillTx/>
                <a:latin typeface="Courier New" panose="02070309020205020404" pitchFamily="49" charset="0"/>
                <a:ea typeface="맑은 고딕" pitchFamily="50" charset="-127"/>
                <a:cs typeface="Courier New" pitchFamily="49" charset="0"/>
              </a:rPr>
              <a:t>1</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r-&gt;y = </a:t>
            </a:r>
            <a:r>
              <a:rPr kumimoji="0" lang="en-US" altLang="ko-KR" sz="1400" b="0" i="0" u="none" strike="noStrike" kern="0" cap="none" spc="0" normalizeH="0" baseline="0" noProof="0" smtClean="0">
                <a:ln>
                  <a:noFill/>
                </a:ln>
                <a:solidFill>
                  <a:srgbClr val="FF0000"/>
                </a:solidFill>
                <a:effectLst/>
                <a:uLnTx/>
                <a:uFillTx/>
                <a:latin typeface="Courier New" panose="02070309020205020404" pitchFamily="49" charset="0"/>
                <a:ea typeface="맑은 고딕" pitchFamily="50" charset="-127"/>
                <a:cs typeface="Courier New" pitchFamily="49" charset="0"/>
              </a:rPr>
              <a:t>2</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srgbClr val="F79646"/>
                </a:solidFill>
                <a:effectLst/>
                <a:uLnTx/>
                <a:uFillTx/>
                <a:latin typeface="Courier New" panose="02070309020205020404" pitchFamily="49" charset="0"/>
                <a:ea typeface="맑은 고딕" pitchFamily="50" charset="-127"/>
                <a:cs typeface="Courier New" pitchFamily="49" charset="0"/>
              </a:rPr>
              <a:t>return</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a:ln>
                  <a:noFill/>
                </a:ln>
                <a:solidFill>
                  <a:srgbClr val="00B050"/>
                </a:solidFill>
                <a:effectLst/>
                <a:uLnTx/>
                <a:uFillTx/>
                <a:latin typeface="Courier New" panose="02070309020205020404" pitchFamily="49" charset="0"/>
                <a:ea typeface="맑은 고딕" pitchFamily="50" charset="-127"/>
                <a:cs typeface="Courier New" pitchFamily="49" charset="0"/>
              </a:rPr>
              <a:t>void</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 r;</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rPr>
              <a:t> </a:t>
            </a: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a:t>
            </a:r>
          </a:p>
          <a:p>
            <a:pPr marL="342900" marR="0" lvl="0" indent="-342900" defTabSz="914400" eaLnBrk="1" fontAlgn="auto" latinLnBrk="0" hangingPunct="1">
              <a:lnSpc>
                <a:spcPct val="100000"/>
              </a:lnSpc>
              <a:spcBef>
                <a:spcPct val="0"/>
              </a:spcBef>
              <a:spcAft>
                <a:spcPct val="0"/>
              </a:spcAft>
              <a:buClrTx/>
              <a:buSzTx/>
              <a:buFontTx/>
              <a:buAutoNum type="arabicPlain"/>
              <a:defRPr/>
            </a:pPr>
            <a:r>
              <a:rPr kumimoji="0" lang="en-US" altLang="ko-KR" sz="1400" b="0" i="0" u="none" strike="noStrike" kern="0" cap="none" spc="0" normalizeH="0" baseline="0" noProof="0" smtClean="0">
                <a:ln>
                  <a:noFill/>
                </a:ln>
                <a:solidFill>
                  <a:prstClr val="black"/>
                </a:solidFill>
                <a:effectLst/>
                <a:uLnTx/>
                <a:uFillTx/>
                <a:latin typeface="Courier New" panose="02070309020205020404" pitchFamily="49" charset="0"/>
                <a:ea typeface="맑은 고딕" pitchFamily="50" charset="-127"/>
                <a:cs typeface="Courier New" pitchFamily="49" charset="0"/>
              </a:rPr>
              <a:t> </a:t>
            </a:r>
            <a:endParaRPr kumimoji="0" lang="en-US" altLang="ko-KR" sz="1400" b="0" i="0" u="none" strike="noStrike" kern="0" cap="none" spc="0" normalizeH="0" baseline="0" noProof="0">
              <a:ln>
                <a:noFill/>
              </a:ln>
              <a:solidFill>
                <a:prstClr val="black"/>
              </a:solidFill>
              <a:effectLst/>
              <a:uLnTx/>
              <a:uFillTx/>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normAutofit fontScale="90000"/>
          </a:bodyPr>
          <a:lstStyle>
            <a:defPPr/>
          </a:lstStyle>
          <a:p>
            <a:r>
              <a:rPr lang="en-US" altLang="ko-KR" smtClean="0"/>
              <a:t>Example: Waiting for Thread Completion (Cont.)</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Content Placeholder 13"/>
          <p:cNvSpPr txBox="1">
            <a:spLocks noGrp="1"/>
          </p:cNvSpPr>
          <p:nvPr>
            <p:ph idx="1"/>
          </p:nvPr>
        </p:nvSpPr>
        <p:spPr>
          <a:prstGeom prst="rect">
            <a:avLst/>
          </a:prstGeom>
          <a:noFill/>
          <a:ln>
            <a:solidFill>
              <a:schemeClr val="tx1"/>
            </a:solidFill>
          </a:ln>
        </p:spPr>
        <p:txBody>
          <a:bodyPr wrap="square" rtlCol="0">
            <a:spAutoFit/>
          </a:bodyPr>
          <a:lstStyle>
            <a:defPPr/>
          </a:lstStyle>
          <a:p>
            <a:pPr marL="342900" indent="-342900">
              <a:buFont typeface="+mj-ea"/>
              <a:buAutoNum type="circleNumDbPlain" startAt="25"/>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smtClean="0">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main(</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argc, </a:t>
            </a:r>
            <a:r>
              <a:rPr lang="en-US" altLang="ko-KR" sz="1600">
                <a:solidFill>
                  <a:srgbClr val="00B050"/>
                </a:solidFill>
                <a:latin typeface="Courier New" panose="02070309020205020404" pitchFamily="49" charset="0"/>
                <a:ea typeface="맑은 고딕" pitchFamily="50" charset="-127"/>
                <a:cs typeface="Courier New" pitchFamily="49" charset="0"/>
              </a:rPr>
              <a:t>char</a:t>
            </a:r>
            <a:r>
              <a:rPr lang="en-US" altLang="ko-KR" sz="1600" smtClean="0">
                <a:solidFill>
                  <a:prstClr val="black"/>
                </a:solidFill>
                <a:latin typeface="Courier New" panose="02070309020205020404" pitchFamily="49" charset="0"/>
                <a:ea typeface="맑은 고딕" pitchFamily="50" charset="-127"/>
                <a:cs typeface="Courier New" pitchFamily="49" charset="0"/>
              </a:rPr>
              <a:t> *argv[]) {</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rc;</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pthread_t p;</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myret_t *m;</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myarg_t args;</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args.a = </a:t>
            </a:r>
            <a:r>
              <a:rPr lang="en-US" altLang="ko-KR" sz="1600" smtClean="0">
                <a:solidFill>
                  <a:srgbClr val="FF0000"/>
                </a:solidFill>
                <a:latin typeface="Courier New" panose="02070309020205020404" pitchFamily="49" charset="0"/>
                <a:ea typeface="맑은 고딕" pitchFamily="50" charset="-127"/>
                <a:cs typeface="Courier New" pitchFamily="49" charset="0"/>
              </a:rPr>
              <a:t>10</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args.b = </a:t>
            </a:r>
            <a:r>
              <a:rPr lang="en-US" altLang="ko-KR" sz="1600" smtClean="0">
                <a:solidFill>
                  <a:srgbClr val="FF0000"/>
                </a:solidFill>
                <a:latin typeface="Courier New" panose="02070309020205020404" pitchFamily="49" charset="0"/>
                <a:ea typeface="맑은 고딕" pitchFamily="50" charset="-127"/>
                <a:cs typeface="Courier New" pitchFamily="49" charset="0"/>
              </a:rPr>
              <a:t>20</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pthread_create(&amp;p, </a:t>
            </a:r>
            <a:r>
              <a:rPr lang="en-US" altLang="ko-KR" sz="1600" smtClean="0">
                <a:solidFill>
                  <a:srgbClr val="FF0000"/>
                </a:solidFill>
                <a:latin typeface="Courier New" panose="02070309020205020404" pitchFamily="49" charset="0"/>
                <a:ea typeface="맑은 고딕" pitchFamily="50" charset="-127"/>
                <a:cs typeface="Courier New" pitchFamily="49" charset="0"/>
              </a:rPr>
              <a:t>NULL</a:t>
            </a:r>
            <a:r>
              <a:rPr lang="en-US" altLang="ko-KR" sz="1600" smtClean="0">
                <a:solidFill>
                  <a:prstClr val="black"/>
                </a:solidFill>
                <a:latin typeface="Courier New" panose="02070309020205020404" pitchFamily="49" charset="0"/>
                <a:ea typeface="맑은 고딕" pitchFamily="50" charset="-127"/>
                <a:cs typeface="Courier New" pitchFamily="49" charset="0"/>
              </a:rPr>
              <a:t>, mythread, &amp;args);</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pthread_join(p,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 &amp;m);  </a:t>
            </a:r>
            <a:r>
              <a:rPr lang="en-US" altLang="ko-KR" sz="1600" smtClean="0">
                <a:solidFill>
                  <a:srgbClr val="00B0F0"/>
                </a:solidFill>
                <a:latin typeface="Courier New" panose="02070309020205020404" pitchFamily="49" charset="0"/>
                <a:ea typeface="맑은 고딕" pitchFamily="50" charset="-127"/>
                <a:cs typeface="Courier New" pitchFamily="49" charset="0"/>
              </a:rPr>
              <a:t>// this thread has been					   // waiting inside of the 						   // pthread_join() routine.</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printf(</a:t>
            </a:r>
            <a:r>
              <a:rPr lang="en-US" altLang="ko-KR" sz="1600" smtClean="0">
                <a:solidFill>
                  <a:srgbClr val="FF0000"/>
                </a:solidFill>
                <a:latin typeface="Courier New" panose="02070309020205020404" pitchFamily="49" charset="0"/>
                <a:ea typeface="맑은 고딕" pitchFamily="50" charset="-127"/>
                <a:cs typeface="Courier New" pitchFamily="49" charset="0"/>
              </a:rPr>
              <a:t>“returned %d %d\n”</a:t>
            </a:r>
            <a:r>
              <a:rPr lang="en-US" altLang="ko-KR" sz="1600" smtClean="0">
                <a:solidFill>
                  <a:prstClr val="black"/>
                </a:solidFill>
                <a:latin typeface="Courier New" panose="02070309020205020404" pitchFamily="49" charset="0"/>
                <a:ea typeface="맑은 고딕" pitchFamily="50" charset="-127"/>
                <a:cs typeface="Courier New" pitchFamily="49" charset="0"/>
              </a:rPr>
              <a:t>, m-&gt;x, m-&gt;y);</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79646"/>
                </a:solidFill>
                <a:latin typeface="Courier New" panose="02070309020205020404" pitchFamily="49" charset="0"/>
                <a:ea typeface="맑은 고딕" pitchFamily="50" charset="-127"/>
                <a:cs typeface="Courier New" pitchFamily="49" charset="0"/>
              </a:rPr>
              <a:t>return</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F0000"/>
                </a:solidFill>
                <a:latin typeface="Courier New" panose="02070309020205020404" pitchFamily="49" charset="0"/>
                <a:ea typeface="맑은 고딕" pitchFamily="50" charset="-127"/>
                <a:cs typeface="Courier New" pitchFamily="49" charset="0"/>
              </a:rPr>
              <a:t>0</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circleNumDbPlain" startAt="25"/>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lstStyle>
            <a:defPPr/>
          </a:lstStyle>
          <a:p>
            <a:pPr/>
            <a:r>
              <a:rPr lang="en-US" altLang="ko-KR" smtClean="0"/>
              <a:t>Example: Dangerous code</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Content Placeholder 13"/>
          <p:cNvSpPr txBox="1">
            <a:spLocks noGrp="1"/>
          </p:cNvSpPr>
          <p:nvPr>
            <p:ph idx="1"/>
          </p:nvPr>
        </p:nvSpPr>
        <p:spPr>
          <a:xfrm>
            <a:off x="457200" y="2514600"/>
            <a:ext cx="8229600" cy="2406813"/>
          </a:xfrm>
          <a:prstGeom prst="rect">
            <a:avLst/>
          </a:prstGeom>
          <a:noFill/>
          <a:ln>
            <a:solidFill>
              <a:schemeClr val="tx1"/>
            </a:solidFill>
          </a:ln>
        </p:spPr>
        <p:txBody>
          <a:bodyPr wrap="square" rtlCol="0">
            <a:spAutoFit/>
          </a:bodyPr>
          <a:lstStyle>
            <a:defPPr/>
          </a:lstStyle>
          <a:p>
            <a:pPr marL="342900" indent="-342900">
              <a:buFontTx/>
              <a:buAutoNum type="arabicPlain"/>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*mythread(</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*arg)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myarg_t *m = (myarg_t *) arg;</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printf(</a:t>
            </a:r>
            <a:r>
              <a:rPr lang="en-US" altLang="ko-KR" sz="1600" smtClean="0">
                <a:solidFill>
                  <a:srgbClr val="FF0000"/>
                </a:solidFill>
                <a:latin typeface="Courier New" panose="02070309020205020404" pitchFamily="49" charset="0"/>
                <a:ea typeface="맑은 고딕" pitchFamily="50" charset="-127"/>
                <a:cs typeface="Courier New" pitchFamily="49" charset="0"/>
              </a:rPr>
              <a:t>“%d %d\n”</a:t>
            </a:r>
            <a:r>
              <a:rPr lang="en-US" altLang="ko-KR" sz="1600" smtClean="0">
                <a:solidFill>
                  <a:prstClr val="black"/>
                </a:solidFill>
                <a:latin typeface="Courier New" panose="02070309020205020404" pitchFamily="49" charset="0"/>
                <a:ea typeface="맑은 고딕" pitchFamily="50" charset="-127"/>
                <a:cs typeface="Courier New" pitchFamily="49" charset="0"/>
              </a:rPr>
              <a:t>, m-&gt;a, m-&gt;b);</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myret_t r; </a:t>
            </a:r>
            <a:r>
              <a:rPr lang="en-US" altLang="ko-KR" sz="1600" smtClean="0">
                <a:solidFill>
                  <a:srgbClr val="00B0F0"/>
                </a:solidFill>
                <a:latin typeface="Courier New" panose="02070309020205020404" pitchFamily="49" charset="0"/>
                <a:ea typeface="맑은 고딕" pitchFamily="50" charset="-127"/>
                <a:cs typeface="Courier New" pitchFamily="49" charset="0"/>
              </a:rPr>
              <a:t>// ALLOCATED ON STACK: BAD!</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r.x = </a:t>
            </a:r>
            <a:r>
              <a:rPr lang="en-US" altLang="ko-KR" sz="1600" smtClean="0">
                <a:solidFill>
                  <a:srgbClr val="FF0000"/>
                </a:solidFill>
                <a:latin typeface="Courier New" panose="02070309020205020404" pitchFamily="49" charset="0"/>
                <a:ea typeface="맑은 고딕" pitchFamily="50" charset="-127"/>
                <a:cs typeface="Courier New" pitchFamily="49" charset="0"/>
              </a:rPr>
              <a:t>1</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r.y = </a:t>
            </a:r>
            <a:r>
              <a:rPr lang="en-US" altLang="ko-KR" sz="1600" smtClean="0">
                <a:solidFill>
                  <a:srgbClr val="FF0000"/>
                </a:solidFill>
                <a:latin typeface="Courier New" panose="02070309020205020404" pitchFamily="49" charset="0"/>
                <a:ea typeface="맑은 고딕" pitchFamily="50" charset="-127"/>
                <a:cs typeface="Courier New" pitchFamily="49" charset="0"/>
              </a:rPr>
              <a:t>2</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79646"/>
                </a:solidFill>
                <a:latin typeface="Courier New" panose="02070309020205020404" pitchFamily="49" charset="0"/>
                <a:ea typeface="맑은 고딕" pitchFamily="50" charset="-127"/>
                <a:cs typeface="Courier New" pitchFamily="49" charset="0"/>
              </a:rPr>
              <a:t>return</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 &amp;r;</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p:txBody>
      </p:sp>
      <p:sp>
        <p:nvSpPr>
          <p:cNvPr id="15" name="Rectangle 14"/>
          <p:cNvSpPr/>
          <p:nvPr/>
        </p:nvSpPr>
        <p:spPr>
          <a:xfrm>
            <a:off x="609600" y="1524001"/>
            <a:ext cx="7467600" cy="954107"/>
          </a:xfrm>
          <a:prstGeom prst="rect">
            <a:avLst/>
          </a:prstGeom>
        </p:spPr>
        <p:txBody>
          <a:bodyPr wrap="square">
            <a:spAutoFit/>
          </a:bodyPr>
          <a:lstStyle>
            <a:defPPr>
              <a:defRPr lang="en-US"/>
            </a:defPPr>
          </a:lstStyle>
          <a:p>
            <a:pPr/>
            <a:r>
              <a:rPr lang="en-US" altLang="ko-KR" sz="2800" smtClean="0"/>
              <a:t>Be careful with </a:t>
            </a:r>
            <a:r>
              <a:rPr lang="en-US" altLang="ko-KR" sz="2800" u="sng" smtClean="0"/>
              <a:t>how values are returned</a:t>
            </a:r>
            <a:r>
              <a:rPr lang="en-US" altLang="ko-KR" sz="2800" smtClean="0"/>
              <a:t> from a thread.</a:t>
            </a:r>
            <a:endParaRPr lang="en-US" altLang="ko-KR" sz="2800" smtClean="0"/>
          </a:p>
        </p:txBody>
      </p:sp>
      <p:sp>
        <p:nvSpPr>
          <p:cNvPr id="16" name="Rectangle 15"/>
          <p:cNvSpPr/>
          <p:nvPr/>
        </p:nvSpPr>
        <p:spPr>
          <a:xfrm>
            <a:off x="533400" y="5105400"/>
            <a:ext cx="8153400" cy="954107"/>
          </a:xfrm>
          <a:prstGeom prst="rect">
            <a:avLst/>
          </a:prstGeom>
        </p:spPr>
        <p:txBody>
          <a:bodyPr wrap="square">
            <a:spAutoFit/>
          </a:bodyPr>
          <a:lstStyle>
            <a:defPPr>
              <a:defRPr lang="en-US"/>
            </a:defPPr>
          </a:lstStyle>
          <a:p>
            <a:pPr lvl="1"/>
            <a:r>
              <a:rPr lang="en-US" altLang="ko-KR" sz="2800" smtClean="0"/>
              <a:t>When the variable </a:t>
            </a:r>
            <a:r>
              <a:rPr lang="en-US" altLang="ko-KR" sz="2800" smtClean="0">
                <a:latin typeface="Courier New" panose="02070309020205020404" pitchFamily="49" charset="0"/>
                <a:cs typeface="Courier New" pitchFamily="49" charset="0"/>
              </a:rPr>
              <a:t>r</a:t>
            </a:r>
            <a:r>
              <a:rPr lang="en-US" altLang="ko-KR" sz="2800" smtClean="0"/>
              <a:t> returns, it is automatically </a:t>
            </a:r>
            <a:r>
              <a:rPr lang="en-US" altLang="ko-KR" sz="2800" smtClean="0">
                <a:solidFill>
                  <a:schemeClr val="accent6">
                    <a:lumMod val="75000"/>
                  </a:schemeClr>
                </a:solidFill>
              </a:rPr>
              <a:t>de-allocated</a:t>
            </a:r>
            <a:r>
              <a:rPr lang="en-US" altLang="ko-KR" sz="2800" smtClean="0"/>
              <a:t>.</a:t>
            </a:r>
            <a:endParaRPr lang="ko-KR" altLang="en-US" sz="2800"/>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199" y="365126"/>
            <a:ext cx="7210647" cy="591478"/>
          </a:xfrm>
        </p:spPr>
        <p:txBody>
          <a:bodyPr>
            <a:normAutofit fontScale="90000"/>
          </a:bodyPr>
          <a:lstStyle>
            <a:defPPr/>
          </a:lstStyle>
          <a:p>
            <a:r>
              <a:rPr lang="en-IN" sz="4400" b="1">
                <a:latin typeface="Calibri" panose="020f0502020204030204" pitchFamily="34" charset="0"/>
                <a:cs typeface="Arial" pitchFamily="34" charset="0"/>
              </a:rPr>
              <a:t>Typical memory arrangement</a:t>
            </a:r>
            <a:endParaRPr lang="en-US" b="1"/>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28" name="Picture 27">
            <a:extLst>
              <a:ext uri="{FF2B5EF4-FFF2-40B4-BE49-F238E27FC236}">
                <a16:creationId xmlns:a16="http://schemas.microsoft.com/office/drawing/2014/main" id="{5C794131-E001-4A71-8F93-91FC48B3A656}"/>
              </a:ext>
            </a:extLst>
          </p:cNvPr>
          <p:cNvPicPr>
            <a:picLocks noChangeAspect="1"/>
          </p:cNvPicPr>
          <p:nvPr/>
        </p:nvPicPr>
        <p:blipFill>
          <a:blip r:embed="rId3"/>
          <a:stretch>
            <a:fillRect/>
          </a:stretch>
        </p:blipFill>
        <p:spPr>
          <a:xfrm>
            <a:off x="1989755" y="956604"/>
            <a:ext cx="7686675" cy="5495925"/>
          </a:xfrm>
          <a:prstGeom prst="rect">
            <a:avLst/>
          </a:prstGeom>
        </p:spPr>
      </p:pic>
    </p:spTree>
    <p:extLst>
      <p:ext uri="{BB962C8B-B14F-4D97-AF65-F5344CB8AC3E}">
        <p14:creationId xmlns:p14="http://schemas.microsoft.com/office/powerpoint/2010/main" val="428392621"/>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28650" y="365126"/>
            <a:ext cx="7886700" cy="957238"/>
          </a:xfrm>
        </p:spPr>
        <p:txBody>
          <a:bodyPr>
            <a:normAutofit fontScale="90000"/>
          </a:bodyPr>
          <a:lstStyle>
            <a:defPPr/>
          </a:lstStyle>
          <a:p>
            <a:r>
              <a:rPr lang="en-US" altLang="ko-KR" smtClean="0"/>
              <a:t>Example: Simpler Argument Passing to a Thread</a:t>
            </a:r>
            <a:endParaRPr lang="en-US" b="1"/>
          </a:p>
        </p:txBody>
      </p:sp>
      <p:grpSp>
        <p:nvGrpSpPr>
          <p:cNvPr id="3"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5"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Box 13"/>
          <p:cNvSpPr txBox="1"/>
          <p:nvPr/>
        </p:nvSpPr>
        <p:spPr>
          <a:xfrm>
            <a:off x="381000" y="2286000"/>
            <a:ext cx="8354144" cy="3539430"/>
          </a:xfrm>
          <a:prstGeom prst="rect">
            <a:avLst/>
          </a:prstGeom>
          <a:noFill/>
          <a:ln>
            <a:solidFill>
              <a:schemeClr val="tx1"/>
            </a:solidFill>
          </a:ln>
        </p:spPr>
        <p:txBody>
          <a:bodyPr wrap="square" rtlCol="0">
            <a:spAutoFit/>
          </a:bodyPr>
          <a:lstStyle>
            <a:defPPr>
              <a:defRPr lang="en-US"/>
            </a:defPPr>
          </a:lstStyle>
          <a:p>
            <a:pPr marL="342900" indent="-342900">
              <a:buFontTx/>
              <a:buAutoNum type="arabicPlain"/>
            </a:pP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*mythread(</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*arg)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m =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arg;</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printf(</a:t>
            </a:r>
            <a:r>
              <a:rPr lang="en-US" altLang="ko-KR" sz="1600" smtClean="0">
                <a:solidFill>
                  <a:srgbClr val="FF0000"/>
                </a:solidFill>
                <a:latin typeface="Courier New" panose="02070309020205020404" pitchFamily="49" charset="0"/>
                <a:ea typeface="맑은 고딕" pitchFamily="50" charset="-127"/>
                <a:cs typeface="Courier New" pitchFamily="49" charset="0"/>
              </a:rPr>
              <a:t>“%d\n”</a:t>
            </a:r>
            <a:r>
              <a:rPr lang="en-US" altLang="ko-KR" sz="1600" smtClean="0">
                <a:solidFill>
                  <a:prstClr val="black"/>
                </a:solidFill>
                <a:latin typeface="Courier New" panose="02070309020205020404" pitchFamily="49" charset="0"/>
                <a:ea typeface="맑은 고딕" pitchFamily="50" charset="-127"/>
                <a:cs typeface="Courier New" pitchFamily="49" charset="0"/>
              </a:rPr>
              <a:t>, m);</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79646"/>
                </a:solidFill>
                <a:latin typeface="Courier New" panose="02070309020205020404" pitchFamily="49" charset="0"/>
                <a:ea typeface="맑은 고딕" pitchFamily="50" charset="-127"/>
                <a:cs typeface="Courier New" pitchFamily="49" charset="0"/>
              </a:rPr>
              <a:t>return</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 (arg + </a:t>
            </a:r>
            <a:r>
              <a:rPr lang="en-US" altLang="ko-KR" sz="1600" smtClean="0">
                <a:solidFill>
                  <a:srgbClr val="FF0000"/>
                </a:solidFill>
                <a:latin typeface="Courier New" panose="02070309020205020404" pitchFamily="49" charset="0"/>
                <a:ea typeface="맑은 고딕" pitchFamily="50" charset="-127"/>
                <a:cs typeface="Courier New" pitchFamily="49" charset="0"/>
              </a:rPr>
              <a:t>1</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endParaRPr lang="en-US" altLang="ko-KR" sz="1600" smtClean="0">
              <a:solidFill>
                <a:prstClr val="black"/>
              </a:solidFill>
              <a:latin typeface="Courier New" panose="02070309020205020404" pitchFamily="49" charset="0"/>
              <a:ea typeface="맑은 고딕" pitchFamily="50" charset="-127"/>
              <a:cs typeface="Courier New" pitchFamily="49" charset="0"/>
            </a:endParaRP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main(</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argc, </a:t>
            </a:r>
            <a:r>
              <a:rPr lang="en-US" altLang="ko-KR" sz="1600">
                <a:solidFill>
                  <a:srgbClr val="00B050"/>
                </a:solidFill>
                <a:latin typeface="Courier New" panose="02070309020205020404" pitchFamily="49" charset="0"/>
                <a:ea typeface="맑은 고딕" pitchFamily="50" charset="-127"/>
                <a:cs typeface="Courier New" pitchFamily="49" charset="0"/>
              </a:rPr>
              <a:t>char</a:t>
            </a:r>
            <a:r>
              <a:rPr lang="en-US" altLang="ko-KR" sz="1600" smtClean="0">
                <a:solidFill>
                  <a:prstClr val="black"/>
                </a:solidFill>
                <a:latin typeface="Courier New" panose="02070309020205020404" pitchFamily="49" charset="0"/>
                <a:ea typeface="맑은 고딕" pitchFamily="50" charset="-127"/>
                <a:cs typeface="Courier New" pitchFamily="49" charset="0"/>
              </a:rPr>
              <a:t> *argv[]) {</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pthread_t p;</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err="1">
                <a:solidFill>
                  <a:srgbClr val="00B050"/>
                </a:solidFill>
                <a:latin typeface="Courier New" panose="02070309020205020404" pitchFamily="49" charset="0"/>
                <a:ea typeface="맑은 고딕" pitchFamily="50" charset="-127"/>
                <a:cs typeface="Courier New" pitchFamily="49" charset="0"/>
              </a:rPr>
              <a:t>int</a:t>
            </a:r>
            <a:r>
              <a:rPr lang="en-US" altLang="ko-KR" sz="1600" smtClean="0">
                <a:solidFill>
                  <a:prstClr val="black"/>
                </a:solidFill>
                <a:latin typeface="Courier New" panose="02070309020205020404" pitchFamily="49" charset="0"/>
                <a:ea typeface="맑은 고딕" pitchFamily="50" charset="-127"/>
                <a:cs typeface="Courier New" pitchFamily="49" charset="0"/>
              </a:rPr>
              <a:t> rc, m;</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pthread_create(&amp;p, </a:t>
            </a:r>
            <a:r>
              <a:rPr lang="en-US" altLang="ko-KR" sz="1600" smtClean="0">
                <a:solidFill>
                  <a:srgbClr val="FF0000"/>
                </a:solidFill>
                <a:latin typeface="Courier New" panose="02070309020205020404" pitchFamily="49" charset="0"/>
                <a:ea typeface="맑은 고딕" pitchFamily="50" charset="-127"/>
                <a:cs typeface="Courier New" pitchFamily="49" charset="0"/>
              </a:rPr>
              <a:t>NULL</a:t>
            </a:r>
            <a:r>
              <a:rPr lang="en-US" altLang="ko-KR" sz="1600" smtClean="0">
                <a:solidFill>
                  <a:prstClr val="black"/>
                </a:solidFill>
                <a:latin typeface="Courier New" panose="02070309020205020404" pitchFamily="49" charset="0"/>
                <a:ea typeface="맑은 고딕" pitchFamily="50" charset="-127"/>
                <a:cs typeface="Courier New" pitchFamily="49" charset="0"/>
              </a:rPr>
              <a:t>, mythread,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 </a:t>
            </a:r>
            <a:r>
              <a:rPr lang="en-US" altLang="ko-KR" sz="1600" smtClean="0">
                <a:solidFill>
                  <a:srgbClr val="FF0000"/>
                </a:solidFill>
                <a:latin typeface="Courier New" panose="02070309020205020404" pitchFamily="49" charset="0"/>
                <a:ea typeface="맑은 고딕" pitchFamily="50" charset="-127"/>
                <a:cs typeface="Courier New" pitchFamily="49" charset="0"/>
              </a:rPr>
              <a:t>100</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pthread_join(p, (</a:t>
            </a:r>
            <a:r>
              <a:rPr lang="en-US" altLang="ko-KR" sz="1600">
                <a:solidFill>
                  <a:srgbClr val="00B050"/>
                </a:solidFill>
                <a:latin typeface="Courier New" panose="02070309020205020404" pitchFamily="49" charset="0"/>
                <a:ea typeface="맑은 고딕" pitchFamily="50" charset="-127"/>
                <a:cs typeface="Courier New" pitchFamily="49" charset="0"/>
              </a:rPr>
              <a:t>void</a:t>
            </a:r>
            <a:r>
              <a:rPr lang="en-US" altLang="ko-KR" sz="1600" smtClean="0">
                <a:solidFill>
                  <a:prstClr val="black"/>
                </a:solidFill>
                <a:latin typeface="Courier New" panose="02070309020205020404" pitchFamily="49" charset="0"/>
                <a:ea typeface="맑은 고딕" pitchFamily="50" charset="-127"/>
                <a:cs typeface="Courier New" pitchFamily="49" charset="0"/>
              </a:rPr>
              <a:t> **) &amp;m);</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printf(</a:t>
            </a:r>
            <a:r>
              <a:rPr lang="en-US" altLang="ko-KR" sz="1600" smtClean="0">
                <a:solidFill>
                  <a:srgbClr val="FF0000"/>
                </a:solidFill>
                <a:latin typeface="Courier New" panose="02070309020205020404" pitchFamily="49" charset="0"/>
                <a:ea typeface="맑은 고딕" pitchFamily="50" charset="-127"/>
                <a:cs typeface="Courier New" pitchFamily="49" charset="0"/>
              </a:rPr>
              <a:t>“returned %d\n”</a:t>
            </a:r>
            <a:r>
              <a:rPr lang="en-US" altLang="ko-KR" sz="1600" smtClean="0">
                <a:solidFill>
                  <a:prstClr val="black"/>
                </a:solidFill>
                <a:latin typeface="Courier New" panose="02070309020205020404" pitchFamily="49" charset="0"/>
                <a:ea typeface="맑은 고딕" pitchFamily="50" charset="-127"/>
                <a:cs typeface="Courier New" pitchFamily="49" charset="0"/>
              </a:rPr>
              <a:t>, m);</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79646"/>
                </a:solidFill>
                <a:latin typeface="Courier New" panose="02070309020205020404" pitchFamily="49" charset="0"/>
                <a:ea typeface="맑은 고딕" pitchFamily="50" charset="-127"/>
                <a:cs typeface="Courier New" pitchFamily="49" charset="0"/>
              </a:rPr>
              <a:t>return</a:t>
            </a:r>
            <a:r>
              <a:rPr lang="en-US" altLang="ko-KR" sz="1600" smtClean="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srgbClr val="FF0000"/>
                </a:solidFill>
                <a:latin typeface="Courier New" panose="02070309020205020404" pitchFamily="49" charset="0"/>
                <a:ea typeface="맑은 고딕" pitchFamily="50" charset="-127"/>
                <a:cs typeface="Courier New" pitchFamily="49" charset="0"/>
              </a:rPr>
              <a:t>0</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p>
          <a:p>
            <a:pPr marL="342900" indent="-342900">
              <a:buFontTx/>
              <a:buAutoNum type="arabicPlain"/>
            </a:pPr>
            <a:r>
              <a:rPr lang="en-US" altLang="ko-KR" sz="1600">
                <a:solidFill>
                  <a:prstClr val="black"/>
                </a:solidFill>
                <a:latin typeface="Courier New" panose="02070309020205020404" pitchFamily="49" charset="0"/>
                <a:ea typeface="맑은 고딕" pitchFamily="50" charset="-127"/>
                <a:cs typeface="Courier New" pitchFamily="49" charset="0"/>
              </a:rPr>
              <a:t> </a:t>
            </a:r>
            <a:r>
              <a:rPr lang="en-US" altLang="ko-KR" sz="1600" smtClean="0">
                <a:solidFill>
                  <a:prstClr val="black"/>
                </a:solidFill>
                <a:latin typeface="Courier New" panose="02070309020205020404" pitchFamily="49" charset="0"/>
                <a:ea typeface="맑은 고딕" pitchFamily="50" charset="-127"/>
                <a:cs typeface="Courier New" pitchFamily="49" charset="0"/>
              </a:rPr>
              <a:t>}</a:t>
            </a:r>
            <a:endParaRPr lang="en-US" altLang="ko-KR" sz="1600">
              <a:solidFill>
                <a:prstClr val="black"/>
              </a:solidFill>
              <a:latin typeface="Courier New" panose="02070309020205020404" pitchFamily="49" charset="0"/>
              <a:ea typeface="맑은 고딕" pitchFamily="50" charset="-127"/>
              <a:cs typeface="Courier New" pitchFamily="49" charset="0"/>
            </a:endParaRPr>
          </a:p>
        </p:txBody>
      </p:sp>
      <p:sp>
        <p:nvSpPr>
          <p:cNvPr id="15" name="Rectangle 14"/>
          <p:cNvSpPr/>
          <p:nvPr/>
        </p:nvSpPr>
        <p:spPr>
          <a:xfrm>
            <a:off x="3155362" y="3244334"/>
            <a:ext cx="2833276" cy="369332"/>
          </a:xfrm>
          <a:prstGeom prst="rect">
            <a:avLst/>
          </a:prstGeom>
        </p:spPr>
        <p:txBody>
          <a:bodyPr wrap="none">
            <a:spAutoFit/>
          </a:bodyPr>
          <a:lstStyle>
            <a:defPPr>
              <a:defRPr lang="en-US"/>
            </a:defPPr>
          </a:lstStyle>
          <a:p>
            <a:pPr/>
            <a:r>
              <a:rPr lang="en-US" altLang="ko-KR" smtClean="0"/>
              <a:t>Just passing in a single value</a:t>
            </a:r>
            <a:endParaRPr lang="ko-KR" altLang="en-US"/>
          </a:p>
        </p:txBody>
      </p:sp>
      <p:sp>
        <p:nvSpPr>
          <p:cNvPr id="16" name="Rectangle 15"/>
          <p:cNvSpPr/>
          <p:nvPr/>
        </p:nvSpPr>
        <p:spPr>
          <a:xfrm>
            <a:off x="609600" y="1752600"/>
            <a:ext cx="5379038" cy="523220"/>
          </a:xfrm>
          <a:prstGeom prst="rect">
            <a:avLst/>
          </a:prstGeom>
        </p:spPr>
        <p:txBody>
          <a:bodyPr wrap="square">
            <a:spAutoFit/>
          </a:bodyPr>
          <a:lstStyle>
            <a:defPPr>
              <a:defRPr lang="en-US"/>
            </a:defPPr>
          </a:lstStyle>
          <a:p>
            <a:pPr/>
            <a:r>
              <a:rPr lang="en-US" altLang="ko-KR" sz="2800" smtClean="0"/>
              <a:t>Just passing in a single value</a:t>
            </a:r>
            <a:endParaRPr lang="ko-KR" altLang="en-US" sz="2800"/>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26" name="Picture 2" descr="C:\Users\ASUS\Downloads\photo6075404937715625065.jpg"/>
          <p:cNvPicPr>
            <a:picLocks noGrp="1" noChangeAspect="1" noChangeArrowheads="1"/>
          </p:cNvPicPr>
          <p:nvPr>
            <p:ph idx="1"/>
          </p:nvPr>
        </p:nvPicPr>
        <p:blipFill>
          <a:blip r:embed="rId2"/>
          <a:stretch>
            <a:fillRect/>
          </a:stretch>
        </p:blipFill>
        <p:spPr bwMode="auto">
          <a:xfrm>
            <a:off x="1295400" y="685800"/>
            <a:ext cx="6629400" cy="5715000"/>
          </a:xfrm>
          <a:prstGeom prst="rect">
            <a:avLst/>
          </a:prstGeom>
          <a:noFill/>
        </p:spPr>
      </p:pic>
      <p:grpSp>
        <p:nvGrpSpPr>
          <p:cNvPr id="5" name="Group 3">
            <a:extLst>
              <a:ext uri="{FF2B5EF4-FFF2-40B4-BE49-F238E27FC236}">
                <a16:creationId xmlns="" xmlns:a16="http://schemas.microsoft.com/office/drawing/2014/main" id="{3795E5C7-7E62-4BA5-8695-A19746209846}"/>
              </a:ext>
            </a:extLst>
          </p:cNvPr>
          <p:cNvGrpSpPr/>
          <p:nvPr/>
        </p:nvGrpSpPr>
        <p:grpSpPr>
          <a:xfrm>
            <a:off x="0" y="-148220"/>
            <a:ext cx="9144001" cy="6860735"/>
            <a:chExt cx="12192001" cy="6860735"/>
          </a:xfrm>
        </p:grpSpPr>
        <p:pic>
          <p:nvPicPr>
            <p:cNvPr id="6" name="Picture 2" descr="KL Deemed to be University Logo">
              <a:extLst>
                <a:ext uri="{FF2B5EF4-FFF2-40B4-BE49-F238E27FC236}">
                  <a16:creationId xmlns="" xmlns:a16="http://schemas.microsoft.com/office/drawing/2014/main" id="{9150CB72-475A-4012-AA1F-6E8FA44F85D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3" name="Rectangle 12">
              <a:extLst>
                <a:ext uri="{FF2B5EF4-FFF2-40B4-BE49-F238E27FC236}">
                  <a16:creationId xmlns=""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 name="Rectangle 3">
            <a:extLst>
              <a:ext uri="{FF2B5EF4-FFF2-40B4-BE49-F238E27FC236}">
                <a16:creationId xmlns:a16="http://schemas.microsoft.com/office/drawing/2014/main" id="{E6F8D17B-9457-4A2D-98CD-889C5DFA895C}"/>
              </a:ext>
            </a:extLst>
          </p:cNvPr>
          <p:cNvSpPr/>
          <p:nvPr/>
        </p:nvSpPr>
        <p:spPr>
          <a:xfrm>
            <a:off x="0" y="1446028"/>
            <a:ext cx="12192000" cy="4040372"/>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 name="Title 1">
            <a:extLst>
              <a:ext uri="{FF2B5EF4-FFF2-40B4-BE49-F238E27FC236}">
                <a16:creationId xmlns:a16="http://schemas.microsoft.com/office/drawing/2014/main" id="{6B46DE73-3A40-4B12-8697-E0C74FE3CF0C}"/>
              </a:ext>
            </a:extLst>
          </p:cNvPr>
          <p:cNvSpPr>
            <a:spLocks noGrp="1"/>
          </p:cNvSpPr>
          <p:nvPr>
            <p:ph type="ctrTitle"/>
          </p:nvPr>
        </p:nvSpPr>
        <p:spPr>
          <a:xfrm>
            <a:off x="0" y="3461657"/>
            <a:ext cx="12192000" cy="1972492"/>
          </a:xfrm>
        </p:spPr>
        <p:txBody>
          <a:bodyPr>
            <a:noAutofit/>
          </a:bodyPr>
          <a:lstStyle>
            <a:defPPr/>
          </a:lstStyle>
          <a:p>
            <a:pPr>
              <a:lnSpc>
                <a:spcPct val="150000"/>
              </a:lnSpc>
              <a:spcBef>
                <a:spcPts val="600"/>
              </a:spcBef>
              <a:spcAft>
                <a:spcPts val="600"/>
              </a:spcAft>
            </a:pPr>
            <a:br>
              <a:rPr lang="en-US" sz="7200" b="1" spc="50">
                <a:ln w="0"/>
                <a:solidFill>
                  <a:schemeClr val="bg1"/>
                </a:solidFill>
                <a:effectLst>
                  <a:innerShdw blurRad="63500" dist="50800" dir="13500000">
                    <a:srgbClr val="000000">
                      <a:alpha val="50000"/>
                    </a:srgbClr>
                  </a:innerShdw>
                </a:effectLst>
              </a:rPr>
            </a:br>
            <a:r>
              <a:rPr lang="en-US" sz="4800" b="1" i="0" u="none" strike="noStrike" spc="50">
                <a:ln w="0"/>
                <a:solidFill>
                  <a:schemeClr val="bg1"/>
                </a:solidFill>
                <a:effectLst>
                  <a:innerShdw blurRad="63500" dist="50800" dir="13500000">
                    <a:srgbClr val="000000">
                      <a:alpha val="50000"/>
                    </a:srgbClr>
                  </a:innerShdw>
                </a:effectLst>
                <a:latin typeface="Calibri" panose="020f0502020204030204" pitchFamily="34" charset="0"/>
              </a:rPr>
              <a:t>Operating Systems Design</a:t>
            </a:r>
            <a: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t>​</a:t>
            </a:r>
            <a:br>
              <a:rPr lang="en-US" sz="7200" b="1" i="0" spc="50">
                <a:ln w="0"/>
                <a:solidFill>
                  <a:schemeClr val="bg1"/>
                </a:solidFill>
                <a:effectLst>
                  <a:innerShdw blurRad="63500" dist="50800" dir="13500000">
                    <a:srgbClr val="000000">
                      <a:alpha val="50000"/>
                    </a:srgbClr>
                  </a:innerShdw>
                </a:effectLst>
                <a:latin typeface="Calibri" panose="020f0502020204030204" pitchFamily="34" charset="0"/>
              </a:rPr>
            </a:br>
            <a:r>
              <a:rPr lang="en-US" sz="4400" b="1" spc="50">
                <a:ln w="0"/>
                <a:solidFill>
                  <a:schemeClr val="bg1"/>
                </a:solidFill>
                <a:effectLst>
                  <a:innerShdw blurRad="63500" dist="50800" dir="13500000">
                    <a:srgbClr val="000000">
                      <a:alpha val="50000"/>
                    </a:srgbClr>
                  </a:innerShdw>
                </a:effectLst>
                <a:latin typeface="+mn-lt"/>
              </a:rPr>
              <a:t>Session 33: Message Queue Interprocess communication</a:t>
            </a:r>
            <a:endParaRPr lang="en-US" sz="3600" b="1" spc="50">
              <a:ln w="0"/>
              <a:solidFill>
                <a:schemeClr val="bg1"/>
              </a:solidFill>
              <a:effectLst>
                <a:innerShdw blurRad="63500" dist="50800" dir="13500000">
                  <a:srgbClr val="000000">
                    <a:alpha val="50000"/>
                  </a:srgbClr>
                </a:innerShdw>
              </a:effectLst>
              <a:latin typeface="+mn-lt"/>
            </a:endParaRPr>
          </a:p>
        </p:txBody>
      </p:sp>
      <p:sp>
        <p:nvSpPr>
          <p:cNvPr id="12" name="TextBox 11">
            <a:extLst>
              <a:ext uri="{FF2B5EF4-FFF2-40B4-BE49-F238E27FC236}">
                <a16:creationId xmlns:a16="http://schemas.microsoft.com/office/drawing/2014/main" id="{3854C4E1-D9BB-4CEF-B300-13701DFDCF8E}"/>
              </a:ext>
            </a:extLst>
          </p:cNvPr>
          <p:cNvSpPr txBox="1"/>
          <p:nvPr/>
        </p:nvSpPr>
        <p:spPr>
          <a:xfrm>
            <a:off x="0" y="1876396"/>
            <a:ext cx="12192000" cy="769441"/>
          </a:xfrm>
          <a:prstGeom prst="rect">
            <a:avLst/>
          </a:prstGeom>
          <a:noFill/>
        </p:spPr>
        <p:txBody>
          <a:bodyPr wrap="square">
            <a:spAutoFit/>
          </a:bodyPr>
          <a:lstStyle>
            <a:defPPr>
              <a:defRPr lang="en-US"/>
            </a:defPPr>
          </a:lstStyle>
          <a:p>
            <a:pPr algn="ctr"/>
            <a:r>
              <a:rPr lang="en-IN" sz="4400" b="1" spc="50">
                <a:ln w="0"/>
                <a:solidFill>
                  <a:schemeClr val="bg1"/>
                </a:solidFill>
                <a:effectLst>
                  <a:innerShdw blurRad="63500" dist="50800" dir="13500000">
                    <a:srgbClr val="000000">
                      <a:alpha val="50000"/>
                    </a:srgbClr>
                  </a:innerShdw>
                </a:effectLst>
              </a:rPr>
              <a:t>19CS2106R​</a:t>
            </a:r>
          </a:p>
        </p:txBody>
      </p:sp>
      <p:sp>
        <p:nvSpPr>
          <p:cNvPr id="14" name="TextBox 13">
            <a:extLst>
              <a:ext uri="{FF2B5EF4-FFF2-40B4-BE49-F238E27FC236}">
                <a16:creationId xmlns:a16="http://schemas.microsoft.com/office/drawing/2014/main" id="{84BAEC50-F360-44B5-9CD6-F2332A6A95AB}"/>
              </a:ext>
            </a:extLst>
          </p:cNvPr>
          <p:cNvSpPr txBox="1"/>
          <p:nvPr/>
        </p:nvSpPr>
        <p:spPr>
          <a:xfrm>
            <a:off x="2525086" y="6048017"/>
            <a:ext cx="6962163" cy="369332"/>
          </a:xfrm>
          <a:prstGeom prst="rect">
            <a:avLst/>
          </a:prstGeom>
          <a:noFill/>
        </p:spPr>
        <p:txBody>
          <a:bodyPr wrap="square">
            <a:spAutoFit/>
          </a:bodyPr>
          <a:lstStyle>
            <a:defPPr>
              <a:defRPr lang="en-US"/>
            </a:defPPr>
          </a:lstStyle>
          <a:p>
            <a:pPr algn="ctr"/>
            <a:r>
              <a:rPr lang="en-US" b="0" i="0">
                <a:solidFill>
                  <a:srgbClr val="898989"/>
                </a:solidFill>
                <a:effectLst/>
                <a:latin typeface="Calibri" panose="020f0502020204030204" pitchFamily="34" charset="0"/>
              </a:rPr>
              <a:t>© 2020 KL University </a:t>
            </a:r>
            <a:endParaRPr lang="en-IN"/>
          </a:p>
        </p:txBody>
      </p:sp>
      <p:pic>
        <p:nvPicPr>
          <p:cNvPr id="1026" name="Picture 2" descr="KL Deemed to be University Logo">
            <a:extLst>
              <a:ext uri="{FF2B5EF4-FFF2-40B4-BE49-F238E27FC236}">
                <a16:creationId xmlns:a16="http://schemas.microsoft.com/office/drawing/2014/main" id="{B40BD21A-190E-4213-8A75-AE891938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755"/>
          <a:stretch>
            <a:fillRect/>
          </a:stretch>
        </p:blipFill>
        <p:spPr bwMode="auto">
          <a:xfrm>
            <a:off x="4879800" y="201699"/>
            <a:ext cx="2432399" cy="102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3942"/>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normAutofit fontScale="90000"/>
          </a:bodyPr>
          <a:lstStyle>
            <a:defPPr/>
          </a:lstStyle>
          <a:p>
            <a:pPr marL="0" indent="0">
              <a:lnSpc>
                <a:spcPct val="115000"/>
              </a:lnSpc>
              <a:spcAft>
                <a:spcPct val="0"/>
              </a:spcAft>
              <a:buNone/>
            </a:pPr>
            <a:r>
              <a:rPr lang="en-IN" sz="4400" b="1">
                <a:effectLst/>
                <a:latin typeface="Calibri" panose="020f0502020204030204" pitchFamily="34" charset="0"/>
                <a:ea typeface="Calibri" panose="020f0502020204030204" pitchFamily="34" charset="0"/>
                <a:cs typeface="Calibri" panose="020f0502020204030204" pitchFamily="34" charset="0"/>
              </a:rPr>
              <a:t>UNIX provides several different IPC mechanisms.</a:t>
            </a:r>
            <a:endParaRPr lang="en-IN" sz="4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idx="1"/>
          </p:nvPr>
        </p:nvSpPr>
        <p:spPr>
          <a:xfrm>
            <a:off x="690390" y="1322364"/>
            <a:ext cx="10515600" cy="4965108"/>
          </a:xfrm>
        </p:spPr>
        <p:txBody>
          <a:bodyPr>
            <a:normAutofit fontScale="25000" lnSpcReduction="20000"/>
          </a:bodyPr>
          <a:lstStyle>
            <a:defPPr/>
          </a:lstStyle>
          <a:p>
            <a:pPr marL="0" indent="0">
              <a:lnSpc>
                <a:spcPct val="115000"/>
              </a:lnSpc>
              <a:spcAft>
                <a:spcPct val="0"/>
              </a:spcAft>
              <a:buNone/>
            </a:pPr>
            <a:r>
              <a:rPr lang="en-IN" sz="6400" err="1">
                <a:effectLst/>
                <a:latin typeface="Calibri" panose="020f0502020204030204" pitchFamily="34" charset="0"/>
                <a:ea typeface="Calibri" panose="020f0502020204030204" pitchFamily="34" charset="0"/>
                <a:cs typeface="Calibri" panose="020f0502020204030204" pitchFamily="34" charset="0"/>
              </a:rPr>
              <a:t>Interprocess interactions have several distinct purposes: </a:t>
            </a:r>
            <a:endParaRPr lang="en-IN" sz="64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ct val="0"/>
              </a:spcAft>
              <a:buFont typeface="Calibri" panose="020f0502020204030204" pitchFamily="34" charset="0"/>
              <a:buChar char="•"/>
            </a:pPr>
            <a:r>
              <a:rPr lang="en-IN" sz="7200" b="1">
                <a:effectLst/>
                <a:latin typeface="Calibri" panose="020f0502020204030204" pitchFamily="34" charset="0"/>
                <a:ea typeface="Calibri" panose="020f0502020204030204" pitchFamily="34" charset="0"/>
                <a:cs typeface="Calibri" panose="020f0502020204030204" pitchFamily="34" charset="0"/>
              </a:rPr>
              <a:t>Data transfer —</a:t>
            </a:r>
            <a:r>
              <a:rPr lang="en-IN" sz="7200">
                <a:effectLst/>
                <a:latin typeface="Calibri" panose="020f0502020204030204" pitchFamily="34" charset="0"/>
                <a:ea typeface="Calibri" panose="020f0502020204030204" pitchFamily="34" charset="0"/>
                <a:cs typeface="Calibri" panose="020f0502020204030204" pitchFamily="34" charset="0"/>
              </a:rPr>
              <a:t> One process may wish to send data to another process. The amount of data sent may vary from one byte to several megabytes. </a:t>
            </a:r>
            <a:endParaRPr lang="en-IN" sz="7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ct val="0"/>
              </a:spcAft>
              <a:buFont typeface="Calibri" panose="020f0502020204030204" pitchFamily="34" charset="0"/>
              <a:buChar char="•"/>
            </a:pPr>
            <a:r>
              <a:rPr lang="en-IN" sz="7200" b="1">
                <a:effectLst/>
                <a:latin typeface="Calibri" panose="020f0502020204030204" pitchFamily="34" charset="0"/>
                <a:ea typeface="Calibri" panose="020f0502020204030204" pitchFamily="34" charset="0"/>
                <a:cs typeface="Calibri" panose="020f0502020204030204" pitchFamily="34" charset="0"/>
              </a:rPr>
              <a:t>Sharing data —</a:t>
            </a:r>
            <a:r>
              <a:rPr lang="en-IN" sz="7200">
                <a:effectLst/>
                <a:latin typeface="Calibri" panose="020f0502020204030204" pitchFamily="34" charset="0"/>
                <a:ea typeface="Calibri" panose="020f0502020204030204" pitchFamily="34" charset="0"/>
                <a:cs typeface="Calibri" panose="020f0502020204030204" pitchFamily="34" charset="0"/>
              </a:rPr>
              <a:t> Multiple processes may wish to operate on shared data, such that if a process modifies the data, that change will be immediately visible to other processes sharing it. </a:t>
            </a:r>
            <a:endParaRPr lang="en-IN" sz="7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ct val="0"/>
              </a:spcAft>
              <a:buFont typeface="Calibri" panose="020f0502020204030204" pitchFamily="34" charset="0"/>
              <a:buChar char="•"/>
            </a:pPr>
            <a:r>
              <a:rPr lang="en-IN" sz="7200" b="1">
                <a:effectLst/>
                <a:latin typeface="Calibri" panose="020f0502020204030204" pitchFamily="34" charset="0"/>
                <a:ea typeface="Calibri" panose="020f0502020204030204" pitchFamily="34" charset="0"/>
                <a:cs typeface="Calibri" panose="020f0502020204030204" pitchFamily="34" charset="0"/>
              </a:rPr>
              <a:t>Event notification —</a:t>
            </a:r>
            <a:r>
              <a:rPr lang="en-IN" sz="7200">
                <a:effectLst/>
                <a:latin typeface="Calibri" panose="020f0502020204030204" pitchFamily="34" charset="0"/>
                <a:ea typeface="Calibri" panose="020f0502020204030204" pitchFamily="34" charset="0"/>
                <a:cs typeface="Calibri" panose="020f0502020204030204" pitchFamily="34" charset="0"/>
              </a:rPr>
              <a:t> A process may wish to notify another process or set of processes that some event has occurred. For instance, when a process terminates, it may need to inform its parent process. The receiver may be notified asynchronously, in which case its normal processing is interrupted. Alternatively, the receiver may choose to wait for the notification. </a:t>
            </a:r>
            <a:endParaRPr lang="en-IN" sz="72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ct val="0"/>
              </a:spcAft>
              <a:buFont typeface="Calibri" panose="020f0502020204030204" pitchFamily="34" charset="0"/>
              <a:buChar char="•"/>
            </a:pPr>
            <a:r>
              <a:rPr lang="en-IN" sz="7200" b="1">
                <a:effectLst/>
                <a:latin typeface="Calibri" panose="020f0502020204030204" pitchFamily="34" charset="0"/>
                <a:ea typeface="Calibri" panose="020f0502020204030204" pitchFamily="34" charset="0"/>
                <a:cs typeface="Calibri" panose="020f0502020204030204" pitchFamily="34" charset="0"/>
              </a:rPr>
              <a:t>Resource sharing —</a:t>
            </a:r>
            <a:r>
              <a:rPr lang="en-IN" sz="7200">
                <a:effectLst/>
                <a:latin typeface="Calibri" panose="020f0502020204030204" pitchFamily="34" charset="0"/>
                <a:ea typeface="Calibri" panose="020f0502020204030204" pitchFamily="34" charset="0"/>
                <a:cs typeface="Calibri" panose="020f0502020204030204" pitchFamily="34" charset="0"/>
              </a:rPr>
              <a:t> Although the kernel provides default semantics for resource allocation, they are not suitable for all applications. A set of cooperating processes may wish to define their own protocol for accessing specific resources. Such rules are usually implemented by a locking and synchronization scheme, which must be built on top of the basic set of primitives provided by the kernel. </a:t>
            </a:r>
          </a:p>
          <a:p>
            <a:pPr marL="342900" lvl="0" indent="-342900">
              <a:lnSpc>
                <a:spcPct val="115000"/>
              </a:lnSpc>
              <a:spcAft>
                <a:spcPct val="0"/>
              </a:spcAft>
              <a:buFont typeface="Calibri" panose="020f0502020204030204" pitchFamily="34" charset="0"/>
              <a:buChar char="•"/>
            </a:pPr>
            <a:r>
              <a:rPr lang="en-IN" sz="7200" b="1">
                <a:effectLst/>
                <a:latin typeface="Calibri" panose="020f0502020204030204" pitchFamily="34" charset="0"/>
                <a:ea typeface="Calibri" panose="020f0502020204030204" pitchFamily="34" charset="0"/>
              </a:rPr>
              <a:t>Process control —</a:t>
            </a:r>
            <a:r>
              <a:rPr lang="en-IN" sz="7200">
                <a:effectLst/>
                <a:latin typeface="Calibri" panose="020f0502020204030204" pitchFamily="34" charset="0"/>
                <a:ea typeface="Calibri" panose="020f0502020204030204" pitchFamily="34" charset="0"/>
              </a:rPr>
              <a:t> A process such as a debugger may wish to assume complete control over the execution of another (target) process. The controlling process may wish to intercept all traps and exceptions intended for the target and be notified of any change in the target's state. </a:t>
            </a:r>
            <a:endParaRPr lang="en-US" altLang="en-US" sz="7200"/>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err="1">
                <a:solidFill>
                  <a:srgbClr val="24292E"/>
                </a:solidFill>
                <a:effectLst/>
                <a:latin typeface="-apple-system"/>
              </a:rPr>
              <a:t>Interprocess Communication</a:t>
            </a:r>
          </a:p>
        </p:txBody>
      </p:sp>
      <p:sp>
        <p:nvSpPr>
          <p:cNvPr id="3" name="Content Placeholder 2"/>
          <p:cNvSpPr>
            <a:spLocks noGrp="1"/>
          </p:cNvSpPr>
          <p:nvPr>
            <p:ph idx="1"/>
          </p:nvPr>
        </p:nvSpPr>
        <p:spPr>
          <a:xfrm>
            <a:off x="690390" y="1322364"/>
            <a:ext cx="10515600" cy="4643585"/>
          </a:xfrm>
        </p:spPr>
        <p:txBody>
          <a:bodyPr>
            <a:normAutofit fontScale="92500" lnSpcReduction="20000"/>
          </a:bodyPr>
          <a:lstStyle>
            <a:defPPr/>
          </a:lstStyle>
          <a:p>
            <a:pPr marL="0" indent="0">
              <a:buNone/>
            </a:pPr>
            <a:r>
              <a:rPr lang="en-US" b="0" i="0">
                <a:solidFill>
                  <a:srgbClr val="24292E"/>
                </a:solidFill>
                <a:effectLst/>
                <a:latin typeface="-apple-system"/>
              </a:rPr>
              <a:t>Processes have to communicate to exchange data and to synchronize operations. Several forms of interprocess communication are: pipes, named pipes and signals. But each one has some limitations.</a:t>
            </a:r>
            <a:endParaRPr lang="en-US"/>
          </a:p>
          <a:p>
            <a:pPr marL="0" indent="0">
              <a:buNone/>
            </a:pPr>
            <a:endParaRPr lang="en-US" b="0" i="0">
              <a:solidFill>
                <a:srgbClr val="24292E"/>
              </a:solidFill>
              <a:effectLst/>
              <a:latin typeface="-apple-system"/>
            </a:endParaRPr>
          </a:p>
          <a:p>
            <a:pPr algn="l"/>
            <a:r>
              <a:rPr lang="en-US" b="1" i="0">
                <a:solidFill>
                  <a:srgbClr val="24292E"/>
                </a:solidFill>
                <a:effectLst/>
                <a:latin typeface="-apple-system"/>
              </a:rPr>
              <a:t>System V IPC</a:t>
            </a:r>
          </a:p>
          <a:p>
            <a:pPr marL="0" indent="0" algn="l">
              <a:buNone/>
            </a:pPr>
            <a:r>
              <a:rPr lang="en-US" b="0" i="0">
                <a:solidFill>
                  <a:srgbClr val="24292E"/>
                </a:solidFill>
                <a:effectLst/>
                <a:latin typeface="-apple-system"/>
              </a:rPr>
              <a:t>The UNIX System V IPC package consists of three mechanisms:</a:t>
            </a:r>
          </a:p>
          <a:p>
            <a:pPr algn="l">
              <a:buFont typeface="+mj-lt"/>
              <a:buAutoNum type="arabicPeriod"/>
            </a:pPr>
            <a:r>
              <a:rPr lang="en-US" b="0" i="0">
                <a:solidFill>
                  <a:srgbClr val="24292E"/>
                </a:solidFill>
                <a:effectLst/>
                <a:latin typeface="-apple-system"/>
              </a:rPr>
              <a:t> Message Queues/Messages allow process to send formatted data streams to arbitrary processes. </a:t>
            </a:r>
          </a:p>
          <a:p>
            <a:pPr>
              <a:buFont typeface="+mj-lt"/>
              <a:buAutoNum type="arabicPeriod"/>
            </a:pPr>
            <a:r>
              <a:rPr lang="en-US" b="0" i="0">
                <a:solidFill>
                  <a:srgbClr val="24292E"/>
                </a:solidFill>
                <a:effectLst/>
                <a:latin typeface="-apple-system"/>
              </a:rPr>
              <a:t> Shared memory allows processes to share parts of their virtual address space. </a:t>
            </a:r>
            <a:r>
              <a:rPr lang="en-US" altLang="en-US" sz="2800"/>
              <a:t>an area of memory accessible by multiple processes.</a:t>
            </a:r>
            <a:endParaRPr lang="en-US" b="0" i="0">
              <a:solidFill>
                <a:srgbClr val="24292E"/>
              </a:solidFill>
              <a:effectLst/>
              <a:latin typeface="-apple-system"/>
            </a:endParaRPr>
          </a:p>
          <a:p>
            <a:pPr>
              <a:buFont typeface="+mj-lt"/>
              <a:buAutoNum type="arabicPeriod"/>
            </a:pPr>
            <a:r>
              <a:rPr lang="en-US" b="0" i="0">
                <a:solidFill>
                  <a:srgbClr val="24292E"/>
                </a:solidFill>
                <a:effectLst/>
                <a:latin typeface="-apple-system"/>
              </a:rPr>
              <a:t> Semaphores allow processes to synchronize execution. </a:t>
            </a:r>
            <a:r>
              <a:rPr lang="en-US" altLang="en-US" sz="2800"/>
              <a:t>Can be used to implement critical-section problems; allocation of resources</a:t>
            </a:r>
            <a:r>
              <a:rPr lang="en-US" altLang="en-US" sz="2800">
                <a:solidFill>
                  <a:srgbClr val="24292E"/>
                </a:solidFill>
                <a:latin typeface="-apple-system"/>
              </a:rPr>
              <a:t>.</a:t>
            </a:r>
            <a:endParaRPr lang="en-US" altLang="en-US" sz="2800"/>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654650831"/>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537072" y="250575"/>
            <a:ext cx="10515600" cy="957238"/>
          </a:xfrm>
        </p:spPr>
        <p:txBody>
          <a:bodyPr/>
          <a:lstStyle>
            <a:defPPr/>
          </a:lstStyle>
          <a:p>
            <a:pPr algn="l"/>
            <a:r>
              <a:rPr lang="en-US" altLang="en-US" b="1">
                <a:solidFill>
                  <a:srgbClr val="24292E"/>
                </a:solidFill>
                <a:latin typeface="-apple-system"/>
              </a:rPr>
              <a:t>IPC  System Calls</a:t>
            </a:r>
            <a:endParaRPr lang="en-IN" b="1">
              <a:solidFill>
                <a:srgbClr val="24292E"/>
              </a:solidFill>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graphicFrame>
        <p:nvGraphicFramePr>
          <p:cNvPr id="16" name="Group 1157">
            <a:extLst>
              <a:ext uri="{FF2B5EF4-FFF2-40B4-BE49-F238E27FC236}">
                <a16:creationId xmlns:a16="http://schemas.microsoft.com/office/drawing/2014/main" id="{CC0F11F7-9660-4555-A867-431FDC6603A1}"/>
              </a:ext>
            </a:extLst>
          </p:cNvPr>
          <p:cNvGraphicFramePr>
            <a:graphicFrameLocks noGrp="1"/>
          </p:cNvGraphicFramePr>
          <p:nvPr>
            <p:extLst>
              <p:ext uri="{D42A27DB-BD31-4B8C-83A1-F6EECF244321}">
                <p14:modId xmlns:p14="http://schemas.microsoft.com/office/powerpoint/2010/main" val="1218206644"/>
              </p:ext>
            </p:extLst>
          </p:nvPr>
        </p:nvGraphicFramePr>
        <p:xfrm>
          <a:off x="217607" y="1531187"/>
          <a:ext cx="6458614" cy="3738880"/>
        </p:xfrm>
        <a:graphic>
          <a:graphicData uri="http://schemas.openxmlformats.org/drawingml/2006/table">
            <a:tbl>
              <a:tblPr/>
              <a:tblGrid>
                <a:gridCol w="1847217">
                  <a:extLst>
                    <a:ext uri="{9D8B030D-6E8A-4147-A177-3AD203B41FA5}">
                      <a16:colId xmlns:a16="http://schemas.microsoft.com/office/drawing/2014/main" val="3766604872"/>
                    </a:ext>
                  </a:extLst>
                </a:gridCol>
                <a:gridCol w="1383419">
                  <a:extLst>
                    <a:ext uri="{9D8B030D-6E8A-4147-A177-3AD203B41FA5}">
                      <a16:colId xmlns:a16="http://schemas.microsoft.com/office/drawing/2014/main" val="3706796879"/>
                    </a:ext>
                  </a:extLst>
                </a:gridCol>
                <a:gridCol w="1586465">
                  <a:extLst>
                    <a:ext uri="{9D8B030D-6E8A-4147-A177-3AD203B41FA5}">
                      <a16:colId xmlns:a16="http://schemas.microsoft.com/office/drawing/2014/main" val="1956382167"/>
                    </a:ext>
                  </a:extLst>
                </a:gridCol>
                <a:gridCol w="1641513">
                  <a:extLst>
                    <a:ext uri="{9D8B030D-6E8A-4147-A177-3AD203B41FA5}">
                      <a16:colId xmlns:a16="http://schemas.microsoft.com/office/drawing/2014/main" val="1967151871"/>
                    </a:ext>
                  </a:extLst>
                </a:gridCol>
              </a:tblGrid>
              <a:tr h="965200">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Functionality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blipFill dpi="0" rotWithShape="0">
                      <a:blip r:embed="rId3"/>
                      <a:tile tx="0" ty="0" sx="100000" sy="100000" flip="none" algn="tl"/>
                    </a:blip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 Message  Queue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blipFill dpi="0" rotWithShape="0">
                      <a:blip r:embed="rId3"/>
                      <a:tile tx="0" ty="0" sx="100000" sy="100000" flip="none" algn="tl"/>
                    </a:blip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Semaphore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blipFill dpi="0" rotWithShape="0">
                      <a:blip r:embed="rId3"/>
                      <a:tile tx="0" ty="0" sx="100000" sy="100000" flip="none" algn="tl"/>
                    </a:blip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Shared</a:t>
                      </a:r>
                    </a:p>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Memory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blipFill dpi="0" rotWithShape="0">
                      <a:blip r:embed="rId3"/>
                      <a:tile tx="0" ty="0" sx="100000" sy="100000" flip="none" algn="tl"/>
                    </a:blipFill>
                  </a:tcPr>
                </a:tc>
                <a:extLst>
                  <a:ext uri="{0D108BD9-81ED-4DB2-BD59-A6C34878D82A}">
                    <a16:rowId xmlns:a16="http://schemas.microsoft.com/office/drawing/2014/main" val="1235421540"/>
                  </a:ext>
                </a:extLst>
              </a:tr>
              <a:tr h="914400">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Allocate IPC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msgget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semget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err="1">
                          <a:ln>
                            <a:noFill/>
                          </a:ln>
                          <a:solidFill>
                            <a:schemeClr val="tx1"/>
                          </a:solidFill>
                          <a:effectLst/>
                          <a:latin typeface="Times New Roman" panose="02020603050405020304" pitchFamily="18" charset="0"/>
                        </a:rPr>
                        <a:t>shmget</a:t>
                      </a:r>
                      <a:endParaRPr kumimoji="0" lang="en-US" altLang="en-US" sz="2800" b="1" i="1"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4320527"/>
                  </a:ext>
                </a:extLst>
              </a:tr>
              <a:tr h="944563">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Access IPC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msgsnd msgrcv</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semop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err="1">
                          <a:ln>
                            <a:noFill/>
                          </a:ln>
                          <a:solidFill>
                            <a:schemeClr val="tx1"/>
                          </a:solidFill>
                          <a:effectLst/>
                          <a:latin typeface="Times New Roman" panose="02020603050405020304" pitchFamily="18" charset="0"/>
                        </a:rPr>
                        <a:t>shmat</a:t>
                      </a:r>
                      <a:br>
                        <a:rPr kumimoji="0" lang="en-US" altLang="en-US" sz="2800" b="1" i="1" u="none" strike="noStrike" cap="none" normalizeH="0" baseline="0" err="1">
                          <a:ln>
                            <a:noFill/>
                          </a:ln>
                          <a:solidFill>
                            <a:schemeClr val="tx1"/>
                          </a:solidFill>
                          <a:effectLst/>
                          <a:latin typeface="Times New Roman" panose="02020603050405020304" pitchFamily="18" charset="0"/>
                        </a:rPr>
                      </a:br>
                      <a:r>
                        <a:rPr kumimoji="0" lang="en-US" altLang="en-US" sz="2800" b="1" i="1" u="none" strike="noStrike" cap="none" normalizeH="0" baseline="0" err="1">
                          <a:ln>
                            <a:noFill/>
                          </a:ln>
                          <a:solidFill>
                            <a:schemeClr val="tx1"/>
                          </a:solidFill>
                          <a:effectLst/>
                          <a:latin typeface="Times New Roman" panose="02020603050405020304" pitchFamily="18" charset="0"/>
                        </a:rPr>
                        <a:t> shmdt</a:t>
                      </a:r>
                      <a:endParaRPr kumimoji="0" lang="en-US" altLang="en-US" sz="2800" b="1" i="1"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3082176"/>
                  </a:ext>
                </a:extLst>
              </a:tr>
              <a:tr h="914400">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400" b="0" i="0" u="none" strike="noStrike" cap="none" normalizeH="0" baseline="0">
                          <a:ln>
                            <a:noFill/>
                          </a:ln>
                          <a:solidFill>
                            <a:schemeClr val="tx1"/>
                          </a:solidFill>
                          <a:effectLst/>
                          <a:latin typeface="Times New Roman" panose="02020603050405020304" pitchFamily="18" charset="0"/>
                        </a:rPr>
                        <a:t>IPC Control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msgctl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a:ln>
                            <a:noFill/>
                          </a:ln>
                          <a:solidFill>
                            <a:schemeClr val="tx1"/>
                          </a:solidFill>
                          <a:effectLst/>
                          <a:latin typeface="Times New Roman" panose="02020603050405020304" pitchFamily="18" charset="0"/>
                        </a:rPr>
                        <a:t>semctl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vert="horz" wrap="square"/>
                    <a:lstStyle>
                      <a:defPPr/>
                      <a:lvl1pPr>
                        <a:spcBef>
                          <a:spcPct val="20000"/>
                        </a:spcBef>
                        <a:buClr>
                          <a:schemeClr val="accent1"/>
                        </a:buClr>
                        <a:buSzPct val="75000"/>
                        <a:buFont typeface="Wingdings" pitchFamily="2" charset="2"/>
                        <a:defRPr sz="2800">
                          <a:solidFill>
                            <a:schemeClr val="tx1"/>
                          </a:solidFill>
                          <a:latin typeface="Times New Roman" panose="02020603050405020304" pitchFamily="18" charset="0"/>
                        </a:defRPr>
                      </a:lvl1pPr>
                      <a:lvl2pPr>
                        <a:spcBef>
                          <a:spcPct val="20000"/>
                        </a:spcBef>
                        <a:buClr>
                          <a:schemeClr val="accent1"/>
                        </a:buClr>
                        <a:buSzTx/>
                        <a:buFont typeface="Wingdings" pitchFamily="2" charset="2"/>
                        <a:defRPr sz="2400">
                          <a:solidFill>
                            <a:schemeClr val="tx1"/>
                          </a:solidFill>
                          <a:latin typeface="Times New Roman" panose="02020603050405020304" pitchFamily="18" charset="0"/>
                        </a:defRPr>
                      </a:lvl2pPr>
                      <a:lvl3pPr>
                        <a:spcBef>
                          <a:spcPct val="20000"/>
                        </a:spcBef>
                        <a:buClr>
                          <a:schemeClr val="accent1"/>
                        </a:buClr>
                        <a:buSzTx/>
                        <a:defRPr sz="2000">
                          <a:solidFill>
                            <a:schemeClr val="tx1"/>
                          </a:solidFill>
                          <a:latin typeface="Times New Roman" panose="02020603050405020304" pitchFamily="18" charset="0"/>
                        </a:defRPr>
                      </a:lvl3pPr>
                      <a:lvl4pPr>
                        <a:spcBef>
                          <a:spcPct val="20000"/>
                        </a:spcBef>
                        <a:buClr>
                          <a:schemeClr val="accent1"/>
                        </a:buClr>
                        <a:buSzTx/>
                        <a:defRPr>
                          <a:solidFill>
                            <a:schemeClr val="tx1"/>
                          </a:solidFill>
                          <a:latin typeface="Times New Roman" panose="02020603050405020304" pitchFamily="18" charset="0"/>
                        </a:defRPr>
                      </a:lvl4pPr>
                      <a:lvl5pPr>
                        <a:spcBef>
                          <a:spcPct val="20000"/>
                        </a:spcBef>
                        <a:buClr>
                          <a:schemeClr val="accent1"/>
                        </a:buClr>
                        <a:buSzTx/>
                        <a:buFont typeface="Wingdings" pitchFamily="2" charset="2"/>
                        <a:defRPr>
                          <a:solidFill>
                            <a:schemeClr val="tx1"/>
                          </a:solidFill>
                          <a:latin typeface="Times New Roman" panose="02020603050405020304" pitchFamily="18" charset="0"/>
                        </a:defRPr>
                      </a:lvl5pPr>
                      <a:lvl6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6pPr>
                      <a:lvl7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7pPr>
                      <a:lvl8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8pPr>
                      <a:lvl9pPr eaLnBrk="0" fontAlgn="base" hangingPunct="0">
                        <a:spcBef>
                          <a:spcPct val="20000"/>
                        </a:spcBef>
                        <a:spcAft>
                          <a:spcPct val="0"/>
                        </a:spcAft>
                        <a:buClr>
                          <a:schemeClr val="accent1"/>
                        </a:buClr>
                        <a:buSzTx/>
                        <a:buFont typeface="Wingdings" pitchFamily="2" charset="2"/>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1"/>
                        </a:buClr>
                        <a:buSzPct val="75000"/>
                        <a:buFont typeface="Wingdings" pitchFamily="2" charset="2"/>
                        <a:buNone/>
                      </a:pPr>
                      <a:r>
                        <a:rPr kumimoji="0" lang="en-US" altLang="en-US" sz="2800" b="1" i="1" u="none" strike="noStrike" cap="none" normalizeH="0" baseline="0" err="1">
                          <a:ln>
                            <a:noFill/>
                          </a:ln>
                          <a:solidFill>
                            <a:schemeClr val="tx1"/>
                          </a:solidFill>
                          <a:effectLst/>
                          <a:latin typeface="Times New Roman" panose="02020603050405020304" pitchFamily="18" charset="0"/>
                        </a:rPr>
                        <a:t>shmctl</a:t>
                      </a:r>
                      <a:endParaRPr kumimoji="0" lang="en-US" altLang="en-US" sz="2800" b="1" i="1"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2947759"/>
                  </a:ext>
                </a:extLst>
              </a:tr>
            </a:tbl>
          </a:graphicData>
        </a:graphic>
      </p:graphicFrame>
      <p:sp>
        <p:nvSpPr>
          <p:cNvPr id="18" name="TextBox 17">
            <a:extLst>
              <a:ext uri="{FF2B5EF4-FFF2-40B4-BE49-F238E27FC236}">
                <a16:creationId xmlns:a16="http://schemas.microsoft.com/office/drawing/2014/main" id="{8E5AEBB6-2A50-47F1-B14F-CC1CFDF97719}"/>
              </a:ext>
            </a:extLst>
          </p:cNvPr>
          <p:cNvSpPr txBox="1"/>
          <p:nvPr/>
        </p:nvSpPr>
        <p:spPr>
          <a:xfrm>
            <a:off x="6921368" y="1396859"/>
            <a:ext cx="4925437" cy="3693319"/>
          </a:xfrm>
          <a:prstGeom prst="rect">
            <a:avLst/>
          </a:prstGeom>
          <a:noFill/>
        </p:spPr>
        <p:txBody>
          <a:bodyPr wrap="square">
            <a:spAutoFit/>
          </a:bodyPr>
          <a:lstStyle>
            <a:defPPr>
              <a:defRPr lang="en-US"/>
            </a:defPPr>
          </a:lstStyle>
          <a:p>
            <a:pPr/>
            <a:r>
              <a:rPr lang="en-US" b="1"/>
              <a:t>msg/sem/shm get</a:t>
            </a:r>
          </a:p>
          <a:p>
            <a:pPr/>
            <a:r>
              <a:rPr lang="en-US" b="1"/>
              <a:t>Create new or open existing IPC structure. </a:t>
            </a:r>
          </a:p>
          <a:p>
            <a:pPr/>
            <a:r>
              <a:rPr lang="en-US" b="1"/>
              <a:t>Returns an IPC identifier</a:t>
            </a:r>
          </a:p>
          <a:p>
            <a:pPr/>
            <a:endParaRPr lang="en-US" b="1"/>
          </a:p>
          <a:p>
            <a:pPr/>
            <a:r>
              <a:rPr lang="en-US" b="1"/>
              <a:t>msg/sem/shm ctl</a:t>
            </a:r>
            <a:endParaRPr lang="en-US" b="1"/>
          </a:p>
          <a:p>
            <a:pPr/>
            <a:r>
              <a:rPr lang="en-US" b="1"/>
              <a:t>Determine status, set options and/or permissions</a:t>
            </a:r>
          </a:p>
          <a:p>
            <a:pPr/>
            <a:r>
              <a:rPr lang="en-US" b="1"/>
              <a:t>Remove an IPC identifier</a:t>
            </a:r>
          </a:p>
          <a:p>
            <a:pPr/>
            <a:endParaRPr lang="en-US" b="1"/>
          </a:p>
          <a:p>
            <a:pPr/>
            <a:r>
              <a:rPr lang="en-US" b="1"/>
              <a:t>msg/sem/shm op</a:t>
            </a:r>
          </a:p>
          <a:p>
            <a:pPr/>
            <a:r>
              <a:rPr lang="en-US" b="1"/>
              <a:t>Operate on an IPC identifier</a:t>
            </a:r>
          </a:p>
          <a:p>
            <a:pPr/>
            <a:r>
              <a:rPr lang="en-US" b="1"/>
              <a:t>For example(Message queue)</a:t>
            </a:r>
          </a:p>
          <a:p>
            <a:pPr/>
            <a:r>
              <a:rPr lang="en-US" b="1"/>
              <a:t>add new msg to a queue  (msgsnd)</a:t>
            </a:r>
          </a:p>
          <a:p>
            <a:pPr/>
            <a:r>
              <a:rPr lang="en-US" b="1"/>
              <a:t>receive msg from a queue  (msgrcv)</a:t>
            </a:r>
          </a:p>
        </p:txBody>
      </p:sp>
    </p:spTree>
    <p:extLst>
      <p:ext uri="{BB962C8B-B14F-4D97-AF65-F5344CB8AC3E}">
        <p14:creationId xmlns:p14="http://schemas.microsoft.com/office/powerpoint/2010/main" val="2022277663"/>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464332" y="0"/>
            <a:ext cx="10515600" cy="957238"/>
          </a:xfrm>
        </p:spPr>
        <p:txBody>
          <a:bodyPr/>
          <a:lstStyle>
            <a:defPPr/>
          </a:lstStyle>
          <a:p>
            <a:pPr algn="l"/>
            <a:r>
              <a:rPr lang="en-IN" b="1" i="0">
                <a:solidFill>
                  <a:srgbClr val="24292E"/>
                </a:solidFill>
                <a:effectLst/>
                <a:latin typeface="-apple-system"/>
              </a:rPr>
              <a:t>They share common properties:</a:t>
            </a:r>
          </a:p>
        </p:txBody>
      </p:sp>
      <p:sp>
        <p:nvSpPr>
          <p:cNvPr id="3" name="Content Placeholder 2"/>
          <p:cNvSpPr>
            <a:spLocks noGrp="1"/>
          </p:cNvSpPr>
          <p:nvPr>
            <p:ph idx="1"/>
          </p:nvPr>
        </p:nvSpPr>
        <p:spPr>
          <a:xfrm>
            <a:off x="690390" y="723014"/>
            <a:ext cx="10515600" cy="5761918"/>
          </a:xfrm>
        </p:spPr>
        <p:txBody>
          <a:bodyPr>
            <a:normAutofit fontScale="25000" lnSpcReduction="20000"/>
          </a:bodyPr>
          <a:lstStyle>
            <a:defPPr/>
          </a:lstStyle>
          <a:p>
            <a:r>
              <a:rPr lang="en-US" sz="9600" b="0" i="0">
                <a:solidFill>
                  <a:srgbClr val="24292E"/>
                </a:solidFill>
                <a:effectLst/>
                <a:latin typeface="-apple-system"/>
              </a:rPr>
              <a:t>Each mechanism contains a table whose entries describe all instances of the mechanism.</a:t>
            </a:r>
          </a:p>
          <a:p>
            <a:r>
              <a:rPr lang="en-US" sz="9600" b="0" i="0">
                <a:solidFill>
                  <a:srgbClr val="24292E"/>
                </a:solidFill>
                <a:effectLst/>
                <a:latin typeface="-apple-system"/>
              </a:rPr>
              <a:t>Each entry contains a numeric key, which is its user-chosen name.</a:t>
            </a:r>
          </a:p>
          <a:p>
            <a:r>
              <a:rPr lang="en-US" sz="9600" b="0" i="0">
                <a:solidFill>
                  <a:srgbClr val="24292E"/>
                </a:solidFill>
                <a:effectLst/>
                <a:latin typeface="-apple-system"/>
              </a:rPr>
              <a:t>Each mechanism contains a "get" system call to create a new entry or to retrieve an existing one, and parameters to the calls include a key and flags.</a:t>
            </a:r>
          </a:p>
          <a:p>
            <a:r>
              <a:rPr lang="en-US" sz="9600" b="0" i="0">
                <a:solidFill>
                  <a:srgbClr val="24292E"/>
                </a:solidFill>
                <a:effectLst/>
                <a:latin typeface="-apple-system"/>
              </a:rPr>
              <a:t>Processes can call the "get" system calls with the key IPC_PRIVATE to assure the return of an unused entry. They can set the IPC_CREAT bit in the flag field to create a new entry if one by the given key does not already exist, and they can force an error notification by setting the IPC_EXCL and IPC_CREAT flags, if an entry already exists for the key.</a:t>
            </a:r>
          </a:p>
          <a:p>
            <a:r>
              <a:rPr lang="en-US" sz="9600" b="0" i="0">
                <a:solidFill>
                  <a:srgbClr val="24292E"/>
                </a:solidFill>
                <a:effectLst/>
                <a:latin typeface="-apple-system"/>
              </a:rPr>
              <a:t>The kernel uses the following formula to find the index into the table of data structures from the descriptor: index = descriptor modulo (number of entries in table);</a:t>
            </a:r>
          </a:p>
          <a:p>
            <a:r>
              <a:rPr lang="en-US" sz="9600" b="0" i="0">
                <a:solidFill>
                  <a:srgbClr val="24292E"/>
                </a:solidFill>
                <a:effectLst/>
                <a:latin typeface="-apple-system"/>
              </a:rPr>
              <a:t>Each entry has a permissions structure that includes the user ID and group ID of the process that created the entry, a user and group ID set by the "control" system call (studied below), and a set of read-write-execute permissions for user, group, and others, similar to the file permission modes.</a:t>
            </a:r>
          </a:p>
          <a:p>
            <a:r>
              <a:rPr lang="en-US" sz="9600" b="0" i="0">
                <a:solidFill>
                  <a:srgbClr val="24292E"/>
                </a:solidFill>
                <a:effectLst/>
                <a:latin typeface="-apple-system"/>
              </a:rPr>
              <a:t>Each entry contains other information such as the process ID of the last process to update the entry, and time of last access or update.</a:t>
            </a:r>
          </a:p>
          <a:p>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870624521"/>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They share common properties:</a:t>
            </a:r>
          </a:p>
        </p:txBody>
      </p:sp>
      <p:sp>
        <p:nvSpPr>
          <p:cNvPr id="3" name="Content Placeholder 2"/>
          <p:cNvSpPr>
            <a:spLocks noGrp="1"/>
          </p:cNvSpPr>
          <p:nvPr>
            <p:ph idx="1"/>
          </p:nvPr>
        </p:nvSpPr>
        <p:spPr>
          <a:xfrm>
            <a:off x="690390" y="1322364"/>
            <a:ext cx="10515600" cy="4643585"/>
          </a:xfrm>
        </p:spPr>
        <p:txBody>
          <a:bodyPr>
            <a:normAutofit fontScale="70000" lnSpcReduction="20000"/>
          </a:bodyPr>
          <a:lstStyle>
            <a:defPPr/>
          </a:lstStyle>
          <a:p>
            <a:r>
              <a:rPr lang="en-US" sz="2800" b="0" i="0">
                <a:solidFill>
                  <a:srgbClr val="24292E"/>
                </a:solidFill>
                <a:effectLst/>
                <a:latin typeface="-apple-system"/>
              </a:rPr>
              <a:t>Each mechanism contains a "control" system call to query status of an entry, to set status information, or to remove the entry from the system.</a:t>
            </a:r>
          </a:p>
          <a:p>
            <a:r>
              <a:rPr lang="en-US" sz="2800" b="0" i="0">
                <a:solidFill>
                  <a:srgbClr val="24292E"/>
                </a:solidFill>
                <a:effectLst/>
                <a:latin typeface="-apple-system"/>
              </a:rPr>
              <a:t>When a user allocates an IPC resource, the kernel returns the resource ID or descriptor , which it computes by the formula </a:t>
            </a:r>
          </a:p>
          <a:p>
            <a:r>
              <a:rPr lang="en-US" sz="2800" b="0" i="0">
                <a:solidFill>
                  <a:srgbClr val="24292E"/>
                </a:solidFill>
                <a:effectLst/>
                <a:latin typeface="-apple-system"/>
              </a:rPr>
              <a:t>Id or descriptor = seq * table size + index; </a:t>
            </a:r>
          </a:p>
          <a:p>
            <a:r>
              <a:rPr lang="en-US" sz="2800" b="0" i="0">
                <a:solidFill>
                  <a:srgbClr val="24292E"/>
                </a:solidFill>
                <a:effectLst/>
                <a:latin typeface="-apple-system"/>
              </a:rPr>
              <a:t>where seq is the sequence number of this resource, table size is the size of the resource table, and index is the index of the resource in the table. This ensures that a new id is generated if a table element is reused, since seq is incremented. This prevents processes from accessing a resource using a stale id</a:t>
            </a:r>
            <a:r>
              <a:rPr lang="en-US" sz="2400" b="0" i="0">
                <a:solidFill>
                  <a:srgbClr val="24292E"/>
                </a:solidFill>
                <a:effectLst/>
                <a:latin typeface="-apple-system"/>
              </a:rPr>
              <a:t>. </a:t>
            </a:r>
          </a:p>
          <a:p>
            <a:pPr algn="l"/>
            <a:r>
              <a:rPr lang="en-US">
                <a:solidFill>
                  <a:srgbClr val="24292E"/>
                </a:solidFill>
                <a:latin typeface="-apple-system"/>
              </a:rPr>
              <a:t>For example, if the table of message structures contains 100 entries, the descriptors for entry 1 are 1, 101, 201, and so on. When a process removes an entry, the kernel increments the descriptor associated with it by the number of entries in the table: The incremented value becomes the new descriptor for the entry when it is next allocated by a "get" call. Processes that attempt to access the entry by its old descriptor fail on their access. Referring to the previous example, if the descriptor associated with message entry 1 is 201 when it is removed, the kernel assigns a new descriptor, 301, to the entry. Processes that attempt to access descriptor 201 receive an error, because it is no longer valid. The kernel eventually recycles descriptor numbers, presumably after a long time </a:t>
            </a:r>
            <a:r>
              <a:rPr lang="en-IN">
                <a:solidFill>
                  <a:srgbClr val="24292E"/>
                </a:solidFill>
                <a:latin typeface="-apple-system"/>
              </a:rPr>
              <a:t>lapse.</a:t>
            </a:r>
            <a:endParaRPr lang="en-US">
              <a:solidFill>
                <a:srgbClr val="24292E"/>
              </a:solidFill>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427650837"/>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Messages/Message Queues</a:t>
            </a:r>
          </a:p>
        </p:txBody>
      </p:sp>
      <p:sp>
        <p:nvSpPr>
          <p:cNvPr id="3" name="Content Placeholder 2"/>
          <p:cNvSpPr>
            <a:spLocks noGrp="1"/>
          </p:cNvSpPr>
          <p:nvPr>
            <p:ph idx="1"/>
          </p:nvPr>
        </p:nvSpPr>
        <p:spPr>
          <a:xfrm>
            <a:off x="690390" y="1322364"/>
            <a:ext cx="10515600" cy="4643585"/>
          </a:xfrm>
        </p:spPr>
        <p:txBody>
          <a:bodyPr>
            <a:normAutofit/>
          </a:bodyPr>
          <a:lstStyle>
            <a:defPPr/>
          </a:lstStyle>
          <a:p>
            <a:pPr algn="l"/>
            <a:r>
              <a:rPr lang="en-US" b="0" i="0">
                <a:solidFill>
                  <a:srgbClr val="24292E"/>
                </a:solidFill>
                <a:effectLst/>
                <a:latin typeface="-apple-system"/>
              </a:rPr>
              <a:t>There are four system calls for messages/messages queues:</a:t>
            </a:r>
          </a:p>
          <a:p>
            <a:pPr algn="l">
              <a:buFont typeface="+mj-lt"/>
              <a:buAutoNum type="arabicPeriod"/>
            </a:pPr>
            <a:r>
              <a:rPr lang="en-US" b="0" i="1" err="1">
                <a:solidFill>
                  <a:srgbClr val="24292E"/>
                </a:solidFill>
                <a:effectLst/>
                <a:latin typeface="-apple-system"/>
              </a:rPr>
              <a:t>msgget</a:t>
            </a:r>
            <a:r>
              <a:rPr lang="en-US" b="0" i="0">
                <a:solidFill>
                  <a:srgbClr val="24292E"/>
                </a:solidFill>
                <a:effectLst/>
                <a:latin typeface="-apple-system"/>
              </a:rPr>
              <a:t> returns (and possibly creates) a message descriptor.</a:t>
            </a:r>
          </a:p>
          <a:p>
            <a:pPr algn="l">
              <a:buFont typeface="+mj-lt"/>
              <a:buAutoNum type="arabicPeriod"/>
            </a:pPr>
            <a:r>
              <a:rPr lang="en-US" b="0" i="1" err="1">
                <a:solidFill>
                  <a:srgbClr val="24292E"/>
                </a:solidFill>
                <a:effectLst/>
                <a:latin typeface="-apple-system"/>
              </a:rPr>
              <a:t>msgctl</a:t>
            </a:r>
            <a:r>
              <a:rPr lang="en-US" b="0" i="0">
                <a:solidFill>
                  <a:srgbClr val="24292E"/>
                </a:solidFill>
                <a:effectLst/>
                <a:latin typeface="-apple-system"/>
              </a:rPr>
              <a:t> has options to set and return parameters associated with a message descriptor and an option to remove descriptors.</a:t>
            </a:r>
          </a:p>
          <a:p>
            <a:pPr algn="l">
              <a:buFont typeface="+mj-lt"/>
              <a:buAutoNum type="arabicPeriod"/>
            </a:pPr>
            <a:r>
              <a:rPr lang="en-US" b="0" i="1" err="1">
                <a:solidFill>
                  <a:srgbClr val="24292E"/>
                </a:solidFill>
                <a:effectLst/>
                <a:latin typeface="-apple-system"/>
              </a:rPr>
              <a:t>msgsnd</a:t>
            </a:r>
            <a:r>
              <a:rPr lang="en-US" b="0" i="0">
                <a:solidFill>
                  <a:srgbClr val="24292E"/>
                </a:solidFill>
                <a:effectLst/>
                <a:latin typeface="-apple-system"/>
              </a:rPr>
              <a:t> sends a message.</a:t>
            </a:r>
          </a:p>
          <a:p>
            <a:pPr algn="l">
              <a:buFont typeface="+mj-lt"/>
              <a:buAutoNum type="arabicPeriod"/>
            </a:pPr>
            <a:r>
              <a:rPr lang="en-US" b="0" i="1" err="1">
                <a:solidFill>
                  <a:srgbClr val="24292E"/>
                </a:solidFill>
                <a:effectLst/>
                <a:latin typeface="-apple-system"/>
              </a:rPr>
              <a:t>msgrcv</a:t>
            </a:r>
            <a:r>
              <a:rPr lang="en-US" b="0" i="0">
                <a:solidFill>
                  <a:srgbClr val="24292E"/>
                </a:solidFill>
                <a:effectLst/>
                <a:latin typeface="-apple-system"/>
              </a:rPr>
              <a:t> receives a message.</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3087943684"/>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buFont typeface="Wingdings" pitchFamily="2" charset="2"/>
              <a:buNone/>
              <a:defRPr/>
            </a:pPr>
            <a:r>
              <a:rPr lang="en-US" altLang="ko-KR" sz="4400">
                <a:solidFill>
                  <a:schemeClr val="accent6">
                    <a:lumMod val="25000"/>
                  </a:schemeClr>
                </a:solidFill>
                <a:effectLst>
                  <a:outerShdw blurRad="38100" dist="38100" dir="2700000" algn="tl">
                    <a:srgbClr val="C0C0C0"/>
                  </a:outerShdw>
                </a:effectLst>
                <a:latin typeface="Times New Roman" charset="0"/>
                <a:ea typeface="HY헤드라인M" pitchFamily="18" charset="-127"/>
              </a:rPr>
              <a:t>Permission Structure</a:t>
            </a:r>
          </a:p>
        </p:txBody>
      </p:sp>
      <p:sp>
        <p:nvSpPr>
          <p:cNvPr id="3" name="Content Placeholder 2"/>
          <p:cNvSpPr>
            <a:spLocks noGrp="1"/>
          </p:cNvSpPr>
          <p:nvPr>
            <p:ph idx="1"/>
          </p:nvPr>
        </p:nvSpPr>
        <p:spPr>
          <a:xfrm>
            <a:off x="690390" y="1322364"/>
            <a:ext cx="10515600" cy="4643585"/>
          </a:xfrm>
        </p:spPr>
        <p:txBody>
          <a:bodyPr>
            <a:normAutofit/>
          </a:bodyPr>
          <a:lstStyle>
            <a:defPPr/>
          </a:lstStyle>
          <a:p>
            <a:pPr>
              <a:lnSpc>
                <a:spcPct val="125000"/>
              </a:lnSpc>
              <a:spcBef>
                <a:spcPct val="30000"/>
              </a:spcBef>
              <a:spcAft>
                <a:spcPct val="30000"/>
              </a:spcAft>
            </a:pPr>
            <a:r>
              <a:rPr lang="en-US" altLang="ko-KR" sz="2800" err="1">
                <a:ea typeface="HY헤드라인M" pitchFamily="18" charset="-127"/>
              </a:rPr>
              <a:t>ipc_perm is associated with each IPC structure.</a:t>
            </a:r>
          </a:p>
          <a:p>
            <a:pPr>
              <a:lnSpc>
                <a:spcPct val="125000"/>
              </a:lnSpc>
              <a:spcBef>
                <a:spcPct val="30000"/>
              </a:spcBef>
              <a:spcAft>
                <a:spcPct val="30000"/>
              </a:spcAft>
            </a:pPr>
            <a:r>
              <a:rPr lang="en-US" altLang="ko-KR" sz="2800">
                <a:ea typeface="HY헤드라인M" pitchFamily="18" charset="-127"/>
              </a:rPr>
              <a:t>Defines the permissions and owner.</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Text Box 7">
            <a:extLst>
              <a:ext uri="{FF2B5EF4-FFF2-40B4-BE49-F238E27FC236}">
                <a16:creationId xmlns:a16="http://schemas.microsoft.com/office/drawing/2014/main" id="{DAD843C0-CA76-40FB-9813-A0F5D3624E46}"/>
              </a:ext>
            </a:extLst>
          </p:cNvPr>
          <p:cNvSpPr txBox="1">
            <a:spLocks noChangeArrowheads="1"/>
          </p:cNvSpPr>
          <p:nvPr/>
        </p:nvSpPr>
        <p:spPr bwMode="auto">
          <a:xfrm>
            <a:off x="1067243" y="2835680"/>
            <a:ext cx="9905557" cy="3207131"/>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nchor="ct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2400" b="1">
                <a:solidFill>
                  <a:srgbClr val="000000"/>
                </a:solidFill>
                <a:latin typeface="Courier New" panose="02070309020205020404" pitchFamily="49" charset="0"/>
                <a:ea typeface="돋움" panose="020b0600000101010101" pitchFamily="34" charset="-127"/>
              </a:rPr>
              <a:t>struct ipc_perm {</a:t>
            </a:r>
          </a:p>
          <a:p>
            <a:pPr eaLnBrk="1" hangingPunct="1"/>
            <a:r>
              <a:rPr lang="en-US" altLang="ko-KR" sz="2400" b="1">
                <a:solidFill>
                  <a:srgbClr val="000000"/>
                </a:solidFill>
                <a:latin typeface="Courier New" panose="02070309020205020404" pitchFamily="49" charset="0"/>
                <a:ea typeface="돋움" panose="020b0600000101010101" pitchFamily="34" charset="-127"/>
              </a:rPr>
              <a:t>  uid_t uid;   /* owner's effective user id */</a:t>
            </a:r>
          </a:p>
          <a:p>
            <a:pPr eaLnBrk="1" hangingPunct="1"/>
            <a:r>
              <a:rPr lang="en-US" altLang="ko-KR" sz="2400" b="1">
                <a:solidFill>
                  <a:srgbClr val="000000"/>
                </a:solidFill>
                <a:latin typeface="Courier New" panose="02070309020205020404" pitchFamily="49" charset="0"/>
                <a:ea typeface="돋움" panose="020b0600000101010101" pitchFamily="34" charset="-127"/>
              </a:rPr>
              <a:t>  gid_t gid;   /* owner's effective group id */</a:t>
            </a:r>
          </a:p>
          <a:p>
            <a:pPr eaLnBrk="1" hangingPunct="1"/>
            <a:r>
              <a:rPr lang="en-US" altLang="ko-KR" sz="2400" b="1">
                <a:solidFill>
                  <a:srgbClr val="000000"/>
                </a:solidFill>
                <a:latin typeface="Courier New" panose="02070309020205020404" pitchFamily="49" charset="0"/>
                <a:ea typeface="돋움" panose="020b0600000101010101" pitchFamily="34" charset="-127"/>
              </a:rPr>
              <a:t>  uid_t cuid;  /* creator's effective user id */</a:t>
            </a:r>
          </a:p>
          <a:p>
            <a:pPr eaLnBrk="1" hangingPunct="1"/>
            <a:r>
              <a:rPr lang="en-US" altLang="ko-KR" sz="2400" b="1">
                <a:solidFill>
                  <a:srgbClr val="000000"/>
                </a:solidFill>
                <a:latin typeface="Courier New" panose="02070309020205020404" pitchFamily="49" charset="0"/>
                <a:ea typeface="돋움" panose="020b0600000101010101" pitchFamily="34" charset="-127"/>
              </a:rPr>
              <a:t>  gid_t cgid;  /* creator’s effective group id */</a:t>
            </a:r>
          </a:p>
          <a:p>
            <a:pPr eaLnBrk="1" hangingPunct="1"/>
            <a:r>
              <a:rPr lang="en-US" altLang="ko-KR" sz="2400" b="1">
                <a:solidFill>
                  <a:srgbClr val="000000"/>
                </a:solidFill>
                <a:latin typeface="Courier New" panose="02070309020205020404" pitchFamily="49" charset="0"/>
                <a:ea typeface="돋움" panose="020b0600000101010101" pitchFamily="34" charset="-127"/>
              </a:rPr>
              <a:t>  mode_t mode; /* access modes */</a:t>
            </a:r>
          </a:p>
          <a:p>
            <a:pPr eaLnBrk="1" hangingPunct="1"/>
            <a:r>
              <a:rPr lang="en-US" altLang="ko-KR" sz="2400" b="1">
                <a:solidFill>
                  <a:srgbClr val="000000"/>
                </a:solidFill>
                <a:latin typeface="Courier New" panose="02070309020205020404" pitchFamily="49" charset="0"/>
                <a:ea typeface="돋움" panose="020b0600000101010101" pitchFamily="34" charset="-127"/>
              </a:rPr>
              <a:t>  ulong seq;   /* slot usage sequence number */</a:t>
            </a:r>
          </a:p>
          <a:p>
            <a:pPr eaLnBrk="1" hangingPunct="1"/>
            <a:r>
              <a:rPr lang="en-US" altLang="ko-KR" sz="2400" b="1">
                <a:solidFill>
                  <a:srgbClr val="000000"/>
                </a:solidFill>
                <a:latin typeface="Courier New" panose="02070309020205020404" pitchFamily="49" charset="0"/>
                <a:ea typeface="돋움" panose="020b0600000101010101" pitchFamily="34" charset="-127"/>
              </a:rPr>
              <a:t>  key_t key;   /* key */</a:t>
            </a:r>
          </a:p>
          <a:p>
            <a:pPr eaLnBrk="1" hangingPunct="1"/>
            <a:r>
              <a:rPr lang="en-US" altLang="ko-KR" sz="2400" b="1">
                <a:solidFill>
                  <a:srgbClr val="000000"/>
                </a:solidFill>
                <a:latin typeface="Courier New" panose="02070309020205020404" pitchFamily="49" charset="0"/>
                <a:ea typeface="돋움" panose="020b0600000101010101" pitchFamily="34" charset="-127"/>
              </a:rPr>
              <a:t>};</a:t>
            </a:r>
          </a:p>
        </p:txBody>
      </p:sp>
    </p:spTree>
    <p:extLst>
      <p:ext uri="{BB962C8B-B14F-4D97-AF65-F5344CB8AC3E}">
        <p14:creationId xmlns:p14="http://schemas.microsoft.com/office/powerpoint/2010/main" val="1711824292"/>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199" y="365126"/>
            <a:ext cx="7561521" cy="591478"/>
          </a:xfrm>
        </p:spPr>
        <p:txBody>
          <a:bodyPr>
            <a:normAutofit fontScale="90000"/>
          </a:bodyPr>
          <a:lstStyle>
            <a:defPPr/>
          </a:lstStyle>
          <a:p>
            <a:r>
              <a:rPr lang="en-US" b="1"/>
              <a:t>Race Condition Example - 1</a:t>
            </a:r>
          </a:p>
        </p:txBody>
      </p:sp>
      <p:grpSp>
        <p:nvGrpSpPr>
          <p:cNvPr id="18" name="Group 17">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19"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1" name="Rectangle 20">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2" name="Rectangle 21">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3" name="Rectangle 22">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4" name="Rectangle 23">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5" name="Rectangle 24">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26" name="Rectangle 25">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5" name="Picture 14">
            <a:extLst>
              <a:ext uri="{FF2B5EF4-FFF2-40B4-BE49-F238E27FC236}">
                <a16:creationId xmlns:a16="http://schemas.microsoft.com/office/drawing/2014/main" id="{E94E1218-BD9D-46B4-BDE9-66DB16D77577}"/>
              </a:ext>
            </a:extLst>
          </p:cNvPr>
          <p:cNvPicPr>
            <a:picLocks noChangeAspect="1"/>
          </p:cNvPicPr>
          <p:nvPr/>
        </p:nvPicPr>
        <p:blipFill>
          <a:blip r:embed="rId3"/>
          <a:stretch>
            <a:fillRect/>
          </a:stretch>
        </p:blipFill>
        <p:spPr>
          <a:xfrm>
            <a:off x="88135" y="2039416"/>
            <a:ext cx="4736442" cy="4332897"/>
          </a:xfrm>
          <a:prstGeom prst="rect">
            <a:avLst/>
          </a:prstGeom>
        </p:spPr>
      </p:pic>
      <p:sp>
        <p:nvSpPr>
          <p:cNvPr id="30" name="TextBox 29">
            <a:extLst>
              <a:ext uri="{FF2B5EF4-FFF2-40B4-BE49-F238E27FC236}">
                <a16:creationId xmlns:a16="http://schemas.microsoft.com/office/drawing/2014/main" id="{5A707E83-1C34-490E-B61D-495F8546435B}"/>
              </a:ext>
            </a:extLst>
          </p:cNvPr>
          <p:cNvSpPr txBox="1"/>
          <p:nvPr/>
        </p:nvSpPr>
        <p:spPr>
          <a:xfrm>
            <a:off x="653538" y="845395"/>
            <a:ext cx="11276191" cy="1200329"/>
          </a:xfrm>
          <a:prstGeom prst="rect">
            <a:avLst/>
          </a:prstGeom>
          <a:noFill/>
        </p:spPr>
        <p:txBody>
          <a:bodyPr wrap="square">
            <a:spAutoFit/>
          </a:bodyPr>
          <a:lstStyle>
            <a:defPPr>
              <a:defRPr lang="en-US"/>
            </a:defPPr>
          </a:lstStyle>
          <a:p>
            <a:pPr algn="l"/>
            <a:r>
              <a:rPr lang="en-US" sz="1800" b="0" i="0" u="none" strike="noStrike" baseline="0">
                <a:latin typeface="MinionPro-Regular"/>
              </a:rPr>
              <a:t>As an example of why we need locks, consider several processors sharing a single</a:t>
            </a:r>
          </a:p>
          <a:p>
            <a:pPr algn="l"/>
            <a:r>
              <a:rPr lang="en-US" sz="1800" b="0" i="0" u="none" strike="noStrike" baseline="0">
                <a:latin typeface="MinionPro-Regular"/>
              </a:rPr>
              <a:t>disk, such as the IDE disk in xv6. The disk driver maintains a linked list of the outstanding disk requests </a:t>
            </a:r>
            <a:r>
              <a:rPr lang="en-US" sz="1100" b="0" i="0" u="none" strike="noStrike" baseline="0">
                <a:latin typeface="MinionPro-Regular"/>
              </a:rPr>
              <a:t>(4226) </a:t>
            </a:r>
            <a:r>
              <a:rPr lang="en-US" sz="1800" b="0" i="0" u="none" strike="noStrike" baseline="0">
                <a:latin typeface="MinionPro-Regular"/>
              </a:rPr>
              <a:t>and processors may add new requests to the list concurrently </a:t>
            </a:r>
            <a:r>
              <a:rPr lang="en-US" sz="1100" b="0" i="0" u="none" strike="noStrike" baseline="0">
                <a:latin typeface="MinionPro-Regular"/>
              </a:rPr>
              <a:t>(4354)</a:t>
            </a:r>
            <a:r>
              <a:rPr lang="en-US" sz="1800" b="0" i="0" u="none" strike="noStrike" baseline="0">
                <a:latin typeface="MinionPro-Regular"/>
              </a:rPr>
              <a:t>. If there were no concurrent requests, you might implement the linked list </a:t>
            </a:r>
            <a:r>
              <a:rPr lang="en-IN" sz="1800" b="0" i="0" u="none" strike="noStrike" baseline="0">
                <a:latin typeface="MinionPro-Regular"/>
              </a:rPr>
              <a:t>as follows:</a:t>
            </a:r>
            <a:endParaRPr lang="en-IN"/>
          </a:p>
        </p:txBody>
      </p:sp>
    </p:spTree>
    <p:extLst>
      <p:ext uri="{BB962C8B-B14F-4D97-AF65-F5344CB8AC3E}">
        <p14:creationId xmlns:p14="http://schemas.microsoft.com/office/powerpoint/2010/main" val="2891761727"/>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Message Queues</a:t>
            </a:r>
          </a:p>
        </p:txBody>
      </p:sp>
      <p:sp>
        <p:nvSpPr>
          <p:cNvPr id="3" name="Content Placeholder 2"/>
          <p:cNvSpPr>
            <a:spLocks noGrp="1"/>
          </p:cNvSpPr>
          <p:nvPr>
            <p:ph idx="1"/>
          </p:nvPr>
        </p:nvSpPr>
        <p:spPr>
          <a:xfrm>
            <a:off x="690390" y="1322364"/>
            <a:ext cx="10515600" cy="4643585"/>
          </a:xfrm>
        </p:spPr>
        <p:txBody>
          <a:bodyPr>
            <a:normAutofit/>
          </a:bodyPr>
          <a:lstStyle>
            <a:defPPr/>
          </a:lstStyle>
          <a:p>
            <a:pPr marL="625475" indent="-625475">
              <a:lnSpc>
                <a:spcPct val="90000"/>
              </a:lnSpc>
              <a:buFontTx/>
              <a:buChar char="•"/>
            </a:pPr>
            <a:r>
              <a:rPr lang="en-US" altLang="en-US" sz="2800"/>
              <a:t>One process establishes a message queue that others may access. Often a server will establish a message queue that multiple clients can access</a:t>
            </a:r>
          </a:p>
          <a:p>
            <a:pPr marL="625475" indent="-625475">
              <a:lnSpc>
                <a:spcPct val="90000"/>
              </a:lnSpc>
              <a:buFontTx/>
              <a:buChar char="•"/>
            </a:pPr>
            <a:r>
              <a:rPr lang="en-US" altLang="en-US" sz="2800"/>
              <a:t>Features of Message Queues</a:t>
            </a:r>
          </a:p>
          <a:p>
            <a:pPr marL="1366838" lvl="1">
              <a:lnSpc>
                <a:spcPct val="90000"/>
              </a:lnSpc>
            </a:pPr>
            <a:r>
              <a:rPr lang="en-US" altLang="en-US" sz="2400"/>
              <a:t>A process generating a message may specify its type when it places the message in a message queue. </a:t>
            </a:r>
          </a:p>
          <a:p>
            <a:pPr marL="1366838" lvl="1">
              <a:lnSpc>
                <a:spcPct val="90000"/>
              </a:lnSpc>
            </a:pPr>
            <a:r>
              <a:rPr lang="en-US" altLang="en-US" sz="2400"/>
              <a:t>Another process accessing the message queue can use the message type to selectively read only messages of specific type(s) in a first-in-first-out manner.  </a:t>
            </a:r>
          </a:p>
          <a:p>
            <a:pPr marL="1366838" lvl="1">
              <a:lnSpc>
                <a:spcPct val="90000"/>
              </a:lnSpc>
            </a:pPr>
            <a:r>
              <a:rPr lang="en-US" altLang="en-US" sz="2400"/>
              <a:t>Message queues provide a user with a means of multiplexing data from one or more producer(s) to one or more consumer(s).</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2129034698"/>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US" altLang="en-US"/>
              <a:t>Message Queue Structure</a:t>
            </a:r>
            <a:endParaRPr lang="en-IN" b="1"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16" name="Picture 43">
            <a:extLst>
              <a:ext uri="{FF2B5EF4-FFF2-40B4-BE49-F238E27FC236}">
                <a16:creationId xmlns:a16="http://schemas.microsoft.com/office/drawing/2014/main" id="{41DE28C6-B9E7-4F40-9B41-21AD853F6B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005" y="1214525"/>
            <a:ext cx="7924800" cy="515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33474"/>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644344" y="112647"/>
            <a:ext cx="10515600" cy="957238"/>
          </a:xfrm>
        </p:spPr>
        <p:txBody>
          <a:bodyPr/>
          <a:lstStyle>
            <a:defPPr/>
          </a:lstStyle>
          <a:p>
            <a:pPr algn="l"/>
            <a:r>
              <a:rPr lang="en-IN" b="1" i="0">
                <a:solidFill>
                  <a:srgbClr val="24292E"/>
                </a:solidFill>
                <a:effectLst/>
                <a:latin typeface="-apple-system"/>
              </a:rPr>
              <a:t>Message Queues</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 Box 4">
            <a:extLst>
              <a:ext uri="{FF2B5EF4-FFF2-40B4-BE49-F238E27FC236}">
                <a16:creationId xmlns:a16="http://schemas.microsoft.com/office/drawing/2014/main" id="{84A58271-E2F4-40DC-B0FF-6E05A9A8F2E8}"/>
              </a:ext>
            </a:extLst>
          </p:cNvPr>
          <p:cNvSpPr txBox="1">
            <a:spLocks noChangeArrowheads="1"/>
          </p:cNvSpPr>
          <p:nvPr/>
        </p:nvSpPr>
        <p:spPr bwMode="auto">
          <a:xfrm>
            <a:off x="323850" y="981075"/>
            <a:ext cx="8569325" cy="38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Each queue has a structure</a:t>
            </a:r>
          </a:p>
        </p:txBody>
      </p:sp>
      <p:sp>
        <p:nvSpPr>
          <p:cNvPr id="18" name="Text Box 6">
            <a:extLst>
              <a:ext uri="{FF2B5EF4-FFF2-40B4-BE49-F238E27FC236}">
                <a16:creationId xmlns:a16="http://schemas.microsoft.com/office/drawing/2014/main" id="{B9C11C94-761F-4584-B4AA-5F41088D152D}"/>
              </a:ext>
            </a:extLst>
          </p:cNvPr>
          <p:cNvSpPr txBox="1">
            <a:spLocks noChangeArrowheads="1"/>
          </p:cNvSpPr>
          <p:nvPr/>
        </p:nvSpPr>
        <p:spPr bwMode="auto">
          <a:xfrm>
            <a:off x="645318" y="1393416"/>
            <a:ext cx="8105277" cy="376437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800" b="1">
                <a:latin typeface="Courier New" panose="02070309020205020404" pitchFamily="49" charset="0"/>
                <a:ea typeface="돋움" panose="020b0600000101010101" pitchFamily="34" charset="-127"/>
              </a:rPr>
              <a:t>struct msqid_ds { </a:t>
            </a:r>
          </a:p>
          <a:p>
            <a:pPr eaLnBrk="1" hangingPunct="1"/>
            <a:r>
              <a:rPr lang="en-US" altLang="ko-KR" sz="1800" b="1">
                <a:latin typeface="Courier New" panose="02070309020205020404" pitchFamily="49" charset="0"/>
                <a:ea typeface="돋움" panose="020b0600000101010101" pitchFamily="34" charset="-127"/>
              </a:rPr>
              <a:t>  struct ipc_perm msg_perm; </a:t>
            </a:r>
          </a:p>
          <a:p>
            <a:pPr eaLnBrk="1" hangingPunct="1"/>
            <a:r>
              <a:rPr lang="en-US" altLang="ko-KR" sz="1800" b="1">
                <a:latin typeface="Courier New" panose="02070309020205020404" pitchFamily="49" charset="0"/>
                <a:ea typeface="돋움" panose="020b0600000101010101" pitchFamily="34" charset="-127"/>
              </a:rPr>
              <a:t>  struct msg *msg_first; /* ptr to first msg on queue */ </a:t>
            </a:r>
          </a:p>
          <a:p>
            <a:pPr eaLnBrk="1" hangingPunct="1"/>
            <a:r>
              <a:rPr lang="en-US" altLang="ko-KR" sz="1800" b="1">
                <a:latin typeface="Courier New" panose="02070309020205020404" pitchFamily="49" charset="0"/>
                <a:ea typeface="돋움" panose="020b0600000101010101" pitchFamily="34" charset="-127"/>
              </a:rPr>
              <a:t>  struct msg *msg_last;  /* ptr to last msg on queue */ </a:t>
            </a:r>
          </a:p>
          <a:p>
            <a:pPr eaLnBrk="1" hangingPunct="1"/>
            <a:r>
              <a:rPr lang="en-US" altLang="ko-KR" sz="1800" b="1">
                <a:latin typeface="Courier New" panose="02070309020205020404" pitchFamily="49" charset="0"/>
                <a:ea typeface="돋움" panose="020b0600000101010101" pitchFamily="34" charset="-127"/>
              </a:rPr>
              <a:t>  ulong msg_cbytes;      /* current # bytes on queue */ </a:t>
            </a:r>
          </a:p>
          <a:p>
            <a:pPr eaLnBrk="1" hangingPunct="1"/>
            <a:r>
              <a:rPr lang="en-US" altLang="ko-KR" sz="1800" b="1">
                <a:latin typeface="Courier New" panose="02070309020205020404" pitchFamily="49" charset="0"/>
                <a:ea typeface="돋움" panose="020b0600000101010101" pitchFamily="34" charset="-127"/>
              </a:rPr>
              <a:t>  ulong msg_qnum;        /* # msgs on queue */ </a:t>
            </a:r>
          </a:p>
          <a:p>
            <a:pPr eaLnBrk="1" hangingPunct="1"/>
            <a:r>
              <a:rPr lang="en-US" altLang="ko-KR" sz="1800" b="1">
                <a:latin typeface="Courier New" panose="02070309020205020404" pitchFamily="49" charset="0"/>
                <a:ea typeface="돋움" panose="020b0600000101010101" pitchFamily="34" charset="-127"/>
              </a:rPr>
              <a:t>  ulong msg_qbytes;      /* max # bytes on queue */ </a:t>
            </a:r>
          </a:p>
          <a:p>
            <a:pPr eaLnBrk="1" hangingPunct="1"/>
            <a:r>
              <a:rPr lang="en-US" altLang="ko-KR" sz="1800" b="1">
                <a:latin typeface="Courier New" panose="02070309020205020404" pitchFamily="49" charset="0"/>
                <a:ea typeface="돋움" panose="020b0600000101010101" pitchFamily="34" charset="-127"/>
              </a:rPr>
              <a:t>  pid_t msg_lspid;       /* pid of last msgsnd() */ </a:t>
            </a:r>
          </a:p>
          <a:p>
            <a:pPr eaLnBrk="1" hangingPunct="1"/>
            <a:r>
              <a:rPr lang="en-US" altLang="ko-KR" sz="1800" b="1">
                <a:latin typeface="Courier New" panose="02070309020205020404" pitchFamily="49" charset="0"/>
                <a:ea typeface="돋움" panose="020b0600000101010101" pitchFamily="34" charset="-127"/>
              </a:rPr>
              <a:t>  pid_t msg_lrpid;       /* pid of last msgrcv() */ </a:t>
            </a:r>
          </a:p>
          <a:p>
            <a:pPr eaLnBrk="1" hangingPunct="1"/>
            <a:r>
              <a:rPr lang="en-US" altLang="ko-KR" sz="1800" b="1">
                <a:latin typeface="Courier New" panose="02070309020205020404" pitchFamily="49" charset="0"/>
                <a:ea typeface="돋움" panose="020b0600000101010101" pitchFamily="34" charset="-127"/>
              </a:rPr>
              <a:t>  time_t msg_stime;      /* last-msgsnd() time */ </a:t>
            </a:r>
          </a:p>
          <a:p>
            <a:pPr eaLnBrk="1" hangingPunct="1"/>
            <a:r>
              <a:rPr lang="en-US" altLang="ko-KR" sz="1800" b="1">
                <a:latin typeface="Courier New" panose="02070309020205020404" pitchFamily="49" charset="0"/>
                <a:ea typeface="돋움" panose="020b0600000101010101" pitchFamily="34" charset="-127"/>
              </a:rPr>
              <a:t>  time_t msg_rtime;      /* last-msgrcv() time */ </a:t>
            </a:r>
          </a:p>
          <a:p>
            <a:pPr eaLnBrk="1" hangingPunct="1"/>
            <a:r>
              <a:rPr lang="en-US" altLang="ko-KR" sz="1800" b="1">
                <a:latin typeface="Courier New" panose="02070309020205020404" pitchFamily="49" charset="0"/>
                <a:ea typeface="돋움" panose="020b0600000101010101" pitchFamily="34" charset="-127"/>
              </a:rPr>
              <a:t>  time_t msg_ctime;      /* last-change time */ </a:t>
            </a:r>
          </a:p>
          <a:p>
            <a:pPr eaLnBrk="1" hangingPunct="1"/>
            <a:r>
              <a:rPr lang="en-US" altLang="ko-KR" sz="1800" b="1">
                <a:latin typeface="Courier New" panose="02070309020205020404" pitchFamily="49" charset="0"/>
                <a:ea typeface="돋움" panose="020b0600000101010101" pitchFamily="34" charset="-127"/>
              </a:rPr>
              <a:t>};</a:t>
            </a:r>
          </a:p>
        </p:txBody>
      </p:sp>
      <p:sp>
        <p:nvSpPr>
          <p:cNvPr id="20" name="Text Box 7">
            <a:extLst>
              <a:ext uri="{FF2B5EF4-FFF2-40B4-BE49-F238E27FC236}">
                <a16:creationId xmlns:a16="http://schemas.microsoft.com/office/drawing/2014/main" id="{BE2A0760-F84D-4D07-80B0-DC0A4F38B7C8}"/>
              </a:ext>
            </a:extLst>
          </p:cNvPr>
          <p:cNvSpPr txBox="1">
            <a:spLocks noChangeArrowheads="1"/>
          </p:cNvSpPr>
          <p:nvPr/>
        </p:nvSpPr>
        <p:spPr bwMode="auto">
          <a:xfrm>
            <a:off x="323850" y="5157788"/>
            <a:ext cx="8569325" cy="78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We can get the structure using msgctl() function.</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Actually, however, we don’t need to know the structure in detail.</a:t>
            </a:r>
          </a:p>
        </p:txBody>
      </p:sp>
    </p:spTree>
    <p:extLst>
      <p:ext uri="{BB962C8B-B14F-4D97-AF65-F5344CB8AC3E}">
        <p14:creationId xmlns:p14="http://schemas.microsoft.com/office/powerpoint/2010/main" val="1615315981"/>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Syntax of </a:t>
            </a:r>
            <a:r>
              <a:rPr lang="en-IN" b="1" i="1" err="1">
                <a:solidFill>
                  <a:srgbClr val="24292E"/>
                </a:solidFill>
                <a:effectLst/>
                <a:latin typeface="-apple-system"/>
              </a:rPr>
              <a:t>msgget</a:t>
            </a:r>
            <a:r>
              <a:rPr lang="en-IN" b="1" i="0">
                <a:solidFill>
                  <a:srgbClr val="24292E"/>
                </a:solidFill>
                <a:effectLst/>
                <a:latin typeface="-apple-system"/>
              </a:rPr>
              <a:t>:</a:t>
            </a:r>
          </a:p>
        </p:txBody>
      </p:sp>
      <p:sp>
        <p:nvSpPr>
          <p:cNvPr id="3" name="Content Placeholder 2"/>
          <p:cNvSpPr>
            <a:spLocks noGrp="1"/>
          </p:cNvSpPr>
          <p:nvPr>
            <p:ph idx="1"/>
          </p:nvPr>
        </p:nvSpPr>
        <p:spPr>
          <a:xfrm>
            <a:off x="690390" y="1322364"/>
            <a:ext cx="10515600" cy="4643585"/>
          </a:xfrm>
        </p:spPr>
        <p:txBody>
          <a:bodyPr>
            <a:normAutofit fontScale="92500" lnSpcReduction="10000"/>
          </a:bodyPr>
          <a:lstStyle>
            <a:defPPr/>
          </a:lstStyle>
          <a:p>
            <a:pPr marL="0" indent="0">
              <a:buNone/>
            </a:pPr>
            <a:r>
              <a:rPr lang="en-US" b="1" i="0" err="1">
                <a:solidFill>
                  <a:srgbClr val="24292E"/>
                </a:solidFill>
                <a:effectLst/>
                <a:latin typeface="-apple-system"/>
              </a:rPr>
              <a:t>msgqid = msgget(key, flag);</a:t>
            </a:r>
          </a:p>
          <a:p>
            <a:pPr marL="0" indent="0">
              <a:buNone/>
            </a:pPr>
            <a:r>
              <a:rPr lang="en-US" b="0" i="0">
                <a:solidFill>
                  <a:srgbClr val="24292E"/>
                </a:solidFill>
                <a:effectLst/>
                <a:latin typeface="-apple-system"/>
              </a:rPr>
              <a:t>where msgqid is the descriptor returned by the call, and key and flag have the semantics described above for the general "get" calls. The kernel stores messages on a linked list (queue) per descriptor, and it uses msgqid as an index into an array of message queue headers. The queue structure contains the following fields, in addition to the common fields:</a:t>
            </a:r>
          </a:p>
          <a:p>
            <a:r>
              <a:rPr lang="en-US" b="0" i="0">
                <a:solidFill>
                  <a:srgbClr val="24292E"/>
                </a:solidFill>
                <a:effectLst/>
                <a:latin typeface="-apple-system"/>
              </a:rPr>
              <a:t>Pointers to the first and last messages on a linked list.</a:t>
            </a:r>
          </a:p>
          <a:p>
            <a:r>
              <a:rPr lang="en-US" b="0" i="0">
                <a:solidFill>
                  <a:srgbClr val="24292E"/>
                </a:solidFill>
                <a:effectLst/>
                <a:latin typeface="-apple-system"/>
              </a:rPr>
              <a:t>The number of messages and total number of data bytes on the linked list.</a:t>
            </a:r>
          </a:p>
          <a:p>
            <a:r>
              <a:rPr lang="en-US" b="0" i="0">
                <a:solidFill>
                  <a:srgbClr val="24292E"/>
                </a:solidFill>
                <a:effectLst/>
                <a:latin typeface="-apple-system"/>
              </a:rPr>
              <a:t>The maximum number of bytes of data that can be on the linked list.</a:t>
            </a:r>
          </a:p>
          <a:p>
            <a:r>
              <a:rPr lang="en-US" b="0" i="0">
                <a:solidFill>
                  <a:srgbClr val="24292E"/>
                </a:solidFill>
                <a:effectLst/>
                <a:latin typeface="-apple-system"/>
              </a:rPr>
              <a:t>The process IDs of the last processes to send and receive messages.</a:t>
            </a:r>
          </a:p>
          <a:p>
            <a:r>
              <a:rPr lang="en-US" b="0" i="0">
                <a:solidFill>
                  <a:srgbClr val="24292E"/>
                </a:solidFill>
                <a:effectLst/>
                <a:latin typeface="-apple-system"/>
              </a:rPr>
              <a:t>Time stamps of the last msgsnd, msgrcv, and msgctl operations.</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Tree>
    <p:extLst>
      <p:ext uri="{BB962C8B-B14F-4D97-AF65-F5344CB8AC3E}">
        <p14:creationId xmlns:p14="http://schemas.microsoft.com/office/powerpoint/2010/main" val="1889356019"/>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Syntax of </a:t>
            </a:r>
            <a:r>
              <a:rPr lang="en-IN" b="1" i="1" err="1">
                <a:solidFill>
                  <a:srgbClr val="24292E"/>
                </a:solidFill>
                <a:effectLst/>
                <a:latin typeface="-apple-system"/>
              </a:rPr>
              <a:t>msgget</a:t>
            </a:r>
            <a:r>
              <a:rPr lang="en-IN" b="1" i="0">
                <a:solidFill>
                  <a:srgbClr val="24292E"/>
                </a:solidFill>
                <a:effectLst/>
                <a:latin typeface="-apple-system"/>
              </a:rPr>
              <a:t>:</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 Box 6">
            <a:extLst>
              <a:ext uri="{FF2B5EF4-FFF2-40B4-BE49-F238E27FC236}">
                <a16:creationId xmlns:a16="http://schemas.microsoft.com/office/drawing/2014/main" id="{DFAAB917-77AB-420E-97B5-830BF45FD57C}"/>
              </a:ext>
            </a:extLst>
          </p:cNvPr>
          <p:cNvSpPr txBox="1">
            <a:spLocks noChangeArrowheads="1"/>
          </p:cNvSpPr>
          <p:nvPr/>
        </p:nvSpPr>
        <p:spPr bwMode="auto">
          <a:xfrm>
            <a:off x="760044" y="1394288"/>
            <a:ext cx="9585435" cy="19389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2000" b="1">
                <a:latin typeface="Courier New" panose="02070309020205020404" pitchFamily="49" charset="0"/>
                <a:ea typeface="돋움" panose="020b0600000101010101" pitchFamily="34" charset="-127"/>
              </a:rPr>
              <a:t>#include &lt;sys/types.h&gt; </a:t>
            </a:r>
          </a:p>
          <a:p>
            <a:pPr eaLnBrk="1" hangingPunct="1"/>
            <a:r>
              <a:rPr lang="en-US" altLang="ko-KR" sz="2000" b="1">
                <a:latin typeface="Courier New" panose="02070309020205020404" pitchFamily="49" charset="0"/>
                <a:ea typeface="돋움" panose="020b0600000101010101" pitchFamily="34" charset="-127"/>
              </a:rPr>
              <a:t>#include &lt;sys/ipc.h&gt; </a:t>
            </a:r>
          </a:p>
          <a:p>
            <a:pPr eaLnBrk="1" hangingPunct="1"/>
            <a:r>
              <a:rPr lang="en-US" altLang="ko-KR" sz="2000" b="1">
                <a:latin typeface="Courier New" panose="02070309020205020404" pitchFamily="49" charset="0"/>
                <a:ea typeface="돋움" panose="020b0600000101010101" pitchFamily="34" charset="-127"/>
              </a:rPr>
              <a:t>#include &lt;sys/msg.h&gt; </a:t>
            </a:r>
          </a:p>
          <a:p>
            <a:pPr eaLnBrk="1" hangingPunct="1"/>
            <a:endParaRPr lang="en-US" altLang="ko-KR" sz="2000" b="1">
              <a:latin typeface="Courier New" panose="02070309020205020404" pitchFamily="49" charset="0"/>
              <a:ea typeface="돋움" panose="020b0600000101010101" pitchFamily="34" charset="-127"/>
            </a:endParaRPr>
          </a:p>
          <a:p>
            <a:pPr eaLnBrk="1" hangingPunct="1"/>
            <a:r>
              <a:rPr lang="en-US" altLang="ko-KR" sz="2000" b="1">
                <a:latin typeface="Courier New" panose="02070309020205020404" pitchFamily="49" charset="0"/>
                <a:ea typeface="돋움" panose="020b0600000101010101" pitchFamily="34" charset="-127"/>
              </a:rPr>
              <a:t>int msgget(key_t key, int flag); </a:t>
            </a:r>
          </a:p>
          <a:p>
            <a:pPr eaLnBrk="1" hangingPunct="1"/>
            <a:r>
              <a:rPr lang="en-US" altLang="ko-KR" sz="2000" b="1">
                <a:latin typeface="Courier New" panose="02070309020205020404" pitchFamily="49" charset="0"/>
                <a:ea typeface="돋움" panose="020b0600000101010101" pitchFamily="34" charset="-127"/>
              </a:rPr>
              <a:t>                     Returns: msg queue ID if OK, -1 on error</a:t>
            </a:r>
          </a:p>
        </p:txBody>
      </p:sp>
      <p:sp>
        <p:nvSpPr>
          <p:cNvPr id="18" name="Text Box 7">
            <a:extLst>
              <a:ext uri="{FF2B5EF4-FFF2-40B4-BE49-F238E27FC236}">
                <a16:creationId xmlns:a16="http://schemas.microsoft.com/office/drawing/2014/main" id="{C12976D0-21CC-4B2C-BF59-2DF4A4FC54E6}"/>
              </a:ext>
            </a:extLst>
          </p:cNvPr>
          <p:cNvSpPr txBox="1">
            <a:spLocks noChangeArrowheads="1"/>
          </p:cNvSpPr>
          <p:nvPr/>
        </p:nvSpPr>
        <p:spPr bwMode="auto">
          <a:xfrm>
            <a:off x="611188" y="3686442"/>
            <a:ext cx="8569325" cy="157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Create new or open existing queue</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flag  : ipc_perm.mode</a:t>
            </a:r>
            <a:endParaRPr lang="en-US" altLang="ko-KR" sz="2000">
              <a:ea typeface="HY헤드라인M" pitchFamily="18" charset="-127"/>
            </a:endParaRP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Example</a:t>
            </a:r>
          </a:p>
          <a:p>
            <a:pPr eaLnBrk="1" hangingPunct="1">
              <a:lnSpc>
                <a:spcPct val="110000"/>
              </a:lnSpc>
              <a:spcAft>
                <a:spcPct val="20000"/>
              </a:spcAft>
              <a:buFont typeface="Wingdings" pitchFamily="2" charset="2"/>
              <a:buNone/>
            </a:pPr>
            <a:r>
              <a:rPr lang="en-US" altLang="ko-KR" b="1">
                <a:latin typeface="Courier New" panose="02070309020205020404" pitchFamily="49" charset="0"/>
              </a:rPr>
              <a:t>	</a:t>
            </a:r>
            <a:r>
              <a:rPr lang="en-US" altLang="ko-KR" sz="1800" b="1" err="1">
                <a:latin typeface="Courier New" panose="02070309020205020404" pitchFamily="49" charset="0"/>
              </a:rPr>
              <a:t>msg_qid = msgget(DEFINED_KEY, IPC_CREAT | 0666);</a:t>
            </a:r>
            <a:endParaRPr lang="en-US" altLang="ko-KR" b="1">
              <a:latin typeface="Courier New" panose="02070309020205020404" pitchFamily="49" charset="0"/>
            </a:endParaRPr>
          </a:p>
        </p:txBody>
      </p:sp>
    </p:spTree>
    <p:extLst>
      <p:ext uri="{BB962C8B-B14F-4D97-AF65-F5344CB8AC3E}">
        <p14:creationId xmlns:p14="http://schemas.microsoft.com/office/powerpoint/2010/main" val="1017340573"/>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838200" y="365126"/>
            <a:ext cx="10515600" cy="957238"/>
          </a:xfrm>
        </p:spPr>
        <p:txBody>
          <a:bodyPr/>
          <a:lstStyle>
            <a:defPPr/>
          </a:lstStyle>
          <a:p>
            <a:pPr algn="l"/>
            <a:r>
              <a:rPr lang="en-IN" b="1" i="0">
                <a:solidFill>
                  <a:srgbClr val="24292E"/>
                </a:solidFill>
                <a:effectLst/>
                <a:latin typeface="-apple-system"/>
              </a:rPr>
              <a:t>Syntax of </a:t>
            </a:r>
            <a:r>
              <a:rPr lang="en-IN" b="1" i="1" err="1">
                <a:solidFill>
                  <a:srgbClr val="24292E"/>
                </a:solidFill>
                <a:effectLst/>
                <a:latin typeface="-apple-system"/>
              </a:rPr>
              <a:t>msgsnd</a:t>
            </a:r>
            <a:r>
              <a:rPr lang="en-IN" b="1" i="0">
                <a:solidFill>
                  <a:srgbClr val="24292E"/>
                </a:solidFill>
                <a:effectLst/>
                <a:latin typeface="-apple-system"/>
              </a:rPr>
              <a:t>:</a:t>
            </a:r>
          </a:p>
        </p:txBody>
      </p:sp>
      <p:sp>
        <p:nvSpPr>
          <p:cNvPr id="3" name="Content Placeholder 2"/>
          <p:cNvSpPr>
            <a:spLocks noGrp="1"/>
          </p:cNvSpPr>
          <p:nvPr>
            <p:ph idx="1"/>
          </p:nvPr>
        </p:nvSpPr>
        <p:spPr>
          <a:xfrm>
            <a:off x="690391" y="1322364"/>
            <a:ext cx="4350488" cy="4643585"/>
          </a:xfrm>
        </p:spPr>
        <p:txBody>
          <a:bodyPr>
            <a:normAutofit/>
          </a:bodyPr>
          <a:lstStyle>
            <a:defPPr/>
          </a:lstStyle>
          <a:p>
            <a:pPr marL="0" indent="0">
              <a:buNone/>
            </a:pPr>
            <a:r>
              <a:rPr lang="en-US" b="0" i="0" err="1">
                <a:solidFill>
                  <a:srgbClr val="24292E"/>
                </a:solidFill>
                <a:effectLst/>
                <a:latin typeface="-apple-system"/>
              </a:rPr>
              <a:t>msgsnd(msgqid, msg, count, flag);</a:t>
            </a:r>
          </a:p>
          <a:p>
            <a:pPr marL="0" indent="0">
              <a:buNone/>
            </a:pPr>
            <a:r>
              <a:rPr lang="en-US" b="0" i="0">
                <a:solidFill>
                  <a:srgbClr val="24292E"/>
                </a:solidFill>
                <a:effectLst/>
                <a:latin typeface="-apple-system"/>
              </a:rPr>
              <a:t>flag describes the action the kernel should take if it runs out of internal buffer space. The algorithm is given below:</a:t>
            </a:r>
          </a:p>
          <a:p>
            <a:pPr marL="0" indent="0">
              <a:buNone/>
            </a:pPr>
            <a:endParaRPr lang="en-US" b="0"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6" name="TextBox 15">
            <a:extLst>
              <a:ext uri="{FF2B5EF4-FFF2-40B4-BE49-F238E27FC236}">
                <a16:creationId xmlns:a16="http://schemas.microsoft.com/office/drawing/2014/main" id="{390AE414-FF9A-42D5-8EBD-C30BA7C2E41E}"/>
              </a:ext>
            </a:extLst>
          </p:cNvPr>
          <p:cNvSpPr txBox="1"/>
          <p:nvPr/>
        </p:nvSpPr>
        <p:spPr>
          <a:xfrm>
            <a:off x="5445748" y="580932"/>
            <a:ext cx="6658117" cy="5909310"/>
          </a:xfrm>
          <a:prstGeom prst="rect">
            <a:avLst/>
          </a:prstGeom>
          <a:noFill/>
        </p:spPr>
        <p:txBody>
          <a:bodyPr wrap="square">
            <a:spAutoFit/>
          </a:bodyPr>
          <a:lstStyle>
            <a:defPPr>
              <a:defRPr lang="en-US"/>
            </a:defPPr>
          </a:lstStyle>
          <a:p>
            <a:pPr/>
            <a:r>
              <a:rPr lang="en-IN"/>
              <a:t>/*  </a:t>
            </a:r>
            <a:r>
              <a:rPr lang="en-IN" b="1"/>
              <a:t>Algorithm: msgsnd</a:t>
            </a:r>
            <a:endParaRPr lang="en-IN" b="1"/>
          </a:p>
          <a:p>
            <a:pPr/>
            <a:r>
              <a:rPr lang="en-IN"/>
              <a:t> *  Input: message queue descriptor</a:t>
            </a:r>
          </a:p>
          <a:p>
            <a:pPr/>
            <a:r>
              <a:rPr lang="en-IN"/>
              <a:t> *         address of message structure</a:t>
            </a:r>
          </a:p>
          <a:p>
            <a:pPr/>
            <a:r>
              <a:rPr lang="en-IN"/>
              <a:t> *         size of message</a:t>
            </a:r>
          </a:p>
          <a:p>
            <a:pPr/>
            <a:r>
              <a:rPr lang="en-IN"/>
              <a:t> *         flags</a:t>
            </a:r>
          </a:p>
          <a:p>
            <a:pPr/>
            <a:r>
              <a:rPr lang="en-IN"/>
              <a:t> *  Output: number of bytes send</a:t>
            </a:r>
          </a:p>
          <a:p>
            <a:pPr/>
            <a:r>
              <a:rPr lang="en-IN"/>
              <a:t> */</a:t>
            </a:r>
          </a:p>
          <a:p>
            <a:pPr/>
            <a:r>
              <a:rPr lang="en-IN"/>
              <a:t>{	check legality of descriptor, permissions;</a:t>
            </a:r>
          </a:p>
          <a:p>
            <a:pPr/>
            <a:r>
              <a:rPr lang="en-IN"/>
              <a:t>	while (not enough space to store message)</a:t>
            </a:r>
          </a:p>
          <a:p>
            <a:pPr/>
            <a:r>
              <a:rPr lang="en-IN"/>
              <a:t>	{</a:t>
            </a:r>
          </a:p>
          <a:p>
            <a:pPr/>
            <a:r>
              <a:rPr lang="en-IN"/>
              <a:t>		if (flags specify not to wait)</a:t>
            </a:r>
          </a:p>
          <a:p>
            <a:pPr/>
            <a:r>
              <a:rPr lang="en-IN"/>
              <a:t>			return;</a:t>
            </a:r>
          </a:p>
          <a:p>
            <a:pPr/>
            <a:r>
              <a:rPr lang="en-IN"/>
              <a:t>		sleep(event: enough space is available);</a:t>
            </a:r>
          </a:p>
          <a:p>
            <a:pPr/>
            <a:r>
              <a:rPr lang="en-IN"/>
              <a:t>	}</a:t>
            </a:r>
          </a:p>
          <a:p>
            <a:pPr/>
            <a:r>
              <a:rPr lang="en-IN"/>
              <a:t>	get message header;</a:t>
            </a:r>
          </a:p>
          <a:p>
            <a:pPr/>
            <a:r>
              <a:rPr lang="en-IN"/>
              <a:t>	read message text from user space to kernel;</a:t>
            </a:r>
          </a:p>
          <a:p>
            <a:pPr/>
            <a:r>
              <a:rPr lang="en-IN"/>
              <a:t>	adjust data structures: enqueue message header,</a:t>
            </a:r>
          </a:p>
          <a:p>
            <a:pPr/>
            <a:r>
              <a:rPr lang="en-IN"/>
              <a:t>		message header points to data, counts,</a:t>
            </a:r>
          </a:p>
          <a:p>
            <a:pPr/>
            <a:r>
              <a:rPr lang="en-IN"/>
              <a:t>		time stamps, process ID;</a:t>
            </a:r>
          </a:p>
          <a:p>
            <a:pPr/>
            <a:r>
              <a:rPr lang="en-IN"/>
              <a:t>	wakeup all processes waiting to read message from queue;</a:t>
            </a:r>
          </a:p>
          <a:p>
            <a:pPr/>
            <a:r>
              <a:rPr lang="en-IN"/>
              <a:t>}</a:t>
            </a:r>
          </a:p>
        </p:txBody>
      </p:sp>
    </p:spTree>
    <p:extLst>
      <p:ext uri="{BB962C8B-B14F-4D97-AF65-F5344CB8AC3E}">
        <p14:creationId xmlns:p14="http://schemas.microsoft.com/office/powerpoint/2010/main" val="205083567"/>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45481" y="120690"/>
            <a:ext cx="11214959" cy="957238"/>
          </a:xfrm>
        </p:spPr>
        <p:txBody>
          <a:bodyPr>
            <a:normAutofit fontScale="90000"/>
          </a:bodyPr>
          <a:lstStyle>
            <a:defPPr/>
          </a:lstStyle>
          <a:p>
            <a:pPr algn="l"/>
            <a:r>
              <a:rPr lang="en-US" b="1" i="0">
                <a:solidFill>
                  <a:srgbClr val="24292E"/>
                </a:solidFill>
                <a:effectLst/>
                <a:latin typeface="-apple-system"/>
              </a:rPr>
              <a:t>The diagram shows the structure of message queues:</a:t>
            </a:r>
            <a:endParaRPr lang="en-IN" b="1" i="0">
              <a:solidFill>
                <a:srgbClr val="24292E"/>
              </a:solidFill>
              <a:effectLst/>
              <a:latin typeface="-apple-system"/>
            </a:endParaRP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pic>
        <p:nvPicPr>
          <p:cNvPr id="4098" name="Picture 2" descr="Message queues">
            <a:extLst>
              <a:ext uri="{FF2B5EF4-FFF2-40B4-BE49-F238E27FC236}">
                <a16:creationId xmlns:a16="http://schemas.microsoft.com/office/drawing/2014/main" id="{4C10D45F-79FE-49F6-A5BA-7BDFF65AE0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9560" y="846342"/>
            <a:ext cx="5726799" cy="552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908972"/>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4" name="Rectangle 3">
            <a:extLst>
              <a:ext uri="{FF2B5EF4-FFF2-40B4-BE49-F238E27FC236}">
                <a16:creationId xmlns:a16="http://schemas.microsoft.com/office/drawing/2014/main" id="{6DA479D1-F4D3-4DDE-8FDF-A937B06FCE85}"/>
              </a:ext>
            </a:extLst>
          </p:cNvPr>
          <p:cNvSpPr>
            <a:spLocks noChangeArrowheads="1"/>
          </p:cNvSpPr>
          <p:nvPr/>
        </p:nvSpPr>
        <p:spPr bwMode="auto">
          <a:xfrm>
            <a:off x="1163638" y="328613"/>
            <a:ext cx="4908550" cy="769441"/>
          </a:xfrm>
          <a:prstGeom prst="rect">
            <a:avLst/>
          </a:prstGeom>
          <a:noFill/>
          <a:ln w="9525">
            <a:noFill/>
            <a:miter lim="800000"/>
          </a:ln>
          <a:effectLst/>
        </p:spPr>
        <p:txBody>
          <a:bodyPr>
            <a:spAutoFit/>
          </a:bodyPr>
          <a:lstStyle>
            <a:defPPr>
              <a:defRPr lang="en-US"/>
            </a:defPPr>
          </a:lstStyle>
          <a:p>
            <a:pPr>
              <a:buFont typeface="Wingdings" pitchFamily="2" charset="2"/>
              <a:buNone/>
              <a:defRPr/>
            </a:pPr>
            <a:r>
              <a:rPr lang="en-US" altLang="ko-KR" sz="4400" b="1" err="1">
                <a:solidFill>
                  <a:srgbClr val="24292E"/>
                </a:solidFill>
                <a:latin typeface="-apple-system"/>
                <a:ea typeface="+mj-ea"/>
                <a:cs typeface="+mj-cs"/>
              </a:rPr>
              <a:t>msgsnd()</a:t>
            </a:r>
          </a:p>
        </p:txBody>
      </p:sp>
      <p:sp>
        <p:nvSpPr>
          <p:cNvPr id="16" name="Text Box 5">
            <a:extLst>
              <a:ext uri="{FF2B5EF4-FFF2-40B4-BE49-F238E27FC236}">
                <a16:creationId xmlns:a16="http://schemas.microsoft.com/office/drawing/2014/main" id="{894D7A77-52F7-44A6-8FBC-E34410BFA1DE}"/>
              </a:ext>
            </a:extLst>
          </p:cNvPr>
          <p:cNvSpPr txBox="1">
            <a:spLocks noChangeArrowheads="1"/>
          </p:cNvSpPr>
          <p:nvPr/>
        </p:nvSpPr>
        <p:spPr bwMode="auto">
          <a:xfrm>
            <a:off x="611188" y="1052513"/>
            <a:ext cx="9308989" cy="175432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800" b="1">
                <a:latin typeface="Courier New" panose="02070309020205020404" pitchFamily="49" charset="0"/>
                <a:ea typeface="돋움" panose="020b0600000101010101" pitchFamily="34" charset="-127"/>
              </a:rPr>
              <a:t>#include &lt;sys/types.h&gt; </a:t>
            </a:r>
          </a:p>
          <a:p>
            <a:pPr eaLnBrk="1" hangingPunct="1"/>
            <a:r>
              <a:rPr lang="en-US" altLang="ko-KR" sz="1800" b="1">
                <a:latin typeface="Courier New" panose="02070309020205020404" pitchFamily="49" charset="0"/>
                <a:ea typeface="돋움" panose="020b0600000101010101" pitchFamily="34" charset="-127"/>
              </a:rPr>
              <a:t>#include &lt;sys/ipc.h&gt; </a:t>
            </a:r>
          </a:p>
          <a:p>
            <a:pPr eaLnBrk="1" hangingPunct="1"/>
            <a:r>
              <a:rPr lang="en-US" altLang="ko-KR" sz="1800" b="1">
                <a:latin typeface="Courier New" panose="02070309020205020404" pitchFamily="49" charset="0"/>
                <a:ea typeface="돋움" panose="020b0600000101010101" pitchFamily="34" charset="-127"/>
              </a:rPr>
              <a:t>#include &lt;sys/msg.h&gt; </a:t>
            </a:r>
          </a:p>
          <a:p>
            <a:pPr eaLnBrk="1" hangingPunct="1"/>
            <a:endParaRPr lang="en-US" altLang="ko-KR" sz="1800" b="1">
              <a:latin typeface="Courier New" panose="02070309020205020404" pitchFamily="49" charset="0"/>
              <a:ea typeface="돋움" panose="020b0600000101010101" pitchFamily="34" charset="-127"/>
            </a:endParaRPr>
          </a:p>
          <a:p>
            <a:pPr eaLnBrk="1" hangingPunct="1"/>
            <a:r>
              <a:rPr lang="en-US" altLang="ko-KR" sz="1800" b="1">
                <a:latin typeface="Courier New" panose="02070309020205020404" pitchFamily="49" charset="0"/>
                <a:ea typeface="돋움" panose="020b0600000101010101" pitchFamily="34" charset="-127"/>
              </a:rPr>
              <a:t>int msgsnd(int msqid, const void *ptr, size_t nbytes, int flag); </a:t>
            </a:r>
          </a:p>
          <a:p>
            <a:pPr eaLnBrk="1" hangingPunct="1"/>
            <a:r>
              <a:rPr lang="en-US" altLang="ko-KR" sz="1800" b="1">
                <a:latin typeface="Courier New" panose="02070309020205020404" pitchFamily="49" charset="0"/>
                <a:ea typeface="돋움" panose="020b0600000101010101" pitchFamily="34" charset="-127"/>
              </a:rPr>
              <a:t>                              Returns: 0 if OK, -1 on error</a:t>
            </a:r>
          </a:p>
        </p:txBody>
      </p:sp>
      <p:sp>
        <p:nvSpPr>
          <p:cNvPr id="18" name="Text Box 6">
            <a:extLst>
              <a:ext uri="{FF2B5EF4-FFF2-40B4-BE49-F238E27FC236}">
                <a16:creationId xmlns:a16="http://schemas.microsoft.com/office/drawing/2014/main" id="{67680AD5-635A-414E-B5EA-E43AFF0AD5A0}"/>
              </a:ext>
            </a:extLst>
          </p:cNvPr>
          <p:cNvSpPr txBox="1">
            <a:spLocks noChangeArrowheads="1"/>
          </p:cNvSpPr>
          <p:nvPr/>
        </p:nvSpPr>
        <p:spPr bwMode="auto">
          <a:xfrm>
            <a:off x="323850" y="2781300"/>
            <a:ext cx="9840876" cy="186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530225" indent="-236538"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342900" indent="-342900" eaLnBrk="1" hangingPunct="1">
              <a:lnSpc>
                <a:spcPct val="110000"/>
              </a:lnSpc>
              <a:spcAft>
                <a:spcPct val="20000"/>
              </a:spcAft>
              <a:buFont typeface="Arial" pitchFamily="34" charset="0"/>
              <a:buChar char="•"/>
            </a:pPr>
            <a:r>
              <a:rPr lang="en-US" altLang="ko-KR" sz="2000" err="1">
                <a:ea typeface="HY헤드라인M" pitchFamily="18" charset="-127"/>
              </a:rPr>
              <a:t>msgsnd() places a message at the end of the queue.</a:t>
            </a:r>
          </a:p>
          <a:p>
            <a:pPr marL="579437" lvl="1" indent="-285750" eaLnBrk="1" hangingPunct="1">
              <a:lnSpc>
                <a:spcPct val="110000"/>
              </a:lnSpc>
              <a:spcAft>
                <a:spcPct val="20000"/>
              </a:spcAft>
              <a:buClr>
                <a:schemeClr val="tx1"/>
              </a:buClr>
              <a:buFont typeface="Courier New" panose="02070309020205020404" pitchFamily="49" charset="0"/>
              <a:buChar char="o"/>
            </a:pPr>
            <a:r>
              <a:rPr lang="en-US" altLang="ko-KR" sz="1800" err="1">
                <a:ea typeface="HY헤드라인M" pitchFamily="18" charset="-127"/>
              </a:rPr>
              <a:t>ptr: pointer that points to a message</a:t>
            </a:r>
          </a:p>
          <a:p>
            <a:pPr marL="579437" lvl="1" indent="-285750" eaLnBrk="1" hangingPunct="1">
              <a:lnSpc>
                <a:spcPct val="110000"/>
              </a:lnSpc>
              <a:spcAft>
                <a:spcPct val="20000"/>
              </a:spcAft>
              <a:buClr>
                <a:schemeClr val="tx1"/>
              </a:buClr>
              <a:buFont typeface="Courier New" panose="02070309020205020404" pitchFamily="49" charset="0"/>
              <a:buChar char="o"/>
            </a:pPr>
            <a:r>
              <a:rPr lang="en-US" altLang="ko-KR" sz="1800" err="1">
                <a:ea typeface="HY헤드라인M" pitchFamily="18" charset="-127"/>
              </a:rPr>
              <a:t>nbytes: length of message data</a:t>
            </a:r>
          </a:p>
          <a:p>
            <a:pPr marL="579437" lvl="1" indent="-285750" eaLnBrk="1" hangingPunct="1">
              <a:lnSpc>
                <a:spcPct val="110000"/>
              </a:lnSpc>
              <a:spcAft>
                <a:spcPct val="20000"/>
              </a:spcAft>
              <a:buClr>
                <a:schemeClr val="tx1"/>
              </a:buClr>
              <a:buFont typeface="Courier New" panose="02070309020205020404" pitchFamily="49" charset="0"/>
              <a:buChar char="o"/>
            </a:pPr>
            <a:r>
              <a:rPr lang="en-US" altLang="ko-KR" sz="1800">
                <a:ea typeface="HY헤드라인M" pitchFamily="18" charset="-127"/>
              </a:rPr>
              <a:t>if flag = IPC_NOWAIT: IPC_NOWAIT is similar to the nonblocking I/O flag for file I/O. </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Structure of messages </a:t>
            </a:r>
          </a:p>
        </p:txBody>
      </p:sp>
      <p:sp>
        <p:nvSpPr>
          <p:cNvPr id="20" name="Text Box 7">
            <a:extLst>
              <a:ext uri="{FF2B5EF4-FFF2-40B4-BE49-F238E27FC236}">
                <a16:creationId xmlns:a16="http://schemas.microsoft.com/office/drawing/2014/main" id="{A563CC9D-60DF-46B7-9CB7-5A4190446A02}"/>
              </a:ext>
            </a:extLst>
          </p:cNvPr>
          <p:cNvSpPr txBox="1">
            <a:spLocks noChangeArrowheads="1"/>
          </p:cNvSpPr>
          <p:nvPr/>
        </p:nvSpPr>
        <p:spPr bwMode="auto">
          <a:xfrm>
            <a:off x="611187" y="4914653"/>
            <a:ext cx="9170766" cy="120015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800" b="1">
                <a:latin typeface="Courier New" panose="02070309020205020404" pitchFamily="49" charset="0"/>
                <a:ea typeface="돋움" panose="020b0600000101010101" pitchFamily="34" charset="-127"/>
              </a:rPr>
              <a:t>struct mymesg {</a:t>
            </a:r>
          </a:p>
          <a:p>
            <a:pPr eaLnBrk="1" hangingPunct="1"/>
            <a:r>
              <a:rPr lang="en-US" altLang="ko-KR" sz="1800" b="1">
                <a:latin typeface="Courier New" panose="02070309020205020404" pitchFamily="49" charset="0"/>
                <a:ea typeface="돋움" panose="020b0600000101010101" pitchFamily="34" charset="-127"/>
              </a:rPr>
              <a:t>  long mtype;         /* positive message type */</a:t>
            </a:r>
          </a:p>
          <a:p>
            <a:pPr eaLnBrk="1" hangingPunct="1"/>
            <a:r>
              <a:rPr lang="en-US" altLang="ko-KR" sz="1800" b="1">
                <a:latin typeface="Courier New" panose="02070309020205020404" pitchFamily="49" charset="0"/>
                <a:ea typeface="돋움" panose="020b0600000101010101" pitchFamily="34" charset="-127"/>
              </a:rPr>
              <a:t>  char mtext[512];    /* message data, of length nbytes */</a:t>
            </a:r>
          </a:p>
          <a:p>
            <a:pPr eaLnBrk="1" hangingPunct="1"/>
            <a:r>
              <a:rPr lang="en-US" altLang="ko-KR" sz="1800" b="1">
                <a:latin typeface="Courier New" panose="02070309020205020404" pitchFamily="49" charset="0"/>
                <a:ea typeface="돋움" panose="020b0600000101010101" pitchFamily="34" charset="-127"/>
              </a:rPr>
              <a:t>};</a:t>
            </a:r>
          </a:p>
        </p:txBody>
      </p:sp>
    </p:spTree>
    <p:extLst>
      <p:ext uri="{BB962C8B-B14F-4D97-AF65-F5344CB8AC3E}">
        <p14:creationId xmlns:p14="http://schemas.microsoft.com/office/powerpoint/2010/main" val="3563968998"/>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p:cNvSpPr>
            <a:spLocks noGrp="1"/>
          </p:cNvSpPr>
          <p:nvPr>
            <p:ph type="title"/>
          </p:nvPr>
        </p:nvSpPr>
        <p:spPr>
          <a:xfrm>
            <a:off x="118498" y="365126"/>
            <a:ext cx="10515600" cy="957238"/>
          </a:xfrm>
        </p:spPr>
        <p:txBody>
          <a:bodyPr/>
          <a:lstStyle>
            <a:defPPr/>
          </a:lstStyle>
          <a:p>
            <a:pPr algn="l"/>
            <a:r>
              <a:rPr lang="en-IN" b="1" i="0">
                <a:solidFill>
                  <a:srgbClr val="24292E"/>
                </a:solidFill>
                <a:effectLst/>
                <a:latin typeface="-apple-system"/>
              </a:rPr>
              <a:t>Syntax for </a:t>
            </a:r>
            <a:r>
              <a:rPr lang="en-IN" b="1" i="1" err="1">
                <a:solidFill>
                  <a:srgbClr val="24292E"/>
                </a:solidFill>
                <a:effectLst/>
                <a:latin typeface="-apple-system"/>
              </a:rPr>
              <a:t>msgrcv</a:t>
            </a:r>
            <a:r>
              <a:rPr lang="en-IN" b="1" i="0">
                <a:solidFill>
                  <a:srgbClr val="24292E"/>
                </a:solidFill>
                <a:effectLst/>
                <a:latin typeface="-apple-system"/>
              </a:rPr>
              <a:t>:</a:t>
            </a:r>
          </a:p>
        </p:txBody>
      </p:sp>
      <p:sp>
        <p:nvSpPr>
          <p:cNvPr id="3" name="Content Placeholder 2"/>
          <p:cNvSpPr>
            <a:spLocks noGrp="1"/>
          </p:cNvSpPr>
          <p:nvPr>
            <p:ph idx="1"/>
          </p:nvPr>
        </p:nvSpPr>
        <p:spPr>
          <a:xfrm>
            <a:off x="233917" y="1322364"/>
            <a:ext cx="4189228" cy="4643585"/>
          </a:xfrm>
        </p:spPr>
        <p:txBody>
          <a:bodyPr>
            <a:normAutofit/>
          </a:bodyPr>
          <a:lstStyle>
            <a:defPPr/>
          </a:lstStyle>
          <a:p>
            <a:pPr marL="0" indent="0">
              <a:buNone/>
            </a:pPr>
            <a:r>
              <a:rPr lang="en-US" sz="2000" b="1" i="0">
                <a:solidFill>
                  <a:srgbClr val="24292E"/>
                </a:solidFill>
                <a:effectLst/>
                <a:latin typeface="-apple-system"/>
              </a:rPr>
              <a:t>count = msgrcv(id, msg, maxcount, type, flag);</a:t>
            </a:r>
          </a:p>
        </p:txBody>
      </p:sp>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5" name="TextBox 14">
            <a:extLst>
              <a:ext uri="{FF2B5EF4-FFF2-40B4-BE49-F238E27FC236}">
                <a16:creationId xmlns:a16="http://schemas.microsoft.com/office/drawing/2014/main" id="{0A49F924-1010-4818-A3CB-D0BE82B36370}"/>
              </a:ext>
            </a:extLst>
          </p:cNvPr>
          <p:cNvSpPr txBox="1"/>
          <p:nvPr/>
        </p:nvSpPr>
        <p:spPr>
          <a:xfrm>
            <a:off x="4361166" y="-12966"/>
            <a:ext cx="7111771" cy="6771084"/>
          </a:xfrm>
          <a:prstGeom prst="rect">
            <a:avLst/>
          </a:prstGeom>
          <a:noFill/>
        </p:spPr>
        <p:txBody>
          <a:bodyPr wrap="square">
            <a:spAutoFit/>
          </a:bodyPr>
          <a:lstStyle>
            <a:defPPr>
              <a:defRPr lang="en-US"/>
            </a:defPPr>
          </a:lstStyle>
          <a:p>
            <a:pPr/>
            <a:r>
              <a:rPr lang="en-US" sz="1400"/>
              <a:t>/*  Algorithm: </a:t>
            </a:r>
            <a:r>
              <a:rPr lang="en-US" sz="1400" b="1" err="1"/>
              <a:t>msgrcv</a:t>
            </a:r>
            <a:endParaRPr lang="en-US" sz="1400" b="1"/>
          </a:p>
          <a:p>
            <a:pPr/>
            <a:r>
              <a:rPr lang="en-US" sz="1400"/>
              <a:t> *  Input: message descriptor</a:t>
            </a:r>
          </a:p>
          <a:p>
            <a:pPr/>
            <a:r>
              <a:rPr lang="en-US" sz="1400"/>
              <a:t> *         address of data array for incoming message</a:t>
            </a:r>
          </a:p>
          <a:p>
            <a:pPr/>
            <a:r>
              <a:rPr lang="en-US" sz="1400"/>
              <a:t> *         size of data array</a:t>
            </a:r>
          </a:p>
          <a:p>
            <a:pPr/>
            <a:r>
              <a:rPr lang="en-US" sz="1400"/>
              <a:t> *         requested message type</a:t>
            </a:r>
          </a:p>
          <a:p>
            <a:pPr/>
            <a:r>
              <a:rPr lang="en-US" sz="1400"/>
              <a:t> *         flags</a:t>
            </a:r>
          </a:p>
          <a:p>
            <a:pPr/>
            <a:r>
              <a:rPr lang="en-US" sz="1400"/>
              <a:t> *  Output: number of bytes in returned message</a:t>
            </a:r>
          </a:p>
          <a:p>
            <a:pPr/>
            <a:r>
              <a:rPr lang="en-US" sz="1400"/>
              <a:t> */</a:t>
            </a:r>
          </a:p>
          <a:p>
            <a:pPr/>
            <a:r>
              <a:rPr lang="en-US" sz="1400"/>
              <a:t>{	check permissions;</a:t>
            </a:r>
          </a:p>
          <a:p>
            <a:pPr/>
            <a:r>
              <a:rPr lang="en-US" sz="1400"/>
              <a:t> loop:</a:t>
            </a:r>
          </a:p>
          <a:p>
            <a:pPr/>
            <a:r>
              <a:rPr lang="en-US" sz="1400"/>
              <a:t> 	check legality of message descriptor;</a:t>
            </a:r>
          </a:p>
          <a:p>
            <a:pPr/>
            <a:r>
              <a:rPr lang="en-US" sz="1400"/>
              <a:t> 	// find message to return to user</a:t>
            </a:r>
          </a:p>
          <a:p>
            <a:pPr/>
            <a:r>
              <a:rPr lang="en-US" sz="1400"/>
              <a:t> 	if (requested message type == 0)</a:t>
            </a:r>
          </a:p>
          <a:p>
            <a:pPr/>
            <a:r>
              <a:rPr lang="en-US" sz="1400"/>
              <a:t> 		consider first message on queue;</a:t>
            </a:r>
          </a:p>
          <a:p>
            <a:pPr/>
            <a:r>
              <a:rPr lang="en-US" sz="1400"/>
              <a:t> 	else if (requested message type &gt; 0)</a:t>
            </a:r>
          </a:p>
          <a:p>
            <a:pPr/>
            <a:r>
              <a:rPr lang="en-US" sz="1400"/>
              <a:t> 		consider first message on queue with given type;</a:t>
            </a:r>
          </a:p>
          <a:p>
            <a:pPr/>
            <a:r>
              <a:rPr lang="en-US" sz="1400"/>
              <a:t> 	else			// requested message type &lt; 0</a:t>
            </a:r>
          </a:p>
          <a:p>
            <a:pPr/>
            <a:r>
              <a:rPr lang="en-US" sz="1400"/>
              <a:t> 		consider first of the lowest typed messages on queue,</a:t>
            </a:r>
          </a:p>
          <a:p>
            <a:pPr/>
            <a:r>
              <a:rPr lang="en-US" sz="1400"/>
              <a:t> 			such that its type is &lt;= absolute value of requested type;</a:t>
            </a:r>
          </a:p>
          <a:p>
            <a:pPr/>
            <a:r>
              <a:rPr lang="en-US" sz="1400"/>
              <a:t> 	if (there is a message)</a:t>
            </a:r>
          </a:p>
          <a:p>
            <a:pPr/>
            <a:r>
              <a:rPr lang="en-US" sz="1400"/>
              <a:t> 	{	adjust message size or return error if user size too small;</a:t>
            </a:r>
          </a:p>
          <a:p>
            <a:pPr/>
            <a:r>
              <a:rPr lang="en-US" sz="1400"/>
              <a:t> 		copy message type, text from kernel space to user space;</a:t>
            </a:r>
          </a:p>
          <a:p>
            <a:pPr/>
            <a:r>
              <a:rPr lang="en-US" sz="1400"/>
              <a:t> 		unlink message from queue;</a:t>
            </a:r>
          </a:p>
          <a:p>
            <a:pPr/>
            <a:r>
              <a:rPr lang="en-US" sz="1400"/>
              <a:t> 		return;</a:t>
            </a:r>
          </a:p>
          <a:p>
            <a:pPr/>
            <a:r>
              <a:rPr lang="en-US" sz="1400"/>
              <a:t> 	}</a:t>
            </a:r>
          </a:p>
          <a:p>
            <a:pPr/>
            <a:r>
              <a:rPr lang="en-US" sz="1400"/>
              <a:t> 	// no message</a:t>
            </a:r>
          </a:p>
          <a:p>
            <a:pPr/>
            <a:r>
              <a:rPr lang="en-US" sz="1400"/>
              <a:t> 	if (flags specify not to sleep)</a:t>
            </a:r>
          </a:p>
          <a:p>
            <a:pPr/>
            <a:r>
              <a:rPr lang="en-US" sz="1400"/>
              <a:t> 		return with error;</a:t>
            </a:r>
          </a:p>
          <a:p>
            <a:pPr/>
            <a:r>
              <a:rPr lang="en-US" sz="1400"/>
              <a:t> 	sleep(event: message arrives on queue);</a:t>
            </a:r>
          </a:p>
          <a:p>
            <a:pPr/>
            <a:r>
              <a:rPr lang="en-US" sz="1400"/>
              <a:t> 	goto loop;</a:t>
            </a:r>
          </a:p>
          <a:p>
            <a:pPr/>
            <a:r>
              <a:rPr lang="en-US" sz="1400"/>
              <a:t>}</a:t>
            </a:r>
            <a:endParaRPr lang="en-IN"/>
          </a:p>
        </p:txBody>
      </p:sp>
    </p:spTree>
    <p:extLst>
      <p:ext uri="{BB962C8B-B14F-4D97-AF65-F5344CB8AC3E}">
        <p14:creationId xmlns:p14="http://schemas.microsoft.com/office/powerpoint/2010/main" val="1142453489"/>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pSp>
        <p:nvGrpSpPr>
          <p:cNvPr id="4" name="Group 3">
            <a:extLst>
              <a:ext uri="{FF2B5EF4-FFF2-40B4-BE49-F238E27FC236}">
                <a16:creationId xmlns:a16="http://schemas.microsoft.com/office/drawing/2014/main" id="{3795E5C7-7E62-4BA5-8695-A19746209846}"/>
              </a:ext>
            </a:extLst>
          </p:cNvPr>
          <p:cNvGrpSpPr/>
          <p:nvPr/>
        </p:nvGrpSpPr>
        <p:grpSpPr>
          <a:xfrm>
            <a:off x="0" y="-134152"/>
            <a:ext cx="12192001" cy="6860735"/>
            <a:chExt cx="12192001" cy="6860735"/>
          </a:xfrm>
        </p:grpSpPr>
        <p:pic>
          <p:nvPicPr>
            <p:cNvPr id="5" name="Picture 2" descr="KL Deemed to be University Logo">
              <a:extLst>
                <a:ext uri="{FF2B5EF4-FFF2-40B4-BE49-F238E27FC236}">
                  <a16:creationId xmlns:a16="http://schemas.microsoft.com/office/drawing/2014/main" id="{9150CB72-475A-4012-AA1F-6E8FA44F8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007" r="23747"/>
            <a:stretch>
              <a:fillRect/>
            </a:stretch>
          </p:blipFill>
          <p:spPr bwMode="auto">
            <a:xfrm>
              <a:off x="10634098" y="6176963"/>
              <a:ext cx="1557903" cy="65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682F2BC-42C8-429C-A1B5-37D47EFACC12}"/>
                </a:ext>
              </a:extLst>
            </p:cNvPr>
            <p:cNvSpPr/>
            <p:nvPr/>
          </p:nvSpPr>
          <p:spPr>
            <a:xfrm>
              <a:off x="0" y="0"/>
              <a:ext cx="1219200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7" name="Rectangle 6">
              <a:extLst>
                <a:ext uri="{FF2B5EF4-FFF2-40B4-BE49-F238E27FC236}">
                  <a16:creationId xmlns:a16="http://schemas.microsoft.com/office/drawing/2014/main" id="{4644F1C0-F409-46E9-AC60-F0BFBBA2A864}"/>
                </a:ext>
              </a:extLst>
            </p:cNvPr>
            <p:cNvSpPr/>
            <p:nvPr/>
          </p:nvSpPr>
          <p:spPr>
            <a:xfrm>
              <a:off x="1" y="6739549"/>
              <a:ext cx="10443990"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8" name="Rectangle 7">
              <a:extLst>
                <a:ext uri="{FF2B5EF4-FFF2-40B4-BE49-F238E27FC236}">
                  <a16:creationId xmlns:a16="http://schemas.microsoft.com/office/drawing/2014/main" id="{85D23B24-EA96-4F21-AB88-790AEC097913}"/>
                </a:ext>
              </a:extLst>
            </p:cNvPr>
            <p:cNvSpPr/>
            <p:nvPr/>
          </p:nvSpPr>
          <p:spPr>
            <a:xfrm>
              <a:off x="1" y="220337"/>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9" name="Rectangle 8">
              <a:extLst>
                <a:ext uri="{FF2B5EF4-FFF2-40B4-BE49-F238E27FC236}">
                  <a16:creationId xmlns:a16="http://schemas.microsoft.com/office/drawing/2014/main" id="{D5254000-E62C-4760-AC3E-4B337CAB3449}"/>
                </a:ext>
              </a:extLst>
            </p:cNvPr>
            <p:cNvSpPr/>
            <p:nvPr/>
          </p:nvSpPr>
          <p:spPr>
            <a:xfrm>
              <a:off x="10466024" y="6736814"/>
              <a:ext cx="88135" cy="1211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0" name="Rectangle 9">
              <a:extLst>
                <a:ext uri="{FF2B5EF4-FFF2-40B4-BE49-F238E27FC236}">
                  <a16:creationId xmlns:a16="http://schemas.microsoft.com/office/drawing/2014/main" id="{8BFC6B0F-BD64-4064-93D0-26838C42D57C}"/>
                </a:ext>
              </a:extLst>
            </p:cNvPr>
            <p:cNvSpPr/>
            <p:nvPr/>
          </p:nvSpPr>
          <p:spPr>
            <a:xfrm>
              <a:off x="11501610" y="220337"/>
              <a:ext cx="690390"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1" name="Rectangle 10">
              <a:extLst>
                <a:ext uri="{FF2B5EF4-FFF2-40B4-BE49-F238E27FC236}">
                  <a16:creationId xmlns:a16="http://schemas.microsoft.com/office/drawing/2014/main" id="{E189DDEA-D85D-4CBB-A66F-E5CFF80921AD}"/>
                </a:ext>
              </a:extLst>
            </p:cNvPr>
            <p:cNvSpPr/>
            <p:nvPr/>
          </p:nvSpPr>
          <p:spPr>
            <a:xfrm>
              <a:off x="1135613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sp>
          <p:nvSpPr>
            <p:cNvPr id="12" name="Rectangle 11">
              <a:extLst>
                <a:ext uri="{FF2B5EF4-FFF2-40B4-BE49-F238E27FC236}">
                  <a16:creationId xmlns:a16="http://schemas.microsoft.com/office/drawing/2014/main" id="{B4540EA6-736E-4B21-9DFC-166AA019AF9A}"/>
                </a:ext>
              </a:extLst>
            </p:cNvPr>
            <p:cNvSpPr/>
            <p:nvPr/>
          </p:nvSpPr>
          <p:spPr>
            <a:xfrm>
              <a:off x="11217290" y="219325"/>
              <a:ext cx="88134" cy="991518"/>
            </a:xfrm>
            <a:prstGeom prst="rect">
              <a:avLst/>
            </a:prstGeom>
            <a:solidFill>
              <a:srgbClr val="B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pPr algn="ctr"/>
              <a:endParaRPr lang="en-IN"/>
            </a:p>
          </p:txBody>
        </p:sp>
      </p:grpSp>
      <p:sp>
        <p:nvSpPr>
          <p:cNvPr id="19" name="Rectangle 3">
            <a:extLst>
              <a:ext uri="{FF2B5EF4-FFF2-40B4-BE49-F238E27FC236}">
                <a16:creationId xmlns:a16="http://schemas.microsoft.com/office/drawing/2014/main" id="{7188132C-24F7-49E6-851F-CB0DCA0AA3C4}"/>
              </a:ext>
            </a:extLst>
          </p:cNvPr>
          <p:cNvSpPr>
            <a:spLocks noChangeArrowheads="1"/>
          </p:cNvSpPr>
          <p:nvPr/>
        </p:nvSpPr>
        <p:spPr bwMode="auto">
          <a:xfrm>
            <a:off x="1163637" y="328613"/>
            <a:ext cx="5982367" cy="769441"/>
          </a:xfrm>
          <a:prstGeom prst="rect">
            <a:avLst/>
          </a:prstGeom>
          <a:noFill/>
          <a:ln w="9525">
            <a:noFill/>
            <a:miter lim="800000"/>
          </a:ln>
          <a:effectLst/>
        </p:spPr>
        <p:txBody>
          <a:bodyPr wrap="square">
            <a:spAutoFit/>
          </a:bodyPr>
          <a:lstStyle>
            <a:defPPr>
              <a:defRPr lang="en-US"/>
            </a:defPPr>
          </a:lstStyle>
          <a:p>
            <a:pPr>
              <a:buFont typeface="Wingdings" pitchFamily="2" charset="2"/>
              <a:buNone/>
              <a:defRPr/>
            </a:pPr>
            <a:r>
              <a:rPr lang="en-US" altLang="ko-KR" sz="4400" b="1" err="1">
                <a:solidFill>
                  <a:srgbClr val="24292E"/>
                </a:solidFill>
                <a:latin typeface="-apple-system"/>
                <a:ea typeface="+mj-ea"/>
                <a:cs typeface="+mj-cs"/>
              </a:rPr>
              <a:t>msgrcv()</a:t>
            </a:r>
          </a:p>
        </p:txBody>
      </p:sp>
      <p:sp>
        <p:nvSpPr>
          <p:cNvPr id="21" name="Text Box 5">
            <a:extLst>
              <a:ext uri="{FF2B5EF4-FFF2-40B4-BE49-F238E27FC236}">
                <a16:creationId xmlns:a16="http://schemas.microsoft.com/office/drawing/2014/main" id="{E4557F64-2B11-4227-A2BA-4DF4E92928B4}"/>
              </a:ext>
            </a:extLst>
          </p:cNvPr>
          <p:cNvSpPr txBox="1">
            <a:spLocks noChangeArrowheads="1"/>
          </p:cNvSpPr>
          <p:nvPr/>
        </p:nvSpPr>
        <p:spPr bwMode="auto">
          <a:xfrm>
            <a:off x="395288" y="1052513"/>
            <a:ext cx="11472862" cy="193899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marL="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defRPr kumimoji="1" sz="12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2000" b="1">
                <a:latin typeface="Courier New" panose="02070309020205020404" pitchFamily="49" charset="0"/>
                <a:ea typeface="돋움" panose="020b0600000101010101" pitchFamily="34" charset="-127"/>
              </a:rPr>
              <a:t>#include &lt;sys/types.h&gt; </a:t>
            </a:r>
          </a:p>
          <a:p>
            <a:pPr eaLnBrk="1" hangingPunct="1"/>
            <a:r>
              <a:rPr lang="en-US" altLang="ko-KR" sz="2000" b="1">
                <a:latin typeface="Courier New" panose="02070309020205020404" pitchFamily="49" charset="0"/>
                <a:ea typeface="돋움" panose="020b0600000101010101" pitchFamily="34" charset="-127"/>
              </a:rPr>
              <a:t>#include &lt;sys/ipc.h&gt; </a:t>
            </a:r>
          </a:p>
          <a:p>
            <a:pPr eaLnBrk="1" hangingPunct="1"/>
            <a:r>
              <a:rPr lang="en-US" altLang="ko-KR" sz="2000" b="1">
                <a:latin typeface="Courier New" panose="02070309020205020404" pitchFamily="49" charset="0"/>
                <a:ea typeface="돋움" panose="020b0600000101010101" pitchFamily="34" charset="-127"/>
              </a:rPr>
              <a:t>#include &lt;sys/msg.h&gt; </a:t>
            </a:r>
          </a:p>
          <a:p>
            <a:pPr eaLnBrk="1" hangingPunct="1"/>
            <a:endParaRPr lang="en-US" altLang="ko-KR" sz="2000" b="1">
              <a:latin typeface="Courier New" panose="02070309020205020404" pitchFamily="49" charset="0"/>
              <a:ea typeface="돋움" panose="020b0600000101010101" pitchFamily="34" charset="-127"/>
            </a:endParaRPr>
          </a:p>
          <a:p>
            <a:pPr eaLnBrk="1" hangingPunct="1"/>
            <a:r>
              <a:rPr lang="en-US" altLang="ko-KR" sz="2000" b="1">
                <a:latin typeface="Courier New" panose="02070309020205020404" pitchFamily="49" charset="0"/>
                <a:ea typeface="돋움" panose="020b0600000101010101" pitchFamily="34" charset="-127"/>
              </a:rPr>
              <a:t>int msgrcv(int msqid, void *ptr, size_t nbytes, long type, int flag); </a:t>
            </a:r>
          </a:p>
          <a:p>
            <a:pPr eaLnBrk="1" hangingPunct="1"/>
            <a:r>
              <a:rPr lang="en-US" altLang="ko-KR" sz="2000" b="1">
                <a:latin typeface="Courier New" panose="02070309020205020404" pitchFamily="49" charset="0"/>
                <a:ea typeface="돋움" panose="020b0600000101010101" pitchFamily="34" charset="-127"/>
              </a:rPr>
              <a:t>                        Returns: data size in message if OK, -1 on error</a:t>
            </a:r>
          </a:p>
        </p:txBody>
      </p:sp>
      <p:sp>
        <p:nvSpPr>
          <p:cNvPr id="23" name="Text Box 6">
            <a:extLst>
              <a:ext uri="{FF2B5EF4-FFF2-40B4-BE49-F238E27FC236}">
                <a16:creationId xmlns:a16="http://schemas.microsoft.com/office/drawing/2014/main" id="{A3C589EC-EF9F-4033-BB90-8164599B24C9}"/>
              </a:ext>
            </a:extLst>
          </p:cNvPr>
          <p:cNvSpPr txBox="1">
            <a:spLocks noChangeArrowheads="1"/>
          </p:cNvSpPr>
          <p:nvPr/>
        </p:nvSpPr>
        <p:spPr bwMode="auto">
          <a:xfrm>
            <a:off x="291952" y="3073019"/>
            <a:ext cx="10443990" cy="232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6000" tIns="36000" rIns="36000" bIns="36000">
            <a:spAutoFit/>
          </a:bodyPr>
          <a:lstStyle>
            <a:defPPr>
              <a:defRPr lang="en-US"/>
            </a:defPPr>
            <a:lvl1pPr marL="292100" indent="-2921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1pPr>
            <a:lvl2pPr marL="742950" indent="-28575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2pPr>
            <a:lvl3pPr marL="11430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3pPr>
            <a:lvl4pPr marL="16002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4pPr>
            <a:lvl5pPr marL="2057400" indent="-228600" algn="l" defTabSz="914400" rtl="0" eaLnBrk="0" latinLnBrk="0" hangingPunct="0">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5pPr>
            <a:lvl6pPr marL="25146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6pPr>
            <a:lvl7pPr marL="29718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7pPr>
            <a:lvl8pPr marL="3429000" indent="-228600" algn="l" defTabSz="914400" rtl="0" eaLnBrk="0" fontAlgn="base" latinLnBrk="1" hangingPunct="0">
              <a:spcBef>
                <a:spcPct val="0"/>
              </a:spcBef>
              <a:spcAft>
                <a:spcPct val="0"/>
              </a:spcAft>
              <a:tabLst>
                <a:tab pos="268288"/>
                <a:tab pos="3681413"/>
              </a:tabLst>
              <a:defRPr kumimoji="1" sz="1200" kern="1200">
                <a:solidFill>
                  <a:schemeClr val="tx1"/>
                </a:solidFill>
                <a:latin typeface="Times New Roman" panose="02020603050405020304" pitchFamily="18" charset="0"/>
                <a:ea typeface="굴림" panose="020b0600000101010101" pitchFamily="34" charset="-127"/>
                <a:cs typeface="+mn-cs"/>
              </a:defRPr>
            </a:lvl8pPr>
            <a:lvl9pPr marL="3886200" indent="-228600" eaLnBrk="0" fontAlgn="base" latinLnBrk="1" hangingPunct="0">
              <a:spcBef>
                <a:spcPct val="0"/>
              </a:spcBef>
              <a:spcAft>
                <a:spcPct val="0"/>
              </a:spcAft>
              <a:tabLst>
                <a:tab pos="268288"/>
                <a:tab pos="3681413"/>
              </a:tabLst>
              <a:defRPr kumimoji="1" sz="1200">
                <a:solidFill>
                  <a:schemeClr val="tx1"/>
                </a:solidFill>
                <a:latin typeface="Times New Roman" panose="02020603050405020304" pitchFamily="18" charset="0"/>
                <a:ea typeface="굴림" panose="020b0600000101010101" pitchFamily="34" charset="-127"/>
              </a:defRPr>
            </a:lvl9pPr>
          </a:lstStyle>
          <a:p>
            <a:pPr marL="342900" indent="-342900" eaLnBrk="1" hangingPunct="1">
              <a:lnSpc>
                <a:spcPct val="110000"/>
              </a:lnSpc>
              <a:spcAft>
                <a:spcPct val="20000"/>
              </a:spcAft>
              <a:buFont typeface="Arial" pitchFamily="34" charset="0"/>
              <a:buChar char="•"/>
            </a:pPr>
            <a:r>
              <a:rPr lang="en-US" altLang="ko-KR" sz="2000" err="1">
                <a:ea typeface="HY헤드라인M" pitchFamily="18" charset="-127"/>
              </a:rPr>
              <a:t>msgrcv() retrieves a message from a queue.</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type == 0: the first message on the queue is returned</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type &gt; 0: the first message on the queue whose message type equals type is returned</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type &lt; 0: the first message on the queue whose message type is the lowest value less than or equal to the absolute value of type is returned</a:t>
            </a:r>
          </a:p>
          <a:p>
            <a:pPr marL="342900" indent="-342900" eaLnBrk="1" hangingPunct="1">
              <a:lnSpc>
                <a:spcPct val="110000"/>
              </a:lnSpc>
              <a:spcAft>
                <a:spcPct val="20000"/>
              </a:spcAft>
              <a:buFont typeface="Arial" pitchFamily="34" charset="0"/>
              <a:buChar char="•"/>
            </a:pPr>
            <a:r>
              <a:rPr lang="en-US" altLang="ko-KR" sz="2000">
                <a:ea typeface="HY헤드라인M" pitchFamily="18" charset="-127"/>
              </a:rPr>
              <a:t>flag may be given by IPC_NOWAIT</a:t>
            </a:r>
          </a:p>
        </p:txBody>
      </p:sp>
    </p:spTree>
    <p:extLst>
      <p:ext uri="{BB962C8B-B14F-4D97-AF65-F5344CB8AC3E}">
        <p14:creationId xmlns:p14="http://schemas.microsoft.com/office/powerpoint/2010/main" val="2855285600"/>
      </p:ext>
    </p:extLst>
  </p:cSld>
  <p:clrMapOvr>
    <a:masterClrMapping/>
  </p:clrMapOvr>
  <p:transition/>
  <p:timing/>
</p:sld>
</file>

<file path=ppt/tags/tag1.xml><?xml version="1.0" encoding="utf-8"?>
<p:tagLst xmlns:p="http://schemas.openxmlformats.org/presentationml/2006/main">
  <p:tag name="AS_NET" val="4.0.30319.42000"/>
  <p:tag name="AS_OS" val="Microsoft Windows NT 10.0.17763.0"/>
  <p:tag name="AS_RELEASE_DATE" val="2020.09.14"/>
  <p:tag name="AS_TITLE" val="Aspose.Slides for .NET 4.0 Client Profile"/>
  <p:tag name="AS_VERSION" val="20.9"/>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r="http://schemas.openxmlformats.org/officeDocument/2006/relationships" xmlns:a="http://schemas.openxmlformats.org/drawingml/2006/main" name="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Arial" pitchFamily="34" charset="0"/>
        <a:cs typeface="Arial" pitchFamily="34" charset="0"/>
      </a:majorFont>
      <a:minorFont>
        <a:latin typeface="Helvetica"/>
        <a:ea typeface="Arial" pitchFamily="34" charset="0"/>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Helvetica" panose="020B0604020202020204" pitchFamily="34"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Helvetica" panose="020B0604020202020204" pitchFamily="34"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r="http://schemas.openxmlformats.org/officeDocument/2006/relationships" xmlns:a="http://schemas.openxmlformats.org/drawingml/2006/main" name="class02">
  <a:themeElements>
    <a:clrScheme name="">
      <a:dk1>
        <a:srgbClr val="000066"/>
      </a:dk1>
      <a:lt1>
        <a:srgbClr val="FFFFFF"/>
      </a:lt1>
      <a:dk2>
        <a:srgbClr val="003300"/>
      </a:dk2>
      <a:lt2>
        <a:srgbClr val="00FF99"/>
      </a:lt2>
      <a:accent1>
        <a:srgbClr val="800000"/>
      </a:accent1>
      <a:accent2>
        <a:srgbClr val="33CCCC"/>
      </a:accent2>
      <a:accent3>
        <a:srgbClr val="FFFFFF"/>
      </a:accent3>
      <a:accent4>
        <a:srgbClr val="000056"/>
      </a:accent4>
      <a:accent5>
        <a:srgbClr val="C0AAAA"/>
      </a:accent5>
      <a:accent6>
        <a:srgbClr val="2DB9B9"/>
      </a:accent6>
      <a:hlink>
        <a:srgbClr val="660033"/>
      </a:hlink>
      <a:folHlink>
        <a:srgbClr val="000099"/>
      </a:folHlink>
    </a:clrScheme>
    <a:fontScheme name="class02">
      <a:majorFont>
        <a:latin typeface="Helvetica"/>
        <a:ea typeface="Arial" pitchFamily="34" charset="0"/>
        <a:cs typeface="Arial" pitchFamily="34" charset="0"/>
      </a:majorFont>
      <a:minorFont>
        <a:latin typeface="Helvetica"/>
        <a:ea typeface="Arial" pitchFamily="34" charset="0"/>
        <a:cs typeface="Arial" pitchFamily="34" charset="0"/>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Helvetica" panose="020B0604020202020204" pitchFamily="34" charset="0"/>
          </a:defRPr>
        </a:defPPr>
      </a:lstStyle>
    </a:spDef>
    <a:lnDef>
      <a:spPr bwMode="auto">
        <a:xfrm>
          <a:off x="0" y="0"/>
          <a:ext cx="1" cy="1"/>
        </a:xfrm>
        <a:custGeom>
          <a:avLst/>
          <a:gdLst/>
          <a:ahLst/>
          <a:cxnLst/>
          <a:rect l="0" t="0" r="0" b="0"/>
          <a:pathLst/>
        </a:custGeom>
        <a:noFill/>
        <a:ln w="19050" cap="flat" cmpd="sng" algn="ctr">
          <a:solidFill>
            <a:schemeClr val="tx2"/>
          </a:solidFill>
          <a:prstDash val="solid"/>
          <a:round/>
          <a:headEnd type="none" w="med" len="med"/>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tx2"/>
                </a:outerShdw>
              </a:effectLst>
            </a14:hiddenEffects>
          </a:ext>
        </a:extLst>
      </a:spPr>
      <a:bodyPr vert="horz" wrap="none" lIns="45720" tIns="45720" rIns="4572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0"/>
          </a:spcBef>
          <a:spcAft>
            <a:spcPct val="0"/>
          </a:spcAft>
          <a:buClrTx/>
          <a:buSzTx/>
          <a:buFontTx/>
          <a:buNone/>
          <a:tabLst/>
          <a:defRPr kumimoji="0" lang="en-US" altLang="en-US" sz="1800" b="1" i="0" u="none" strike="noStrike" cap="none" normalizeH="0" baseline="0" smtClean="0">
            <a:ln>
              <a:noFill/>
            </a:ln>
            <a:solidFill>
              <a:schemeClr val="tx1"/>
            </a:solidFill>
            <a:effectLst/>
            <a:latin typeface="Helvetica" panose="020B0604020202020204" pitchFamily="34" charset="0"/>
          </a:defRPr>
        </a:defPPr>
      </a:lstStyle>
    </a:lnDef>
  </a:objectDefaults>
  <a:extraClrSchemeLst>
    <a:extraClrScheme>
      <a:clrScheme name="class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ass02 8">
        <a:dk1>
          <a:srgbClr val="000000"/>
        </a:dk1>
        <a:lt1>
          <a:srgbClr val="FFFFFF"/>
        </a:lt1>
        <a:dk2>
          <a:srgbClr val="002396"/>
        </a:dk2>
        <a:lt2>
          <a:srgbClr val="00FF64"/>
        </a:lt2>
        <a:accent1>
          <a:srgbClr val="DC0A00"/>
        </a:accent1>
        <a:accent2>
          <a:srgbClr val="00FFFF"/>
        </a:accent2>
        <a:accent3>
          <a:srgbClr val="AAACC9"/>
        </a:accent3>
        <a:accent4>
          <a:srgbClr val="DADADA"/>
        </a:accent4>
        <a:accent5>
          <a:srgbClr val="EBAAAA"/>
        </a:accent5>
        <a:accent6>
          <a:srgbClr val="00E7E7"/>
        </a:accent6>
        <a:hlink>
          <a:srgbClr val="E1E100"/>
        </a:hlink>
        <a:folHlink>
          <a:srgbClr val="FF9632"/>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Session-3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3757</Paragraphs>
  <Slides>334</Slides>
  <Notes>25</Notes>
  <TotalTime>1</TotalTime>
  <HiddenSlides>0</HiddenSlides>
  <MMClips>0</MMClips>
  <ScaleCrop>0</ScaleCrop>
  <HeadingPairs>
    <vt:vector baseType="variant" size="6">
      <vt:variant>
        <vt:lpstr>Fonts used</vt:lpstr>
      </vt:variant>
      <vt:variant>
        <vt:i4>40</vt:i4>
      </vt:variant>
      <vt:variant>
        <vt:lpstr>Theme</vt:lpstr>
      </vt:variant>
      <vt:variant>
        <vt:i4>1</vt:i4>
      </vt:variant>
      <vt:variant>
        <vt:lpstr>Slide Titles</vt:lpstr>
      </vt:variant>
      <vt:variant>
        <vt:i4>334</vt:i4>
      </vt:variant>
    </vt:vector>
  </HeadingPairs>
  <TitlesOfParts>
    <vt:vector baseType="lpstr" size="375">
      <vt:lpstr>Arial</vt:lpstr>
      <vt:lpstr>Calibri</vt:lpstr>
      <vt:lpstr>Calibri Light</vt:lpstr>
      <vt:lpstr>Wingdings</vt:lpstr>
      <vt:lpstr>Times New Roman</vt:lpstr>
      <vt:lpstr>UtopiaStd-Regular</vt:lpstr>
      <vt:lpstr>TheSansMonoConNormal</vt:lpstr>
      <vt:lpstr>MinionPro-Regular</vt:lpstr>
      <vt:lpstr>LucidaSans-Typewriter83</vt:lpstr>
      <vt:lpstr>MinionPro-It</vt:lpstr>
      <vt:lpstr>Courier New</vt:lpstr>
      <vt:lpstr>Courier</vt:lpstr>
      <vt:lpstr>Consolas</vt:lpstr>
      <vt:lpstr>NewBaskervilleEF-Roman</vt:lpstr>
      <vt:lpstr>NewBaskervilleEF-RomanIta</vt:lpstr>
      <vt:lpstr>맑은 고딕</vt:lpstr>
      <vt:lpstr>-apple-system</vt:lpstr>
      <vt:lpstr>HY헤드라인M</vt:lpstr>
      <vt:lpstr>굴림</vt:lpstr>
      <vt:lpstr>돋움</vt:lpstr>
      <vt:lpstr>바탕</vt:lpstr>
      <vt:lpstr>Arial-BoldMT</vt:lpstr>
      <vt:lpstr>PalatinoLinotype-Roman</vt:lpstr>
      <vt:lpstr>Arial Unicode MS</vt:lpstr>
      <vt:lpstr>Tahoma</vt:lpstr>
      <vt:lpstr>Wingdings 2</vt:lpstr>
      <vt:lpstr>Monotype Sorts</vt:lpstr>
      <vt:lpstr>Futura-Bold</vt:lpstr>
      <vt:lpstr>TheSansMonoCondensed-Plain</vt:lpstr>
      <vt:lpstr>TheSansMonoCondensed-Bold</vt:lpstr>
      <vt:lpstr>Vijaya</vt:lpstr>
      <vt:lpstr>Courier New,Italic</vt:lpstr>
      <vt:lpstr>SFMono-Regular</vt:lpstr>
      <vt:lpstr>ＭＳ Ｐゴシック</vt:lpstr>
      <vt:lpstr>Webdings</vt:lpstr>
      <vt:lpstr>Symbol</vt:lpstr>
      <vt:lpstr>Helvetica</vt:lpstr>
      <vt:lpstr>Verdana</vt:lpstr>
      <vt:lpstr>Liberation Sans</vt:lpstr>
      <vt:lpstr>Times</vt:lpstr>
      <vt:lpstr>Office Theme</vt:lpstr>
      <vt:lpstr>CO4 – Concurrency</vt:lpstr>
      <vt:lpstr>Operating Systems Design​Session 31: Locking: Spin Locks</vt:lpstr>
      <vt:lpstr>Recap of CO3</vt:lpstr>
      <vt:lpstr>CO4 Topics</vt:lpstr>
      <vt:lpstr>Process memory layout</vt:lpstr>
      <vt:lpstr>Stack and Heap Segment</vt:lpstr>
      <vt:lpstr>Typical memory arrangement</vt:lpstr>
      <vt:lpstr>Typical memory arrangement</vt:lpstr>
      <vt:lpstr>Race Condition Example - 1</vt:lpstr>
      <vt:lpstr>Race Condition</vt:lpstr>
      <vt:lpstr>Race Condition</vt:lpstr>
      <vt:lpstr>Race Condition example – 2		   i = 5 (shared)</vt:lpstr>
      <vt:lpstr>Simple example of the kind of problems that can occur when shared resources are not accessed atomically.</vt:lpstr>
      <vt:lpstr>sequence-number-increment problem</vt:lpstr>
      <vt:lpstr>If the sequence number in the file is initialized to one, and a single copy of the programis run, we get the following output:</vt:lpstr>
      <vt:lpstr>Critical Section</vt:lpstr>
      <vt:lpstr>Mutual exclusion </vt:lpstr>
      <vt:lpstr>Locks: The Basic Idea</vt:lpstr>
      <vt:lpstr>Locks: The Basic Idea</vt:lpstr>
      <vt:lpstr>The semantics of the lock()</vt:lpstr>
      <vt:lpstr>Building A Lock</vt:lpstr>
      <vt:lpstr>Design</vt:lpstr>
      <vt:lpstr>Evaluating locks – Basic criteria</vt:lpstr>
      <vt:lpstr>Controlling Interrupts</vt:lpstr>
      <vt:lpstr>PowerPoint Presentation</vt:lpstr>
      <vt:lpstr>PowerPoint Presentation</vt:lpstr>
      <vt:lpstr>Test And Set (Atomic Exchange)</vt:lpstr>
      <vt:lpstr>A Simple Spin Lock using test-and-set</vt:lpstr>
      <vt:lpstr>A Simple Spin Lock using open()</vt:lpstr>
      <vt:lpstr>Evaluating Spin Locks</vt:lpstr>
      <vt:lpstr>Load-Linked and Store-Conditional</vt:lpstr>
      <vt:lpstr>Load-Linked and Store-Conditional</vt:lpstr>
      <vt:lpstr>Load-Linked and Store-Conditional (Cont.)</vt:lpstr>
      <vt:lpstr>Implementation of locks in xv6</vt:lpstr>
      <vt:lpstr>Locking  Introduction</vt:lpstr>
      <vt:lpstr>Locking  Introduction </vt:lpstr>
      <vt:lpstr>Locking  Introduction </vt:lpstr>
      <vt:lpstr>PowerPoint Presentation</vt:lpstr>
      <vt:lpstr>PowerPoint Presentation</vt:lpstr>
      <vt:lpstr>PowerPoint Presentation</vt:lpstr>
      <vt:lpstr>PowerPoint Presentation</vt:lpstr>
      <vt:lpstr>PowerPoint Presentation</vt:lpstr>
      <vt:lpstr>Code: Locks</vt:lpstr>
      <vt:lpstr>Code: Using locks</vt:lpstr>
      <vt:lpstr>Code: Using locks</vt:lpstr>
      <vt:lpstr>Sleep locks</vt:lpstr>
      <vt:lpstr>Sleep locks</vt:lpstr>
      <vt:lpstr>Sleep locks</vt:lpstr>
      <vt:lpstr>Limitations of locks</vt:lpstr>
      <vt:lpstr>Limitations of locks</vt:lpstr>
      <vt:lpstr>Locks in xv6</vt:lpstr>
      <vt:lpstr>initlock</vt:lpstr>
      <vt:lpstr>acquire</vt:lpstr>
      <vt:lpstr>release</vt:lpstr>
      <vt:lpstr>PowerPoint Presentation</vt:lpstr>
      <vt:lpstr>Spin Lock</vt:lpstr>
      <vt:lpstr>PowerPoint Presentation</vt:lpstr>
      <vt:lpstr>PowerPoint Presentation</vt:lpstr>
      <vt:lpstr>wakeup</vt:lpstr>
      <vt:lpstr>bcache.lock</vt:lpstr>
      <vt:lpstr>cons.lock</vt:lpstr>
      <vt:lpstr>ftable.lock</vt:lpstr>
      <vt:lpstr>PowerPoint Presentation</vt:lpstr>
      <vt:lpstr>PowerPoint Presentation</vt:lpstr>
      <vt:lpstr>Operating Systems Design​Session 32: Locking: Spin Locks</vt:lpstr>
      <vt:lpstr>Fetch-And-Add</vt:lpstr>
      <vt:lpstr>Ticket Lock</vt:lpstr>
      <vt:lpstr>So Much Spinning</vt:lpstr>
      <vt:lpstr>A Simple Approach: Just Yield</vt:lpstr>
      <vt:lpstr>Using Queues: Sleeping Instead of Spinning</vt:lpstr>
      <vt:lpstr>Using Queues: Sleeping Instead of Spinning</vt:lpstr>
      <vt:lpstr>Using Queues: Sleeping Instead of Spinning</vt:lpstr>
      <vt:lpstr>Thread Creation</vt:lpstr>
      <vt:lpstr>Thread Creation (Cont.)</vt:lpstr>
      <vt:lpstr>Example: Creating a Thread</vt:lpstr>
      <vt:lpstr>Wait for a thread to complete</vt:lpstr>
      <vt:lpstr>Example: Waiting for Thread Completion</vt:lpstr>
      <vt:lpstr>Example: Waiting for Thread Completion (Cont.)</vt:lpstr>
      <vt:lpstr>Example: Dangerous code</vt:lpstr>
      <vt:lpstr>Example: Simpler Argument Passing to a Thread</vt:lpstr>
      <vt:lpstr>PowerPoint Presentation</vt:lpstr>
      <vt:lpstr>Operating Systems Design​Session 33: Message Queue Interprocess communication</vt:lpstr>
      <vt:lpstr>UNIX provides several different IPC mechanisms.</vt:lpstr>
      <vt:lpstr>Interprocess Communication</vt:lpstr>
      <vt:lpstr>IPC  System Calls</vt:lpstr>
      <vt:lpstr>They share common properties:</vt:lpstr>
      <vt:lpstr>They share common properties:</vt:lpstr>
      <vt:lpstr>Messages/Message Queues</vt:lpstr>
      <vt:lpstr>Permission Structure</vt:lpstr>
      <vt:lpstr>Message Queues</vt:lpstr>
      <vt:lpstr>Message Queue Structure</vt:lpstr>
      <vt:lpstr>Message Queues</vt:lpstr>
      <vt:lpstr>Syntax of msgget:</vt:lpstr>
      <vt:lpstr>Syntax of msgget:</vt:lpstr>
      <vt:lpstr>Syntax of msgsnd:</vt:lpstr>
      <vt:lpstr>The diagram shows the structure of message queues:</vt:lpstr>
      <vt:lpstr>PowerPoint Presentation</vt:lpstr>
      <vt:lpstr>Syntax for msgrcv:</vt:lpstr>
      <vt:lpstr>PowerPoint Presentation</vt:lpstr>
      <vt:lpstr>Algorithm: msgrcv</vt:lpstr>
      <vt:lpstr>The syntax of msgctl:</vt:lpstr>
      <vt:lpstr>PowerPoint Presentation</vt:lpstr>
      <vt:lpstr>PowerPoint Presentation</vt:lpstr>
      <vt:lpstr>PowerPoint Presentation</vt:lpstr>
      <vt:lpstr>PowerPoint Presentation</vt:lpstr>
      <vt:lpstr>Operating Systems Design​Session 34: Shared Memory Interprocess communication</vt:lpstr>
      <vt:lpstr>Shared Memory</vt:lpstr>
      <vt:lpstr>Disadvantages of Shared Memory</vt:lpstr>
      <vt:lpstr>Shared Memory</vt:lpstr>
      <vt:lpstr>Shared Memory</vt:lpstr>
      <vt:lpstr>Shared Memory Segment Structure</vt:lpstr>
      <vt:lpstr>PowerPoint Presentation</vt:lpstr>
      <vt:lpstr>Syntax for shmget:</vt:lpstr>
      <vt:lpstr>PowerPoint Presentation</vt:lpstr>
      <vt:lpstr>PowerPoint Presentation</vt:lpstr>
      <vt:lpstr>Data Structures for Shared Memory</vt:lpstr>
      <vt:lpstr>Algorithm: shmat</vt:lpstr>
      <vt:lpstr>The syntax for shmdt:</vt:lpstr>
      <vt:lpstr>PowerPoint Presentation</vt:lpstr>
      <vt:lpstr>PowerPoint Presentation</vt:lpstr>
      <vt:lpstr>Program to Demonstrate System V Shared memory</vt:lpstr>
      <vt:lpstr>Program to Demonstrate System V Shared memory</vt:lpstr>
      <vt:lpstr>Program to Demonstrate System V Shared memory – run writememory.c and readmemory.c in separate terminals</vt:lpstr>
      <vt:lpstr>PowerPoint Presentation</vt:lpstr>
      <vt:lpstr>Operating Systems Design​Session 34: Thread API and Condition Variables </vt:lpstr>
      <vt:lpstr>Thread Concepts</vt:lpstr>
      <vt:lpstr>Thread Creation</vt:lpstr>
      <vt:lpstr>Thread Identification</vt:lpstr>
      <vt:lpstr>Thread Identification</vt:lpstr>
      <vt:lpstr>Thread Termination</vt:lpstr>
      <vt:lpstr>Wait for a thread to complete</vt:lpstr>
      <vt:lpstr>PowerPoint Presentation</vt:lpstr>
      <vt:lpstr>Locks</vt:lpstr>
      <vt:lpstr>Locks (Cont.)</vt:lpstr>
      <vt:lpstr>Locks (Cont.)</vt:lpstr>
      <vt:lpstr>Locks (Cont.)</vt:lpstr>
      <vt:lpstr>Condition Variables</vt:lpstr>
      <vt:lpstr>Condition Variables (Cont.)</vt:lpstr>
      <vt:lpstr>Condition Variables (Cont.)</vt:lpstr>
      <vt:lpstr>Condition Variables (Cont.)</vt:lpstr>
      <vt:lpstr>Compiling and Running</vt:lpstr>
      <vt:lpstr>PowerPoint Presentation</vt:lpstr>
      <vt:lpstr>PowerPoint Presentation</vt:lpstr>
      <vt:lpstr>PowerPoint Presentation</vt:lpstr>
      <vt:lpstr>PowerPoint Presentation</vt:lpstr>
      <vt:lpstr>Operating Systems Design​Session 35: Thread API and Condition Variables </vt:lpstr>
      <vt:lpstr>Concurrency vs. Parallelism</vt:lpstr>
      <vt:lpstr>Thread Concepts</vt:lpstr>
      <vt:lpstr>Multithreading Example: WWW</vt:lpstr>
      <vt:lpstr>PowerPoint Presentation</vt:lpstr>
      <vt:lpstr>PowerPoint Presentation</vt:lpstr>
      <vt:lpstr>PowerPoint Presentation</vt:lpstr>
      <vt:lpstr>PowerPoint Presentation</vt:lpstr>
      <vt:lpstr>PowerPoint Presentation</vt:lpstr>
      <vt:lpstr>Thread Creation</vt:lpstr>
      <vt:lpstr>Thread Identification</vt:lpstr>
      <vt:lpstr>Thread Identification</vt:lpstr>
      <vt:lpstr>Thread Termination</vt:lpstr>
      <vt:lpstr>Wait for a thread to complete</vt:lpstr>
      <vt:lpstr>Joining</vt:lpstr>
      <vt:lpstr>Detach</vt:lpstr>
      <vt:lpstr>PowerPoint Presentation</vt:lpstr>
      <vt:lpstr>Locks</vt:lpstr>
      <vt:lpstr>Locks (Cont.)</vt:lpstr>
      <vt:lpstr>Locks (Cont.)</vt:lpstr>
      <vt:lpstr>Locks (Cont.)</vt:lpstr>
      <vt:lpstr>Condition Variables</vt:lpstr>
      <vt:lpstr>Condition Variables</vt:lpstr>
      <vt:lpstr>Condition Variables (Cont.)</vt:lpstr>
      <vt:lpstr>Condition Variables (Cont.)</vt:lpstr>
      <vt:lpstr>Condition Variables (Cont.)</vt:lpstr>
      <vt:lpstr>Compiling and Running</vt:lpstr>
      <vt:lpstr>PowerPoint Presentation</vt:lpstr>
      <vt:lpstr>PowerPoint Presentation</vt:lpstr>
      <vt:lpstr>PowerPoint Presentation</vt:lpstr>
      <vt:lpstr>PowerPoint Presentation</vt:lpstr>
      <vt:lpstr>Operating Systems Design​Session 36: Mutex, Concurrent Linked Lists</vt:lpstr>
      <vt:lpstr>Synchronisation and Communication</vt:lpstr>
      <vt:lpstr>Synchronization</vt:lpstr>
      <vt:lpstr>Protecting Accesses to Shared Variables: Mutexes</vt:lpstr>
      <vt:lpstr>Protecting Accesses to Shared Variables: Mutexes</vt:lpstr>
      <vt:lpstr>Protecting Accesses to Shared Variables: Mutexes</vt:lpstr>
      <vt:lpstr>Protecting Accesses to Shared Variables: Mutexes</vt:lpstr>
      <vt:lpstr>Protecting Accesses to Shared Variables: Mutexes</vt:lpstr>
      <vt:lpstr>PowerPoint Presentation</vt:lpstr>
      <vt:lpstr>Lock-based Concurrent Data structure</vt:lpstr>
      <vt:lpstr>Lock-based Concurrent Data structure</vt:lpstr>
      <vt:lpstr>Concurrent Linked Lists</vt:lpstr>
      <vt:lpstr>Concurrent Linked Lists(Cont.)</vt:lpstr>
      <vt:lpstr>Concurrent Linked Lists(Cont.)</vt:lpstr>
      <vt:lpstr>Concurrent Linked Lists(Cont.)</vt:lpstr>
      <vt:lpstr>Concurrent Linked List: Rewritten</vt:lpstr>
      <vt:lpstr>Concurrent Linked List: Rewritten(Cont.)</vt:lpstr>
      <vt:lpstr>Scaling Linked List</vt:lpstr>
      <vt:lpstr>Pthreads Read-Write Locks</vt:lpstr>
      <vt:lpstr>Pthreads Read-Write Locks</vt:lpstr>
      <vt:lpstr>Pthreads Read-Write Locks</vt:lpstr>
      <vt:lpstr>Pthreads Read-Write Locks</vt:lpstr>
      <vt:lpstr>Pthreads Read-Write Locks</vt:lpstr>
      <vt:lpstr>PowerPoint Presentation</vt:lpstr>
      <vt:lpstr>​ Session 37: Binary Semaphores (Locks), Counting Semaphores, algorithm semop 	</vt:lpstr>
      <vt:lpstr>Semaphore: A definition</vt:lpstr>
      <vt:lpstr>Semaphore: Interact with semaphore</vt:lpstr>
      <vt:lpstr>Semaphore: Interact with semaphore (Cont.)</vt:lpstr>
      <vt:lpstr>Binary Semaphores (Locks)</vt:lpstr>
      <vt:lpstr>Thread Trace: Single Thread Using A Semaphore</vt:lpstr>
      <vt:lpstr>Thread Trace: Two Threads Using A Semaphore</vt:lpstr>
      <vt:lpstr>Semaphores As Condition Variables</vt:lpstr>
      <vt:lpstr>Thread Trace: Parent Waiting For Child (Case 1)</vt:lpstr>
      <vt:lpstr>Thread Trace: Parent Waiting For Child (Case 2)</vt:lpstr>
      <vt:lpstr>How To Implement Semaphores</vt:lpstr>
      <vt:lpstr>How To Implement Semaphores (Cont.)</vt:lpstr>
      <vt:lpstr>Counting Semaphores</vt:lpstr>
      <vt:lpstr>System V Semaphores</vt:lpstr>
      <vt:lpstr>semget creates an array of semaphores:id = semget(key, count, flag);The kernel allocates an entry that points to an array of semaphore structure with count elements. It is shown in the figure:</vt:lpstr>
      <vt:lpstr>Processes manipulate semaphores with the semop system call:</vt:lpstr>
      <vt:lpstr>The semop algorithm:</vt:lpstr>
      <vt:lpstr>The semop algorithm (cont.)</vt:lpstr>
      <vt:lpstr>The semop algorithm (cont.)</vt:lpstr>
      <vt:lpstr>The semop algorithm</vt:lpstr>
      <vt:lpstr>Syntax of semctl:</vt:lpstr>
      <vt:lpstr>PowerPoint Presentation</vt:lpstr>
      <vt:lpstr>​ Session 37: The Producer/Consumer (Bounded Buffer), Reader-Writer Locks, The DiningPhilosophers Problem	</vt:lpstr>
      <vt:lpstr>The Producer/Consumer (Bounded-Buffer) Problem</vt:lpstr>
      <vt:lpstr>The Producer/Consumer (Bounded-Buffer) Problem</vt:lpstr>
      <vt:lpstr>The Producer/Consumer (Bounded-Buffer) Problem</vt:lpstr>
      <vt:lpstr>A Solution: Adding Mutual Exclusion</vt:lpstr>
      <vt:lpstr>A Solution: Adding Mutual Exclusion</vt:lpstr>
      <vt:lpstr>A Solution: Adding Mutual Exclusion (Cont.)</vt:lpstr>
      <vt:lpstr>Finally, A Working Solution</vt:lpstr>
      <vt:lpstr>Finally, A Working Solution</vt:lpstr>
      <vt:lpstr>Reader-Writer Locks</vt:lpstr>
      <vt:lpstr>A Reader-Writer Locks</vt:lpstr>
      <vt:lpstr>A Reader-Writer Locks (Cont.)</vt:lpstr>
      <vt:lpstr>A Reader-Writer Locks (Cont.)</vt:lpstr>
      <vt:lpstr>The Dining Philosophers</vt:lpstr>
      <vt:lpstr>The Dining Philosophers (Cont.)</vt:lpstr>
      <vt:lpstr>The Dining Philosophers (Cont.)</vt:lpstr>
      <vt:lpstr>A Solution: Breaking The Dependency</vt:lpstr>
      <vt:lpstr>PowerPoint Presentation</vt:lpstr>
      <vt:lpstr>Operating Systems Design​Session 39: Deadlocks</vt:lpstr>
      <vt:lpstr>Common Concurrency Problems</vt:lpstr>
      <vt:lpstr>Atomicity-Violation Bugs </vt:lpstr>
      <vt:lpstr>Atomicity-Violation Bugs (Cont.)</vt:lpstr>
      <vt:lpstr>Order-Violation Bugs</vt:lpstr>
      <vt:lpstr>Order-Violation Bugs (Cont.)</vt:lpstr>
      <vt:lpstr>Order-Violation Bugs (Cont.)</vt:lpstr>
      <vt:lpstr>Deadlock Bugs</vt:lpstr>
      <vt:lpstr>Conditional for Deadlock</vt:lpstr>
      <vt:lpstr>Prevention – Circular Wait</vt:lpstr>
      <vt:lpstr>Prevention – Hold-and-wait</vt:lpstr>
      <vt:lpstr>Prevention – No Preemption</vt:lpstr>
      <vt:lpstr>Prevention – No Preemption (Cont.)</vt:lpstr>
      <vt:lpstr>Prevention – Mutual Exclusion</vt:lpstr>
      <vt:lpstr>Prevention – Mutual Exclusion (Cont.)</vt:lpstr>
      <vt:lpstr>Prevention – Mutual Exclusion (Cont.)</vt:lpstr>
      <vt:lpstr>Prevention – Mutual Exclusion (Cont.)</vt:lpstr>
      <vt:lpstr>Deadlock Avoidance via Scheduling</vt:lpstr>
      <vt:lpstr>Example of Deadlock Avoidance via Scheduling (1) </vt:lpstr>
      <vt:lpstr>Example of Deadlock Avoidance via Scheduling (2) </vt:lpstr>
      <vt:lpstr>Detect and Recover</vt:lpstr>
      <vt:lpstr>Resources</vt:lpstr>
      <vt:lpstr>The Deadlock Problem</vt:lpstr>
      <vt:lpstr>PowerPoint Presentation</vt:lpstr>
      <vt:lpstr>Resource Acquisition (2)</vt:lpstr>
      <vt:lpstr>Deadlock Modeling (1)</vt:lpstr>
      <vt:lpstr>Basic Facts</vt:lpstr>
      <vt:lpstr>Deadlock Modeling (2)</vt:lpstr>
      <vt:lpstr>Deadlock Modeling (3)</vt:lpstr>
      <vt:lpstr>Deadlock Modeling (4)</vt:lpstr>
      <vt:lpstr>Several Instances of a Resource Type</vt:lpstr>
      <vt:lpstr>Deadlock Detection with Multiple Resources of Each Type (1)</vt:lpstr>
      <vt:lpstr>Deadlock Detection with Multiple Resources of Each Type (2)</vt:lpstr>
      <vt:lpstr>Deadlock Detection with Multiple Resources of Each Type (3)</vt:lpstr>
      <vt:lpstr>Safe State</vt:lpstr>
      <vt:lpstr>Resource-Allocation Graph</vt:lpstr>
      <vt:lpstr>Resource-Allocation Graph (Cont.)</vt:lpstr>
      <vt:lpstr>Example of Detection Algorithm</vt:lpstr>
      <vt:lpstr>Example (Cont.)</vt:lpstr>
      <vt:lpstr>Banker’s Algorithm</vt:lpstr>
      <vt:lpstr>Data Structures for the Banker’s Algorithm </vt:lpstr>
      <vt:lpstr>Safety Algorithm</vt:lpstr>
      <vt:lpstr>Resource-Request Algorithm for Process Pi</vt:lpstr>
      <vt:lpstr>Example of Banker’s Algorithm</vt:lpstr>
      <vt:lpstr>Example (Cont.)</vt:lpstr>
      <vt:lpstr>Example:  P1 Request (1,0,2)</vt:lpstr>
      <vt:lpstr>Operating Systems Design​Session 21, 40: The boot loader: Assembly bootstrap, C bootstrap</vt:lpstr>
      <vt:lpstr>Booting</vt:lpstr>
      <vt:lpstr>Powering up : Reset</vt:lpstr>
      <vt:lpstr>Powering up : MBR</vt:lpstr>
      <vt:lpstr>Powering Up : bootloader</vt:lpstr>
      <vt:lpstr>Booting in XV6</vt:lpstr>
      <vt:lpstr>PowerPoint Presentation</vt:lpstr>
      <vt:lpstr>PowerPoint Presentation</vt:lpstr>
      <vt:lpstr>Powering Up : bootloader XV6</vt:lpstr>
      <vt:lpstr>XV6 – bootasm.S</vt:lpstr>
      <vt:lpstr>XV6 – bootasm.S</vt:lpstr>
      <vt:lpstr>XV6 – bootmain.c</vt:lpstr>
      <vt:lpstr>XV6 – bootmain.c</vt:lpstr>
      <vt:lpstr>XV6 – bootmain.c</vt:lpstr>
      <vt:lpstr>PowerPoint Presentation</vt:lpstr>
      <vt:lpstr>Assembly Programmer’s View</vt:lpstr>
      <vt:lpstr>Turning C into Object Code</vt:lpstr>
      <vt:lpstr>Compiling Into Assembly</vt:lpstr>
      <vt:lpstr>Assembly Characteristics</vt:lpstr>
      <vt:lpstr>Object Code</vt:lpstr>
      <vt:lpstr>Machine Instruction Example</vt:lpstr>
      <vt:lpstr>Disassembling Object Code</vt:lpstr>
      <vt:lpstr>Alternate Disassembly</vt:lpstr>
      <vt:lpstr>What Can Be Disassembled?</vt:lpstr>
      <vt:lpstr>Moving Data</vt:lpstr>
      <vt:lpstr>movl Operand Combinations</vt:lpstr>
      <vt:lpstr>Simple Addressing Modes</vt:lpstr>
      <vt:lpstr>Using Simple Addressing Modes</vt:lpstr>
      <vt:lpstr>Understanding Swap</vt:lpstr>
      <vt:lpstr>Understanding Swap</vt:lpstr>
      <vt:lpstr>Understanding Swap</vt:lpstr>
      <vt:lpstr>Understanding Swap</vt:lpstr>
      <vt:lpstr>Understanding Swap</vt:lpstr>
      <vt:lpstr>Understanding Swap</vt:lpstr>
      <vt:lpstr>Understanding Swap</vt:lpstr>
      <vt:lpstr>Understanding Swap</vt:lpstr>
      <vt:lpstr>Indexed Addressing Modes</vt:lpstr>
      <vt:lpstr>Address Computation Examples</vt:lpstr>
      <vt:lpstr>Address Computation Instruction</vt:lpstr>
      <vt:lpstr>Some Arithmetic Operations</vt:lpstr>
      <vt:lpstr>Some Arithmetic Operations</vt:lpstr>
      <vt:lpstr>Using leal forArithmetic Expressions</vt:lpstr>
      <vt:lpstr>Understanding arith</vt:lpstr>
      <vt:lpstr>Understanding arith</vt:lpstr>
      <vt:lpstr>Another Example</vt:lpstr>
      <vt:lpstr>CISC Properties</vt:lpstr>
      <vt:lpstr>Summary: Abstract Machines</vt:lpstr>
      <vt:lpstr>Whose Assembler?</vt:lpstr>
    </vt:vector>
  </TitlesOfParts>
  <LinksUpToDate>0</LinksUpToDate>
  <SharedDoc>0</SharedDoc>
  <HyperlinksChanged>0</HyperlinksChanged>
  <Application>Aspose.Slides for .NET</Application>
  <AppVersion>20.0900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2020-11-10T05:08:38.229</cp:lastPrinted>
  <dcterms:created xsi:type="dcterms:W3CDTF">2020-11-10T05:08:38Z</dcterms:created>
  <dcterms:modified xsi:type="dcterms:W3CDTF">2020-11-10T05:10:04Z</dcterms:modified>
</cp:coreProperties>
</file>